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61" r:id="rId5"/>
    <p:sldId id="258" r:id="rId6"/>
    <p:sldId id="259"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6D0AF7B-466B-4D92-880B-804E859B203A}"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4BB24F-2939-4DC9-9883-6B8F6F01E14C}" type="slidenum">
              <a:rPr lang="tr-TR" smtClean="0"/>
              <a:t>‹#›</a:t>
            </a:fld>
            <a:endParaRPr lang="tr-TR"/>
          </a:p>
        </p:txBody>
      </p:sp>
    </p:spTree>
    <p:extLst>
      <p:ext uri="{BB962C8B-B14F-4D97-AF65-F5344CB8AC3E}">
        <p14:creationId xmlns:p14="http://schemas.microsoft.com/office/powerpoint/2010/main" val="103444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6D0AF7B-466B-4D92-880B-804E859B203A}"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4BB24F-2939-4DC9-9883-6B8F6F01E14C}" type="slidenum">
              <a:rPr lang="tr-TR" smtClean="0"/>
              <a:t>‹#›</a:t>
            </a:fld>
            <a:endParaRPr lang="tr-TR"/>
          </a:p>
        </p:txBody>
      </p:sp>
    </p:spTree>
    <p:extLst>
      <p:ext uri="{BB962C8B-B14F-4D97-AF65-F5344CB8AC3E}">
        <p14:creationId xmlns:p14="http://schemas.microsoft.com/office/powerpoint/2010/main" val="1306701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6D0AF7B-466B-4D92-880B-804E859B203A}"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4BB24F-2939-4DC9-9883-6B8F6F01E14C}" type="slidenum">
              <a:rPr lang="tr-TR" smtClean="0"/>
              <a:t>‹#›</a:t>
            </a:fld>
            <a:endParaRPr lang="tr-TR"/>
          </a:p>
        </p:txBody>
      </p:sp>
    </p:spTree>
    <p:extLst>
      <p:ext uri="{BB962C8B-B14F-4D97-AF65-F5344CB8AC3E}">
        <p14:creationId xmlns:p14="http://schemas.microsoft.com/office/powerpoint/2010/main" val="3512602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6D0AF7B-466B-4D92-880B-804E859B203A}"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4BB24F-2939-4DC9-9883-6B8F6F01E14C}" type="slidenum">
              <a:rPr lang="tr-TR" smtClean="0"/>
              <a:t>‹#›</a:t>
            </a:fld>
            <a:endParaRPr lang="tr-TR"/>
          </a:p>
        </p:txBody>
      </p:sp>
    </p:spTree>
    <p:extLst>
      <p:ext uri="{BB962C8B-B14F-4D97-AF65-F5344CB8AC3E}">
        <p14:creationId xmlns:p14="http://schemas.microsoft.com/office/powerpoint/2010/main" val="3780313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6D0AF7B-466B-4D92-880B-804E859B203A}"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44BB24F-2939-4DC9-9883-6B8F6F01E14C}" type="slidenum">
              <a:rPr lang="tr-TR" smtClean="0"/>
              <a:t>‹#›</a:t>
            </a:fld>
            <a:endParaRPr lang="tr-TR"/>
          </a:p>
        </p:txBody>
      </p:sp>
    </p:spTree>
    <p:extLst>
      <p:ext uri="{BB962C8B-B14F-4D97-AF65-F5344CB8AC3E}">
        <p14:creationId xmlns:p14="http://schemas.microsoft.com/office/powerpoint/2010/main" val="2021023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6D0AF7B-466B-4D92-880B-804E859B203A}"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4BB24F-2939-4DC9-9883-6B8F6F01E14C}" type="slidenum">
              <a:rPr lang="tr-TR" smtClean="0"/>
              <a:t>‹#›</a:t>
            </a:fld>
            <a:endParaRPr lang="tr-TR"/>
          </a:p>
        </p:txBody>
      </p:sp>
    </p:spTree>
    <p:extLst>
      <p:ext uri="{BB962C8B-B14F-4D97-AF65-F5344CB8AC3E}">
        <p14:creationId xmlns:p14="http://schemas.microsoft.com/office/powerpoint/2010/main" val="242071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6D0AF7B-466B-4D92-880B-804E859B203A}" type="datetimeFigureOut">
              <a:rPr lang="tr-TR" smtClean="0"/>
              <a:t>12.05.2020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44BB24F-2939-4DC9-9883-6B8F6F01E14C}" type="slidenum">
              <a:rPr lang="tr-TR" smtClean="0"/>
              <a:t>‹#›</a:t>
            </a:fld>
            <a:endParaRPr lang="tr-TR"/>
          </a:p>
        </p:txBody>
      </p:sp>
    </p:spTree>
    <p:extLst>
      <p:ext uri="{BB962C8B-B14F-4D97-AF65-F5344CB8AC3E}">
        <p14:creationId xmlns:p14="http://schemas.microsoft.com/office/powerpoint/2010/main" val="756585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6D0AF7B-466B-4D92-880B-804E859B203A}" type="datetimeFigureOut">
              <a:rPr lang="tr-TR" smtClean="0"/>
              <a:t>12.05.2020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44BB24F-2939-4DC9-9883-6B8F6F01E14C}" type="slidenum">
              <a:rPr lang="tr-TR" smtClean="0"/>
              <a:t>‹#›</a:t>
            </a:fld>
            <a:endParaRPr lang="tr-TR"/>
          </a:p>
        </p:txBody>
      </p:sp>
    </p:spTree>
    <p:extLst>
      <p:ext uri="{BB962C8B-B14F-4D97-AF65-F5344CB8AC3E}">
        <p14:creationId xmlns:p14="http://schemas.microsoft.com/office/powerpoint/2010/main" val="2031386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6D0AF7B-466B-4D92-880B-804E859B203A}" type="datetimeFigureOut">
              <a:rPr lang="tr-TR" smtClean="0"/>
              <a:t>12.05.2020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44BB24F-2939-4DC9-9883-6B8F6F01E14C}" type="slidenum">
              <a:rPr lang="tr-TR" smtClean="0"/>
              <a:t>‹#›</a:t>
            </a:fld>
            <a:endParaRPr lang="tr-TR"/>
          </a:p>
        </p:txBody>
      </p:sp>
    </p:spTree>
    <p:extLst>
      <p:ext uri="{BB962C8B-B14F-4D97-AF65-F5344CB8AC3E}">
        <p14:creationId xmlns:p14="http://schemas.microsoft.com/office/powerpoint/2010/main" val="1711610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6D0AF7B-466B-4D92-880B-804E859B203A}"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4BB24F-2939-4DC9-9883-6B8F6F01E14C}" type="slidenum">
              <a:rPr lang="tr-TR" smtClean="0"/>
              <a:t>‹#›</a:t>
            </a:fld>
            <a:endParaRPr lang="tr-TR"/>
          </a:p>
        </p:txBody>
      </p:sp>
    </p:spTree>
    <p:extLst>
      <p:ext uri="{BB962C8B-B14F-4D97-AF65-F5344CB8AC3E}">
        <p14:creationId xmlns:p14="http://schemas.microsoft.com/office/powerpoint/2010/main" val="2867392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6D0AF7B-466B-4D92-880B-804E859B203A}"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44BB24F-2939-4DC9-9883-6B8F6F01E14C}" type="slidenum">
              <a:rPr lang="tr-TR" smtClean="0"/>
              <a:t>‹#›</a:t>
            </a:fld>
            <a:endParaRPr lang="tr-TR"/>
          </a:p>
        </p:txBody>
      </p:sp>
    </p:spTree>
    <p:extLst>
      <p:ext uri="{BB962C8B-B14F-4D97-AF65-F5344CB8AC3E}">
        <p14:creationId xmlns:p14="http://schemas.microsoft.com/office/powerpoint/2010/main" val="902966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D0AF7B-466B-4D92-880B-804E859B203A}" type="datetimeFigureOut">
              <a:rPr lang="tr-TR" smtClean="0"/>
              <a:t>12.05.2020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4BB24F-2939-4DC9-9883-6B8F6F01E14C}" type="slidenum">
              <a:rPr lang="tr-TR" smtClean="0"/>
              <a:t>‹#›</a:t>
            </a:fld>
            <a:endParaRPr lang="tr-TR"/>
          </a:p>
        </p:txBody>
      </p:sp>
    </p:spTree>
    <p:extLst>
      <p:ext uri="{BB962C8B-B14F-4D97-AF65-F5344CB8AC3E}">
        <p14:creationId xmlns:p14="http://schemas.microsoft.com/office/powerpoint/2010/main" val="32386542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2189018"/>
            <a:ext cx="9144000" cy="3068782"/>
          </a:xfrm>
        </p:spPr>
        <p:txBody>
          <a:bodyPr>
            <a:normAutofit/>
          </a:bodyPr>
          <a:lstStyle/>
          <a:p>
            <a:pPr algn="just"/>
            <a:r>
              <a:rPr lang="hu-HU" dirty="0" smtClean="0"/>
              <a:t>Orta</a:t>
            </a:r>
            <a:r>
              <a:rPr lang="tr-TR" dirty="0" smtClean="0"/>
              <a:t> Macaristan bölgesinin, özellikle bunun kuzey ve kuzeydoğu kısmının dil özelliklerini yansıtan </a:t>
            </a:r>
            <a:r>
              <a:rPr lang="tr-TR" dirty="0" smtClean="0"/>
              <a:t>kodeksler </a:t>
            </a:r>
            <a:r>
              <a:rPr lang="tr-TR" dirty="0" smtClean="0"/>
              <a:t>arasında </a:t>
            </a:r>
            <a:r>
              <a:rPr lang="tr-TR" dirty="0" err="1" smtClean="0"/>
              <a:t>Lea</a:t>
            </a:r>
            <a:r>
              <a:rPr lang="tr-TR" dirty="0" smtClean="0"/>
              <a:t> R</a:t>
            </a:r>
            <a:r>
              <a:rPr lang="hu-HU" dirty="0" smtClean="0"/>
              <a:t>á</a:t>
            </a:r>
            <a:r>
              <a:rPr lang="tr-TR" dirty="0" err="1" smtClean="0"/>
              <a:t>skai’nin</a:t>
            </a:r>
            <a:r>
              <a:rPr lang="tr-TR" dirty="0" smtClean="0"/>
              <a:t> kopyaladığı </a:t>
            </a:r>
            <a:r>
              <a:rPr lang="tr-TR" dirty="0" smtClean="0"/>
              <a:t>kodeksler </a:t>
            </a:r>
            <a:r>
              <a:rPr lang="tr-TR" dirty="0" smtClean="0"/>
              <a:t>bulunmaktadır. R</a:t>
            </a:r>
            <a:r>
              <a:rPr lang="hu-HU" dirty="0" smtClean="0"/>
              <a:t>á</a:t>
            </a:r>
            <a:r>
              <a:rPr lang="tr-TR" dirty="0" err="1" smtClean="0"/>
              <a:t>skai’nin</a:t>
            </a:r>
            <a:r>
              <a:rPr lang="tr-TR" dirty="0" smtClean="0"/>
              <a:t> bizzat kendisi tarafından yapılan ve arkadaşlarıyla birlikte yaptığı toplamda beş </a:t>
            </a:r>
            <a:r>
              <a:rPr lang="tr-TR" dirty="0" smtClean="0"/>
              <a:t>kodeks </a:t>
            </a:r>
            <a:r>
              <a:rPr lang="tr-TR" dirty="0" smtClean="0"/>
              <a:t>kopyası bulunmaktadır. </a:t>
            </a:r>
            <a:endParaRPr lang="tr-TR" dirty="0"/>
          </a:p>
        </p:txBody>
      </p:sp>
    </p:spTree>
    <p:extLst>
      <p:ext uri="{BB962C8B-B14F-4D97-AF65-F5344CB8AC3E}">
        <p14:creationId xmlns:p14="http://schemas.microsoft.com/office/powerpoint/2010/main" val="2887838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i="1" dirty="0" err="1" smtClean="0"/>
              <a:t>Margit-Legenda</a:t>
            </a:r>
            <a:r>
              <a:rPr lang="tr-TR" dirty="0" smtClean="0"/>
              <a:t> (</a:t>
            </a:r>
            <a:r>
              <a:rPr lang="tr-TR" dirty="0" err="1" smtClean="0"/>
              <a:t>MargL</a:t>
            </a:r>
            <a:r>
              <a:rPr lang="tr-TR" dirty="0" smtClean="0"/>
              <a:t>.) 1510, </a:t>
            </a:r>
            <a:r>
              <a:rPr lang="tr-TR" i="1" dirty="0" err="1" smtClean="0"/>
              <a:t>Példak</a:t>
            </a:r>
            <a:r>
              <a:rPr lang="tr-TR" i="1" dirty="0" smtClean="0"/>
              <a:t> </a:t>
            </a:r>
            <a:r>
              <a:rPr lang="tr-TR" i="1" dirty="0" err="1" smtClean="0"/>
              <a:t>Könyve</a:t>
            </a:r>
            <a:r>
              <a:rPr lang="tr-TR" i="1" dirty="0" smtClean="0"/>
              <a:t> </a:t>
            </a:r>
            <a:r>
              <a:rPr lang="tr-TR" dirty="0" smtClean="0"/>
              <a:t>(</a:t>
            </a:r>
            <a:r>
              <a:rPr lang="tr-TR" dirty="0" err="1" smtClean="0"/>
              <a:t>PéldK</a:t>
            </a:r>
            <a:r>
              <a:rPr lang="tr-TR" dirty="0" smtClean="0"/>
              <a:t>.) 1510, </a:t>
            </a:r>
            <a:r>
              <a:rPr lang="tr-TR" i="1" dirty="0" err="1" smtClean="0"/>
              <a:t>Cornides</a:t>
            </a:r>
            <a:r>
              <a:rPr lang="tr-TR" i="1" dirty="0" smtClean="0"/>
              <a:t>-K</a:t>
            </a:r>
            <a:r>
              <a:rPr lang="hu-HU" i="1" dirty="0" smtClean="0"/>
              <a:t>ó</a:t>
            </a:r>
            <a:r>
              <a:rPr lang="tr-TR" i="1" dirty="0" err="1" smtClean="0"/>
              <a:t>dex</a:t>
            </a:r>
            <a:r>
              <a:rPr lang="tr-TR" i="1" dirty="0" smtClean="0"/>
              <a:t> </a:t>
            </a:r>
            <a:r>
              <a:rPr lang="tr-TR" dirty="0" smtClean="0"/>
              <a:t>(</a:t>
            </a:r>
            <a:r>
              <a:rPr lang="tr-TR" dirty="0" err="1" smtClean="0"/>
              <a:t>CornK</a:t>
            </a:r>
            <a:r>
              <a:rPr lang="tr-TR" dirty="0" smtClean="0"/>
              <a:t>.) 1514-1519-, </a:t>
            </a:r>
            <a:r>
              <a:rPr lang="tr-TR" i="1" dirty="0" err="1" smtClean="0"/>
              <a:t>Domonkos</a:t>
            </a:r>
            <a:r>
              <a:rPr lang="tr-TR" i="1" dirty="0" smtClean="0"/>
              <a:t>-K</a:t>
            </a:r>
            <a:r>
              <a:rPr lang="hu-HU" i="1" dirty="0" smtClean="0"/>
              <a:t>ó</a:t>
            </a:r>
            <a:r>
              <a:rPr lang="tr-TR" i="1" dirty="0" err="1" smtClean="0"/>
              <a:t>dex</a:t>
            </a:r>
            <a:r>
              <a:rPr lang="tr-TR" i="1" dirty="0" smtClean="0"/>
              <a:t> </a:t>
            </a:r>
            <a:r>
              <a:rPr lang="tr-TR" dirty="0" smtClean="0"/>
              <a:t>(</a:t>
            </a:r>
            <a:r>
              <a:rPr lang="tr-TR" dirty="0" err="1" smtClean="0"/>
              <a:t>DomK</a:t>
            </a:r>
            <a:r>
              <a:rPr lang="tr-TR" dirty="0" smtClean="0"/>
              <a:t>.) 1517, </a:t>
            </a:r>
            <a:r>
              <a:rPr lang="tr-TR" i="1" dirty="0" err="1" smtClean="0"/>
              <a:t>Horv</a:t>
            </a:r>
            <a:r>
              <a:rPr lang="hu-HU" i="1" dirty="0" smtClean="0"/>
              <a:t>á</a:t>
            </a:r>
            <a:r>
              <a:rPr lang="tr-TR" i="1" dirty="0" smtClean="0"/>
              <a:t>t</a:t>
            </a:r>
            <a:r>
              <a:rPr lang="hu-HU" i="1" dirty="0" smtClean="0"/>
              <a:t>h</a:t>
            </a:r>
            <a:r>
              <a:rPr lang="tr-TR" i="1" dirty="0" smtClean="0"/>
              <a:t>-K</a:t>
            </a:r>
            <a:r>
              <a:rPr lang="hu-HU" i="1" dirty="0" smtClean="0"/>
              <a:t>ó</a:t>
            </a:r>
            <a:r>
              <a:rPr lang="tr-TR" i="1" dirty="0" err="1" smtClean="0"/>
              <a:t>dex</a:t>
            </a:r>
            <a:r>
              <a:rPr lang="tr-TR" i="1" dirty="0" smtClean="0"/>
              <a:t> </a:t>
            </a:r>
            <a:r>
              <a:rPr lang="tr-TR" dirty="0" smtClean="0"/>
              <a:t>(</a:t>
            </a:r>
            <a:r>
              <a:rPr lang="tr-TR" dirty="0" err="1" smtClean="0"/>
              <a:t>HorvK</a:t>
            </a:r>
            <a:r>
              <a:rPr lang="tr-TR" dirty="0" smtClean="0"/>
              <a:t>.) 1522. Bu </a:t>
            </a:r>
            <a:r>
              <a:rPr lang="tr-TR" dirty="0" smtClean="0"/>
              <a:t>kodeksler </a:t>
            </a:r>
            <a:r>
              <a:rPr lang="tr-TR" dirty="0" smtClean="0"/>
              <a:t>kısmen azizlerin yaşamını, kısmen vaaz ve efsaneleri içermektedir. R</a:t>
            </a:r>
            <a:r>
              <a:rPr lang="hu-HU" dirty="0" smtClean="0"/>
              <a:t>á</a:t>
            </a:r>
            <a:r>
              <a:rPr lang="tr-TR" dirty="0" err="1" smtClean="0"/>
              <a:t>skai</a:t>
            </a:r>
            <a:r>
              <a:rPr lang="tr-TR" dirty="0" smtClean="0"/>
              <a:t> bu </a:t>
            </a:r>
            <a:r>
              <a:rPr lang="tr-TR" dirty="0" err="1" smtClean="0"/>
              <a:t>kodexleri</a:t>
            </a:r>
            <a:r>
              <a:rPr lang="tr-TR" dirty="0" smtClean="0"/>
              <a:t> muhtemelen serbest çevirmiş ve kendi yazım kuralına ve lehçesine göre kaydetmiştir. </a:t>
            </a:r>
          </a:p>
          <a:p>
            <a:pPr marL="0" indent="0">
              <a:buNone/>
            </a:pPr>
            <a:endParaRPr lang="tr-TR" dirty="0"/>
          </a:p>
        </p:txBody>
      </p:sp>
    </p:spTree>
    <p:extLst>
      <p:ext uri="{BB962C8B-B14F-4D97-AF65-F5344CB8AC3E}">
        <p14:creationId xmlns:p14="http://schemas.microsoft.com/office/powerpoint/2010/main" val="95876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Orta Macaristan dil özelliklerini yansıtan </a:t>
            </a:r>
            <a:r>
              <a:rPr lang="tr-TR" dirty="0" err="1" smtClean="0"/>
              <a:t>grub</a:t>
            </a:r>
            <a:r>
              <a:rPr lang="hu-HU" dirty="0" smtClean="0"/>
              <a:t>t</a:t>
            </a:r>
            <a:r>
              <a:rPr lang="tr-TR" dirty="0" smtClean="0"/>
              <a:t>a 1508 yılında </a:t>
            </a:r>
            <a:r>
              <a:rPr lang="tr-TR" dirty="0" err="1" smtClean="0"/>
              <a:t>hazırl</a:t>
            </a:r>
            <a:r>
              <a:rPr lang="hu-HU" dirty="0" smtClean="0"/>
              <a:t>a</a:t>
            </a:r>
            <a:r>
              <a:rPr lang="tr-TR" dirty="0" err="1" smtClean="0"/>
              <a:t>nan</a:t>
            </a:r>
            <a:r>
              <a:rPr lang="tr-TR" dirty="0" smtClean="0"/>
              <a:t> </a:t>
            </a:r>
            <a:r>
              <a:rPr lang="tr-TR" i="1" dirty="0" err="1" smtClean="0"/>
              <a:t>Döbrentei</a:t>
            </a:r>
            <a:r>
              <a:rPr lang="tr-TR" i="1" dirty="0" smtClean="0"/>
              <a:t>-K</a:t>
            </a:r>
            <a:r>
              <a:rPr lang="hu-HU" i="1" dirty="0" smtClean="0"/>
              <a:t>ó</a:t>
            </a:r>
            <a:r>
              <a:rPr lang="tr-TR" i="1" dirty="0" err="1" smtClean="0"/>
              <a:t>de</a:t>
            </a:r>
            <a:r>
              <a:rPr lang="tr-TR" dirty="0" err="1" smtClean="0"/>
              <a:t>x</a:t>
            </a:r>
            <a:r>
              <a:rPr lang="tr-TR" dirty="0" smtClean="0"/>
              <a:t> (</a:t>
            </a:r>
            <a:r>
              <a:rPr lang="tr-TR" dirty="0" err="1" smtClean="0"/>
              <a:t>DöbrK</a:t>
            </a:r>
            <a:r>
              <a:rPr lang="tr-TR" dirty="0" smtClean="0"/>
              <a:t>.) ve 1529-1531 yılları arasında hazırlanan </a:t>
            </a:r>
            <a:r>
              <a:rPr lang="hu-HU" i="1" dirty="0" smtClean="0"/>
              <a:t>É</a:t>
            </a:r>
            <a:r>
              <a:rPr lang="tr-TR" i="1" dirty="0" err="1" smtClean="0"/>
              <a:t>rsek</a:t>
            </a:r>
            <a:r>
              <a:rPr lang="hu-HU" i="1" dirty="0" smtClean="0"/>
              <a:t>ú</a:t>
            </a:r>
            <a:r>
              <a:rPr lang="tr-TR" i="1" dirty="0" err="1" smtClean="0"/>
              <a:t>jv</a:t>
            </a:r>
            <a:r>
              <a:rPr lang="hu-HU" i="1" dirty="0" smtClean="0"/>
              <a:t>á</a:t>
            </a:r>
            <a:r>
              <a:rPr lang="tr-TR" i="1" dirty="0" err="1" smtClean="0"/>
              <a:t>ri</a:t>
            </a:r>
            <a:r>
              <a:rPr lang="tr-TR" i="1" dirty="0" smtClean="0"/>
              <a:t> </a:t>
            </a:r>
            <a:r>
              <a:rPr lang="hu-HU" i="1" dirty="0" smtClean="0"/>
              <a:t>Kó</a:t>
            </a:r>
            <a:r>
              <a:rPr lang="tr-TR" i="1" dirty="0" err="1" smtClean="0"/>
              <a:t>dex</a:t>
            </a:r>
            <a:r>
              <a:rPr lang="tr-TR" i="1" dirty="0" smtClean="0"/>
              <a:t> </a:t>
            </a:r>
            <a:r>
              <a:rPr lang="tr-TR" dirty="0" smtClean="0"/>
              <a:t>de </a:t>
            </a:r>
            <a:r>
              <a:rPr lang="hu-HU" dirty="0" smtClean="0"/>
              <a:t>s</a:t>
            </a:r>
            <a:r>
              <a:rPr lang="tr-TR" dirty="0" err="1" smtClean="0"/>
              <a:t>ıralanır</a:t>
            </a:r>
            <a:r>
              <a:rPr lang="tr-TR" dirty="0" smtClean="0"/>
              <a:t>. </a:t>
            </a: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4151141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smtClean="0"/>
              <a:t>Doğu Macaristan bölgesinin dil özelliklerini, yani Erdel (</a:t>
            </a:r>
            <a:r>
              <a:rPr lang="tr-TR" dirty="0" err="1" smtClean="0"/>
              <a:t>székely</a:t>
            </a:r>
            <a:r>
              <a:rPr lang="tr-TR" dirty="0" smtClean="0"/>
              <a:t>) lehçesinin hatırasını muhafaza eden iki </a:t>
            </a:r>
            <a:r>
              <a:rPr lang="tr-TR" dirty="0" smtClean="0"/>
              <a:t>kodeksin </a:t>
            </a:r>
            <a:r>
              <a:rPr lang="tr-TR" dirty="0" smtClean="0"/>
              <a:t>olduğu bilinmektedir.  Bunlardan biri 1525-1531 yıllar arasında hazırlanmış </a:t>
            </a:r>
            <a:r>
              <a:rPr lang="tr-TR" i="1" dirty="0" err="1" smtClean="0"/>
              <a:t>Teleki</a:t>
            </a:r>
            <a:r>
              <a:rPr lang="tr-TR" i="1" dirty="0" smtClean="0"/>
              <a:t> K</a:t>
            </a:r>
            <a:r>
              <a:rPr lang="hu-HU" i="1" dirty="0" smtClean="0"/>
              <a:t>ó</a:t>
            </a:r>
            <a:r>
              <a:rPr lang="tr-TR" i="1" dirty="0" err="1" smtClean="0"/>
              <a:t>dex</a:t>
            </a:r>
            <a:r>
              <a:rPr lang="tr-TR" dirty="0" err="1" smtClean="0"/>
              <a:t>’tir</a:t>
            </a:r>
            <a:r>
              <a:rPr lang="tr-TR" dirty="0" smtClean="0"/>
              <a:t> (</a:t>
            </a:r>
            <a:r>
              <a:rPr lang="tr-TR" dirty="0" err="1" smtClean="0"/>
              <a:t>TelK</a:t>
            </a:r>
            <a:r>
              <a:rPr lang="tr-TR" dirty="0" smtClean="0"/>
              <a:t>.). Bu eser </a:t>
            </a:r>
            <a:r>
              <a:rPr lang="tr-TR" dirty="0" err="1" smtClean="0"/>
              <a:t>Marosv</a:t>
            </a:r>
            <a:r>
              <a:rPr lang="hu-HU" dirty="0" smtClean="0"/>
              <a:t>á</a:t>
            </a:r>
            <a:r>
              <a:rPr lang="tr-TR" dirty="0" smtClean="0"/>
              <a:t>s</a:t>
            </a:r>
            <a:r>
              <a:rPr lang="hu-HU" dirty="0" smtClean="0"/>
              <a:t>á</a:t>
            </a:r>
            <a:r>
              <a:rPr lang="tr-TR" dirty="0" err="1" smtClean="0"/>
              <a:t>rhely’deki</a:t>
            </a:r>
            <a:r>
              <a:rPr lang="tr-TR" dirty="0" smtClean="0"/>
              <a:t> </a:t>
            </a:r>
            <a:r>
              <a:rPr lang="tr-TR" dirty="0" err="1" smtClean="0"/>
              <a:t>Benigna</a:t>
            </a:r>
            <a:r>
              <a:rPr lang="tr-TR" dirty="0" smtClean="0"/>
              <a:t> soyadlı kişiler için hazırlanmış, çeşitli efsaneleri ve duaları içeren bir kitaptır. Bir diğer </a:t>
            </a:r>
            <a:r>
              <a:rPr lang="tr-TR" dirty="0" err="1" smtClean="0"/>
              <a:t>kodex</a:t>
            </a:r>
            <a:r>
              <a:rPr lang="tr-TR" dirty="0" smtClean="0"/>
              <a:t> 1526-1528 yıllarında hazırlanan </a:t>
            </a:r>
            <a:r>
              <a:rPr lang="tr-TR" i="1" dirty="0" err="1" smtClean="0"/>
              <a:t>Székelyudvarhelyi</a:t>
            </a:r>
            <a:r>
              <a:rPr lang="tr-TR" i="1" dirty="0" smtClean="0"/>
              <a:t> K</a:t>
            </a:r>
            <a:r>
              <a:rPr lang="hu-HU" i="1" dirty="0" smtClean="0"/>
              <a:t>ó</a:t>
            </a:r>
            <a:r>
              <a:rPr lang="tr-TR" i="1" dirty="0" err="1" smtClean="0"/>
              <a:t>dex’tir</a:t>
            </a:r>
            <a:r>
              <a:rPr lang="tr-TR" i="1" dirty="0" smtClean="0"/>
              <a:t> </a:t>
            </a:r>
            <a:r>
              <a:rPr lang="tr-TR" dirty="0" smtClean="0"/>
              <a:t>(</a:t>
            </a:r>
            <a:r>
              <a:rPr lang="tr-TR" dirty="0" err="1" smtClean="0"/>
              <a:t>SzékK</a:t>
            </a:r>
            <a:r>
              <a:rPr lang="tr-TR" dirty="0" smtClean="0"/>
              <a:t>.). </a:t>
            </a:r>
          </a:p>
          <a:p>
            <a:pPr marL="0" indent="0">
              <a:buNone/>
            </a:pPr>
            <a:endParaRPr lang="tr-TR" dirty="0"/>
          </a:p>
        </p:txBody>
      </p:sp>
    </p:spTree>
    <p:extLst>
      <p:ext uri="{BB962C8B-B14F-4D97-AF65-F5344CB8AC3E}">
        <p14:creationId xmlns:p14="http://schemas.microsoft.com/office/powerpoint/2010/main" val="2782617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smtClean="0"/>
              <a:t>Orta Çağ Macar yazımında din dışı metinler oldukça azdır. Kilise için dünyevi konulardan söz eden eserler fala önem taşımadığından bunların korunması için bu dönemde özel bir çaba sarf edilmemiştir. 15. yüzyılın ikinci yarısından 1526’ya kadar yazılan metinlerin içinden 50 kadarı günümüze kadar gelmiştir. </a:t>
            </a:r>
            <a:endParaRPr lang="tr-TR" dirty="0"/>
          </a:p>
        </p:txBody>
      </p:sp>
    </p:spTree>
    <p:extLst>
      <p:ext uri="{BB962C8B-B14F-4D97-AF65-F5344CB8AC3E}">
        <p14:creationId xmlns:p14="http://schemas.microsoft.com/office/powerpoint/2010/main" val="3477756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smtClean="0"/>
              <a:t>15. yüzyıldan günümüze kadar kalan dünyevi </a:t>
            </a:r>
            <a:r>
              <a:rPr lang="tr-TR" smtClean="0"/>
              <a:t>metinler </a:t>
            </a:r>
            <a:r>
              <a:rPr lang="tr-TR" smtClean="0"/>
              <a:t>içinde </a:t>
            </a:r>
            <a:r>
              <a:rPr lang="tr-TR" dirty="0" smtClean="0"/>
              <a:t>en önemlisi </a:t>
            </a:r>
            <a:r>
              <a:rPr lang="tr-TR" i="1" dirty="0" err="1" smtClean="0"/>
              <a:t>Szab</a:t>
            </a:r>
            <a:r>
              <a:rPr lang="hu-HU" i="1" dirty="0" smtClean="0"/>
              <a:t>á</a:t>
            </a:r>
            <a:r>
              <a:rPr lang="tr-TR" i="1" dirty="0" err="1" smtClean="0"/>
              <a:t>cs</a:t>
            </a:r>
            <a:r>
              <a:rPr lang="tr-TR" i="1" dirty="0" smtClean="0"/>
              <a:t> </a:t>
            </a:r>
            <a:r>
              <a:rPr lang="tr-TR" i="1" dirty="0" err="1" smtClean="0"/>
              <a:t>Viadala</a:t>
            </a:r>
            <a:r>
              <a:rPr lang="tr-TR" i="1" dirty="0" smtClean="0"/>
              <a:t> </a:t>
            </a:r>
            <a:r>
              <a:rPr lang="tr-TR" dirty="0" smtClean="0"/>
              <a:t>adlı yazmadır. Bu eser Macar dilinin ilk tarihsel destanıdır, </a:t>
            </a:r>
            <a:r>
              <a:rPr lang="tr-TR" dirty="0" err="1" smtClean="0"/>
              <a:t>Szab</a:t>
            </a:r>
            <a:r>
              <a:rPr lang="hu-HU" dirty="0" smtClean="0"/>
              <a:t>á</a:t>
            </a:r>
            <a:r>
              <a:rPr lang="tr-TR" dirty="0" err="1" smtClean="0"/>
              <a:t>cs</a:t>
            </a:r>
            <a:r>
              <a:rPr lang="tr-TR" dirty="0" smtClean="0"/>
              <a:t> Kalesi kuşatmasından söz eder. Bu savaşın tarihsel art planı anlatılacaktır. </a:t>
            </a:r>
          </a:p>
          <a:p>
            <a:pPr marL="0" indent="0">
              <a:buNone/>
            </a:pPr>
            <a:endParaRPr lang="tr-TR" dirty="0"/>
          </a:p>
        </p:txBody>
      </p:sp>
    </p:spTree>
    <p:extLst>
      <p:ext uri="{BB962C8B-B14F-4D97-AF65-F5344CB8AC3E}">
        <p14:creationId xmlns:p14="http://schemas.microsoft.com/office/powerpoint/2010/main" val="1177296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a:t>Kaynak: </a:t>
            </a:r>
            <a:r>
              <a:rPr lang="hu-HU" dirty="0"/>
              <a:t>Bárczi G., Benkő L., Berrár J., (1967), </a:t>
            </a:r>
            <a:r>
              <a:rPr lang="hu-HU" b="1" dirty="0"/>
              <a:t>A magyar nyelvtörténete</a:t>
            </a:r>
            <a:r>
              <a:rPr lang="hu-HU" dirty="0"/>
              <a:t>, Budapest: Nemzeti </a:t>
            </a:r>
            <a:r>
              <a:rPr lang="hu-HU" dirty="0" smtClean="0"/>
              <a:t>Tankön</a:t>
            </a:r>
            <a:r>
              <a:rPr lang="tr-TR" smtClean="0"/>
              <a:t>y</a:t>
            </a:r>
            <a:r>
              <a:rPr lang="hu-HU" smtClean="0"/>
              <a:t>vkiadó</a:t>
            </a:r>
            <a:r>
              <a:rPr lang="hu-HU" dirty="0"/>
              <a:t>. </a:t>
            </a:r>
            <a:endParaRPr lang="tr-TR" dirty="0"/>
          </a:p>
          <a:p>
            <a:pPr marL="0" indent="0">
              <a:buNone/>
            </a:pPr>
            <a:endParaRPr lang="tr-TR" dirty="0"/>
          </a:p>
        </p:txBody>
      </p:sp>
    </p:spTree>
    <p:extLst>
      <p:ext uri="{BB962C8B-B14F-4D97-AF65-F5344CB8AC3E}">
        <p14:creationId xmlns:p14="http://schemas.microsoft.com/office/powerpoint/2010/main" val="114655384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326</Words>
  <Application>Microsoft Office PowerPoint</Application>
  <PresentationFormat>Geniş ekran</PresentationFormat>
  <Paragraphs>7</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8</cp:revision>
  <dcterms:created xsi:type="dcterms:W3CDTF">2020-05-01T13:05:42Z</dcterms:created>
  <dcterms:modified xsi:type="dcterms:W3CDTF">2020-05-12T04:18:46Z</dcterms:modified>
</cp:coreProperties>
</file>