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89" r:id="rId5"/>
    <p:sldId id="293" r:id="rId6"/>
    <p:sldId id="292" r:id="rId7"/>
    <p:sldId id="325" r:id="rId8"/>
    <p:sldId id="311" r:id="rId9"/>
    <p:sldId id="312" r:id="rId10"/>
    <p:sldId id="25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8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95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03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58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9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85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66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65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8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1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44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Electrochemical energy storage:</a:t>
            </a:r>
            <a:br>
              <a:rPr lang="en-US" dirty="0"/>
            </a:br>
            <a:r>
              <a:rPr lang="en-US" dirty="0"/>
              <a:t>batteries and capacitors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ENE 304 </a:t>
            </a:r>
            <a:r>
              <a:rPr lang="tr-TR" dirty="0" err="1" smtClean="0"/>
              <a:t>Materials</a:t>
            </a:r>
            <a:r>
              <a:rPr lang="tr-TR" dirty="0" smtClean="0"/>
              <a:t> in </a:t>
            </a:r>
            <a:r>
              <a:rPr lang="tr-TR" dirty="0" err="1" smtClean="0"/>
              <a:t>Energy</a:t>
            </a:r>
            <a:r>
              <a:rPr lang="tr-TR" dirty="0" smtClean="0"/>
              <a:t> Technologies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221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M. Stanley </a:t>
            </a:r>
            <a:r>
              <a:rPr lang="en-US" sz="2400" dirty="0" err="1" smtClean="0"/>
              <a:t>Whittingham</a:t>
            </a:r>
            <a:r>
              <a:rPr lang="tr-TR" sz="2400" dirty="0" smtClean="0"/>
              <a:t>, </a:t>
            </a:r>
            <a:r>
              <a:rPr lang="en-US" sz="2400" dirty="0"/>
              <a:t>Electrochemical energy storage: batteries and </a:t>
            </a:r>
            <a:r>
              <a:rPr lang="en-US" sz="2400" dirty="0" smtClean="0"/>
              <a:t>capacitors</a:t>
            </a:r>
            <a:r>
              <a:rPr lang="tr-TR" sz="2400" dirty="0" smtClean="0"/>
              <a:t>, in </a:t>
            </a:r>
            <a:r>
              <a:rPr lang="en-US" sz="2400" dirty="0" smtClean="0"/>
              <a:t>Fundamentals </a:t>
            </a:r>
            <a:r>
              <a:rPr lang="en-US" sz="2400" dirty="0"/>
              <a:t>of Materials for Energy and Environmental </a:t>
            </a:r>
            <a:r>
              <a:rPr lang="en-US" sz="2400" dirty="0" smtClean="0"/>
              <a:t>Sustainability</a:t>
            </a:r>
            <a:r>
              <a:rPr lang="tr-TR" sz="2400" dirty="0" smtClean="0"/>
              <a:t> </a:t>
            </a:r>
            <a:r>
              <a:rPr lang="en-US" sz="2400" dirty="0"/>
              <a:t>(Eds. David S. </a:t>
            </a:r>
            <a:r>
              <a:rPr lang="en-US" sz="2400" dirty="0" err="1"/>
              <a:t>Ginley</a:t>
            </a:r>
            <a:r>
              <a:rPr lang="en-US" sz="2400" dirty="0"/>
              <a:t>, David </a:t>
            </a:r>
            <a:r>
              <a:rPr lang="en-US" sz="2400" dirty="0" err="1"/>
              <a:t>Cahen</a:t>
            </a:r>
            <a:r>
              <a:rPr lang="en-US" sz="2400" dirty="0"/>
              <a:t>), Cambridge University Press, 2012. </a:t>
            </a:r>
            <a:endParaRPr lang="tr-TR" sz="2400" dirty="0" smtClean="0"/>
          </a:p>
          <a:p>
            <a:r>
              <a:rPr lang="tr-TR" sz="2400" dirty="0" smtClean="0"/>
              <a:t>http</a:t>
            </a:r>
            <a:r>
              <a:rPr lang="tr-TR" sz="2400" dirty="0"/>
              <a:t>://www.upsbatterycenter.com/blog/li-batteries</a:t>
            </a:r>
            <a:r>
              <a:rPr lang="tr-TR" sz="2400" dirty="0" smtClean="0"/>
              <a:t>/</a:t>
            </a:r>
          </a:p>
          <a:p>
            <a:r>
              <a:rPr lang="tr-TR" sz="2400" dirty="0"/>
              <a:t>http://</a:t>
            </a:r>
            <a:r>
              <a:rPr lang="tr-TR" sz="2400" dirty="0" smtClean="0"/>
              <a:t>www.jmbatterysystems.com/technology/cells/how-cells-work</a:t>
            </a:r>
          </a:p>
        </p:txBody>
      </p:sp>
    </p:spTree>
    <p:extLst>
      <p:ext uri="{BB962C8B-B14F-4D97-AF65-F5344CB8AC3E}">
        <p14:creationId xmlns:p14="http://schemas.microsoft.com/office/powerpoint/2010/main" val="301455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fundamental science behind</a:t>
            </a:r>
            <a:br>
              <a:rPr lang="en-US" dirty="0"/>
            </a:br>
            <a:r>
              <a:rPr lang="en-US" dirty="0"/>
              <a:t>energy storage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Advantages</a:t>
            </a:r>
            <a:r>
              <a:rPr lang="tr-TR" sz="2400" dirty="0"/>
              <a:t>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l</a:t>
            </a:r>
            <a:r>
              <a:rPr lang="tr-TR" sz="2400" dirty="0" err="1" smtClean="0"/>
              <a:t>ithium-ion</a:t>
            </a:r>
            <a:r>
              <a:rPr lang="tr-TR" sz="2400" dirty="0" smtClean="0"/>
              <a:t> </a:t>
            </a:r>
            <a:r>
              <a:rPr lang="tr-TR" sz="2400" dirty="0" err="1"/>
              <a:t>batteries</a:t>
            </a:r>
            <a:r>
              <a:rPr lang="tr-TR" sz="2400" dirty="0"/>
              <a:t> 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en-US" sz="2400" dirty="0" smtClean="0"/>
              <a:t>1</a:t>
            </a:r>
            <a:r>
              <a:rPr lang="en-US" sz="2400" dirty="0"/>
              <a:t>. </a:t>
            </a:r>
            <a:r>
              <a:rPr lang="tr-TR" sz="2400" dirty="0" smtClean="0"/>
              <a:t>W</a:t>
            </a:r>
            <a:r>
              <a:rPr lang="en-US" sz="2400" dirty="0" smtClean="0"/>
              <a:t>hen </a:t>
            </a:r>
            <a:r>
              <a:rPr lang="en-US" sz="2400" dirty="0"/>
              <a:t>compared to other batteries of the rechargeable </a:t>
            </a:r>
            <a:r>
              <a:rPr lang="en-US" sz="2400" dirty="0" smtClean="0"/>
              <a:t>family</a:t>
            </a:r>
            <a:r>
              <a:rPr lang="tr-TR" sz="2400" dirty="0" smtClean="0"/>
              <a:t>, </a:t>
            </a:r>
            <a:r>
              <a:rPr lang="tr-TR" sz="2400" dirty="0"/>
              <a:t>l</a:t>
            </a:r>
            <a:r>
              <a:rPr lang="en-US" sz="2400" dirty="0" smtClean="0"/>
              <a:t>i</a:t>
            </a:r>
            <a:r>
              <a:rPr lang="tr-TR" sz="2400" dirty="0" err="1" smtClean="0"/>
              <a:t>thium</a:t>
            </a:r>
            <a:r>
              <a:rPr lang="en-US" sz="2400" dirty="0" smtClean="0"/>
              <a:t>-</a:t>
            </a:r>
            <a:r>
              <a:rPr lang="tr-TR" sz="2400" dirty="0" err="1"/>
              <a:t>i</a:t>
            </a:r>
            <a:r>
              <a:rPr lang="tr-TR" sz="2400" dirty="0" err="1" smtClean="0"/>
              <a:t>o</a:t>
            </a:r>
            <a:r>
              <a:rPr lang="en-US" sz="2400" dirty="0" smtClean="0"/>
              <a:t>n </a:t>
            </a:r>
            <a:r>
              <a:rPr lang="en-US" sz="2400" dirty="0"/>
              <a:t>batteries are </a:t>
            </a:r>
            <a:r>
              <a:rPr lang="en-US" sz="2400" dirty="0" smtClean="0"/>
              <a:t>lighter.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2. </a:t>
            </a:r>
            <a:r>
              <a:rPr lang="tr-TR" sz="2400" dirty="0" smtClean="0"/>
              <a:t>L</a:t>
            </a:r>
            <a:r>
              <a:rPr lang="en-US" sz="2400" dirty="0" err="1" smtClean="0"/>
              <a:t>ithium</a:t>
            </a:r>
            <a:r>
              <a:rPr lang="en-US" sz="2400" dirty="0" smtClean="0"/>
              <a:t>-ion </a:t>
            </a:r>
            <a:r>
              <a:rPr lang="en-US" sz="2400" dirty="0"/>
              <a:t>batteries  </a:t>
            </a:r>
            <a:r>
              <a:rPr lang="en-US" sz="2400" dirty="0"/>
              <a:t>do not have memory effect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3. </a:t>
            </a:r>
            <a:r>
              <a:rPr lang="tr-TR" sz="2400" dirty="0" smtClean="0"/>
              <a:t>L</a:t>
            </a:r>
            <a:r>
              <a:rPr lang="en-US" sz="2400" dirty="0" err="1" smtClean="0"/>
              <a:t>ithium</a:t>
            </a:r>
            <a:r>
              <a:rPr lang="en-US" sz="2400" dirty="0" smtClean="0"/>
              <a:t>-ion batteries </a:t>
            </a:r>
            <a:r>
              <a:rPr lang="en-US" sz="2400" dirty="0"/>
              <a:t>are more resistant to overcharge and less chance of leakage of electrolyte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4. </a:t>
            </a:r>
            <a:r>
              <a:rPr lang="tr-TR" sz="2400" dirty="0" smtClean="0"/>
              <a:t>L</a:t>
            </a:r>
            <a:r>
              <a:rPr lang="en-US" sz="2400" dirty="0" err="1" smtClean="0"/>
              <a:t>ithium</a:t>
            </a:r>
            <a:r>
              <a:rPr lang="en-US" sz="2400" dirty="0" smtClean="0"/>
              <a:t>-ion </a:t>
            </a:r>
            <a:r>
              <a:rPr lang="en-US" sz="2400" dirty="0"/>
              <a:t>batteries </a:t>
            </a:r>
            <a:r>
              <a:rPr lang="tr-TR" sz="2400" dirty="0" smtClean="0"/>
              <a:t>d</a:t>
            </a:r>
            <a:r>
              <a:rPr lang="en-US" sz="2400" dirty="0" smtClean="0"/>
              <a:t>o </a:t>
            </a:r>
            <a:r>
              <a:rPr lang="en-US" sz="2400" dirty="0"/>
              <a:t>not contain any toxic or hazardous elements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5. </a:t>
            </a:r>
            <a:r>
              <a:rPr lang="tr-TR" sz="2400" dirty="0" smtClean="0"/>
              <a:t>L</a:t>
            </a:r>
            <a:r>
              <a:rPr lang="en-US" sz="2400" dirty="0" err="1" smtClean="0"/>
              <a:t>ithium</a:t>
            </a:r>
            <a:r>
              <a:rPr lang="en-US" sz="2400" dirty="0" smtClean="0"/>
              <a:t>-ion </a:t>
            </a:r>
            <a:r>
              <a:rPr lang="en-US" sz="2400" dirty="0"/>
              <a:t>batteries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/>
              <a:t>l</a:t>
            </a:r>
            <a:r>
              <a:rPr lang="en-US" sz="2400" dirty="0" err="1" smtClean="0"/>
              <a:t>ow</a:t>
            </a:r>
            <a:r>
              <a:rPr lang="en-US" sz="2400" dirty="0" smtClean="0"/>
              <a:t> </a:t>
            </a:r>
            <a:r>
              <a:rPr lang="en-US" sz="2400" dirty="0"/>
              <a:t>self discharge </a:t>
            </a:r>
            <a:r>
              <a:rPr lang="en-US" sz="2400" dirty="0" smtClean="0"/>
              <a:t>rate.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70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fundamental science behind</a:t>
            </a:r>
            <a:br>
              <a:rPr lang="en-US" dirty="0"/>
            </a:br>
            <a:r>
              <a:rPr lang="en-US" dirty="0"/>
              <a:t>energy storage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Disadvantages</a:t>
            </a:r>
            <a:r>
              <a:rPr lang="tr-TR" sz="2400" dirty="0" smtClean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lithium-ion</a:t>
            </a:r>
            <a:r>
              <a:rPr lang="tr-TR" sz="2400" dirty="0"/>
              <a:t> </a:t>
            </a:r>
            <a:r>
              <a:rPr lang="tr-TR" sz="2400" dirty="0" err="1"/>
              <a:t>batteries</a:t>
            </a:r>
            <a:r>
              <a:rPr lang="tr-TR" sz="2400" dirty="0"/>
              <a:t> </a:t>
            </a:r>
            <a:r>
              <a:rPr lang="en-US" sz="2400" dirty="0" smtClean="0"/>
              <a:t>: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1. </a:t>
            </a:r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lithium-ion batteries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/>
              <a:t>m</a:t>
            </a:r>
            <a:r>
              <a:rPr lang="en-US" sz="2400" dirty="0" smtClean="0"/>
              <a:t>ore </a:t>
            </a:r>
            <a:r>
              <a:rPr lang="en-US" sz="2400" dirty="0"/>
              <a:t>expensive  than </a:t>
            </a:r>
            <a:r>
              <a:rPr lang="tr-TR" sz="2400" dirty="0" smtClean="0"/>
              <a:t>n</a:t>
            </a:r>
            <a:r>
              <a:rPr lang="en-US" sz="2400" dirty="0" err="1" smtClean="0"/>
              <a:t>ickel</a:t>
            </a:r>
            <a:r>
              <a:rPr lang="en-US" sz="2400" dirty="0" smtClean="0"/>
              <a:t>-</a:t>
            </a:r>
            <a:r>
              <a:rPr lang="tr-TR" sz="2400" dirty="0" smtClean="0"/>
              <a:t>c</a:t>
            </a:r>
            <a:r>
              <a:rPr lang="en-US" sz="2400" dirty="0" err="1" smtClean="0"/>
              <a:t>admium</a:t>
            </a:r>
            <a:r>
              <a:rPr lang="en-US" sz="2400" dirty="0" smtClean="0"/>
              <a:t> </a:t>
            </a:r>
            <a:r>
              <a:rPr lang="en-US" sz="2400" dirty="0"/>
              <a:t>batteries.</a:t>
            </a:r>
          </a:p>
          <a:p>
            <a:pPr marL="0" indent="0">
              <a:buNone/>
            </a:pPr>
            <a:r>
              <a:rPr lang="en-US" sz="2400" dirty="0" smtClean="0"/>
              <a:t>2</a:t>
            </a:r>
            <a:r>
              <a:rPr lang="en-US" sz="2400" dirty="0"/>
              <a:t>. Internal resistance </a:t>
            </a:r>
            <a:r>
              <a:rPr lang="tr-TR" sz="2400" dirty="0"/>
              <a:t>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lithium-ion</a:t>
            </a:r>
            <a:r>
              <a:rPr lang="tr-TR" sz="2400" dirty="0"/>
              <a:t> </a:t>
            </a:r>
            <a:r>
              <a:rPr lang="tr-TR" sz="2400" dirty="0" err="1"/>
              <a:t>batteries</a:t>
            </a:r>
            <a:r>
              <a:rPr lang="tr-TR" sz="2400" dirty="0"/>
              <a:t> </a:t>
            </a:r>
            <a:r>
              <a:rPr lang="en-US" sz="2400" dirty="0" smtClean="0"/>
              <a:t>increases </a:t>
            </a:r>
            <a:r>
              <a:rPr lang="en-US" sz="2400" dirty="0"/>
              <a:t>with cycling and age.</a:t>
            </a:r>
          </a:p>
          <a:p>
            <a:pPr marL="0" indent="0">
              <a:buNone/>
            </a:pPr>
            <a:r>
              <a:rPr lang="en-US" sz="2400" dirty="0" smtClean="0"/>
              <a:t>3</a:t>
            </a:r>
            <a:r>
              <a:rPr lang="en-US" sz="2400" dirty="0"/>
              <a:t>.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lithium-ion</a:t>
            </a:r>
            <a:r>
              <a:rPr lang="tr-TR" sz="2400" dirty="0"/>
              <a:t> </a:t>
            </a:r>
            <a:r>
              <a:rPr lang="tr-TR" sz="2400" dirty="0" err="1" smtClean="0"/>
              <a:t>batteries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/>
              <a:t>f</a:t>
            </a:r>
            <a:r>
              <a:rPr lang="en-US" sz="2400" dirty="0" err="1" smtClean="0"/>
              <a:t>ragile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en-US" sz="2400" dirty="0" smtClean="0"/>
              <a:t>require </a:t>
            </a:r>
            <a:r>
              <a:rPr lang="en-US" sz="2400" dirty="0"/>
              <a:t>a protection circuit to maintain safe operation.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4243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present status of advanced batteries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Any cathode material for a </a:t>
            </a:r>
            <a:r>
              <a:rPr lang="en-US" sz="2400" dirty="0" smtClean="0"/>
              <a:t>lithium</a:t>
            </a:r>
            <a:r>
              <a:rPr lang="tr-TR" sz="2400" dirty="0" smtClean="0"/>
              <a:t>-</a:t>
            </a:r>
            <a:r>
              <a:rPr lang="tr-TR" sz="2400" dirty="0" err="1" smtClean="0"/>
              <a:t>ion</a:t>
            </a:r>
            <a:r>
              <a:rPr lang="tr-TR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/>
              <a:t>battery </a:t>
            </a:r>
            <a:r>
              <a:rPr lang="en-US" sz="2400" dirty="0" smtClean="0"/>
              <a:t>must</a:t>
            </a:r>
            <a:r>
              <a:rPr lang="tr-TR" sz="2400" dirty="0" smtClean="0"/>
              <a:t> </a:t>
            </a:r>
            <a:r>
              <a:rPr lang="en-US" sz="2400" dirty="0" smtClean="0"/>
              <a:t>satisfy </a:t>
            </a:r>
            <a:r>
              <a:rPr lang="en-US" sz="2400" dirty="0"/>
              <a:t>the following requirements.</a:t>
            </a:r>
          </a:p>
          <a:p>
            <a:pPr marL="0" indent="0">
              <a:buNone/>
            </a:pPr>
            <a:r>
              <a:rPr lang="en-US" sz="2400" dirty="0"/>
              <a:t>(a) The </a:t>
            </a:r>
            <a:r>
              <a:rPr lang="tr-TR" sz="2400" dirty="0" err="1" smtClean="0"/>
              <a:t>cathode</a:t>
            </a:r>
            <a:r>
              <a:rPr lang="tr-TR" sz="2400" dirty="0" smtClean="0"/>
              <a:t> </a:t>
            </a:r>
            <a:r>
              <a:rPr lang="en-US" sz="2400" dirty="0" smtClean="0"/>
              <a:t>material </a:t>
            </a:r>
            <a:r>
              <a:rPr lang="en-US" sz="2400" dirty="0"/>
              <a:t>must contain a readily </a:t>
            </a:r>
            <a:r>
              <a:rPr lang="en-US" sz="2400" dirty="0" smtClean="0"/>
              <a:t>reducible/</a:t>
            </a:r>
            <a:r>
              <a:rPr lang="en-US" sz="2400" dirty="0" err="1" smtClean="0"/>
              <a:t>oxidizable</a:t>
            </a:r>
            <a:r>
              <a:rPr lang="tr-TR" sz="2400" dirty="0" smtClean="0"/>
              <a:t> </a:t>
            </a:r>
            <a:r>
              <a:rPr lang="en-US" sz="2400" dirty="0" smtClean="0"/>
              <a:t>ion</a:t>
            </a:r>
            <a:r>
              <a:rPr lang="tr-TR" sz="2400" dirty="0" smtClean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</a:t>
            </a:r>
            <a:r>
              <a:rPr lang="en-US" sz="2400" dirty="0" smtClean="0"/>
              <a:t> </a:t>
            </a:r>
            <a:r>
              <a:rPr lang="en-US" sz="2400" dirty="0"/>
              <a:t>a transition metal.</a:t>
            </a:r>
          </a:p>
          <a:p>
            <a:pPr marL="0" indent="0">
              <a:buNone/>
            </a:pPr>
            <a:r>
              <a:rPr lang="en-US" sz="2400" dirty="0"/>
              <a:t>(b) The </a:t>
            </a:r>
            <a:r>
              <a:rPr lang="tr-TR" sz="2400" dirty="0" err="1" smtClean="0"/>
              <a:t>cathode</a:t>
            </a:r>
            <a:r>
              <a:rPr lang="tr-TR" sz="2400" dirty="0" smtClean="0"/>
              <a:t> </a:t>
            </a:r>
            <a:r>
              <a:rPr lang="en-US" sz="2400" dirty="0" smtClean="0"/>
              <a:t>material </a:t>
            </a:r>
            <a:r>
              <a:rPr lang="en-US" sz="2400" dirty="0"/>
              <a:t>must react with lithium </a:t>
            </a:r>
            <a:r>
              <a:rPr lang="en-US" sz="2400" dirty="0" smtClean="0"/>
              <a:t>reversibly.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/>
              <a:t>c) The </a:t>
            </a:r>
            <a:r>
              <a:rPr lang="tr-TR" sz="2400" dirty="0" err="1" smtClean="0"/>
              <a:t>cathode</a:t>
            </a:r>
            <a:r>
              <a:rPr lang="tr-TR" sz="2400" dirty="0" smtClean="0"/>
              <a:t> </a:t>
            </a:r>
            <a:r>
              <a:rPr lang="en-US" sz="2400" dirty="0" smtClean="0"/>
              <a:t>material </a:t>
            </a:r>
            <a:r>
              <a:rPr lang="en-US" sz="2400" dirty="0"/>
              <a:t>must react with lithium with a </a:t>
            </a:r>
            <a:r>
              <a:rPr lang="en-US" sz="2400" dirty="0" smtClean="0"/>
              <a:t>reaction </a:t>
            </a:r>
            <a:r>
              <a:rPr lang="tr-TR" sz="2400" dirty="0" smtClean="0"/>
              <a:t>of </a:t>
            </a:r>
            <a:r>
              <a:rPr lang="tr-TR" sz="2400" dirty="0" err="1" smtClean="0"/>
              <a:t>high</a:t>
            </a:r>
            <a:r>
              <a:rPr lang="tr-TR" sz="2400" dirty="0" smtClean="0"/>
              <a:t> </a:t>
            </a:r>
            <a:r>
              <a:rPr lang="tr-TR" sz="2400" dirty="0" err="1" smtClean="0"/>
              <a:t>energy</a:t>
            </a:r>
            <a:r>
              <a:rPr lang="tr-TR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high voltage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/>
              <a:t>(d) </a:t>
            </a:r>
            <a:r>
              <a:rPr lang="tr-TR" sz="2400" dirty="0" smtClean="0"/>
              <a:t>I</a:t>
            </a:r>
            <a:r>
              <a:rPr lang="en-US" sz="2400" dirty="0" smtClean="0"/>
              <a:t>n </a:t>
            </a:r>
            <a:r>
              <a:rPr lang="en-US" sz="2400" dirty="0"/>
              <a:t>order to </a:t>
            </a:r>
            <a:r>
              <a:rPr lang="tr-TR" sz="2400" dirty="0" err="1" smtClean="0"/>
              <a:t>provide</a:t>
            </a:r>
            <a:r>
              <a:rPr lang="tr-TR" sz="2400" dirty="0" smtClean="0"/>
              <a:t> </a:t>
            </a:r>
            <a:r>
              <a:rPr lang="en-US" sz="2400" dirty="0"/>
              <a:t>high </a:t>
            </a:r>
            <a:r>
              <a:rPr lang="en-US" sz="2400" dirty="0" smtClean="0"/>
              <a:t>power</a:t>
            </a:r>
            <a:r>
              <a:rPr lang="tr-TR" sz="2400" dirty="0" smtClean="0"/>
              <a:t>, </a:t>
            </a: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tr-TR" sz="2400" dirty="0" err="1" smtClean="0"/>
              <a:t>cathode</a:t>
            </a:r>
            <a:r>
              <a:rPr lang="tr-TR" sz="2400" dirty="0" smtClean="0"/>
              <a:t> </a:t>
            </a:r>
            <a:r>
              <a:rPr lang="en-US" sz="2400" dirty="0" smtClean="0"/>
              <a:t>material </a:t>
            </a:r>
            <a:r>
              <a:rPr lang="en-US" sz="2400" dirty="0"/>
              <a:t>should react with Li very </a:t>
            </a:r>
            <a:r>
              <a:rPr lang="en-US" sz="2400" dirty="0" smtClean="0"/>
              <a:t>rapidly</a:t>
            </a:r>
            <a:r>
              <a:rPr lang="tr-TR" sz="2400" dirty="0" smtClean="0"/>
              <a:t>.</a:t>
            </a:r>
          </a:p>
          <a:p>
            <a:pPr marL="0" indent="0">
              <a:buNone/>
            </a:pPr>
            <a:r>
              <a:rPr lang="en-US" sz="2400" dirty="0"/>
              <a:t>(e) </a:t>
            </a:r>
            <a:r>
              <a:rPr lang="tr-TR" sz="2400" dirty="0" smtClean="0"/>
              <a:t>T</a:t>
            </a:r>
            <a:r>
              <a:rPr lang="en-US" sz="2400" dirty="0" smtClean="0"/>
              <a:t>o </a:t>
            </a:r>
            <a:r>
              <a:rPr lang="tr-TR" sz="2400" dirty="0" err="1" smtClean="0"/>
              <a:t>relieve</a:t>
            </a:r>
            <a:r>
              <a:rPr lang="en-US" sz="2400" dirty="0" smtClean="0"/>
              <a:t> </a:t>
            </a:r>
            <a:r>
              <a:rPr lang="en-US" sz="2400" dirty="0"/>
              <a:t>the need for a conductive </a:t>
            </a:r>
            <a:r>
              <a:rPr lang="en-US" sz="2400" dirty="0" smtClean="0"/>
              <a:t>additive</a:t>
            </a:r>
            <a:r>
              <a:rPr lang="tr-TR" sz="2400" dirty="0" smtClean="0"/>
              <a:t>, </a:t>
            </a: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tr-TR" sz="2400" dirty="0" err="1" smtClean="0"/>
              <a:t>cathode</a:t>
            </a:r>
            <a:r>
              <a:rPr lang="tr-TR" sz="2400" dirty="0" smtClean="0"/>
              <a:t> </a:t>
            </a:r>
            <a:r>
              <a:rPr lang="en-US" sz="2400" dirty="0" smtClean="0"/>
              <a:t>material </a:t>
            </a:r>
            <a:r>
              <a:rPr lang="en-US" sz="2400" dirty="0"/>
              <a:t>should ideally be a good electronic </a:t>
            </a:r>
            <a:r>
              <a:rPr lang="en-US" sz="2400" dirty="0" smtClean="0"/>
              <a:t>conductor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88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present status of advanced batteries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LiTiS</a:t>
            </a:r>
            <a:r>
              <a:rPr lang="en-US" sz="2400" baseline="-25000" dirty="0"/>
              <a:t>2</a:t>
            </a:r>
            <a:r>
              <a:rPr lang="en-US" sz="2400" dirty="0"/>
              <a:t>, LiCoO</a:t>
            </a:r>
            <a:r>
              <a:rPr lang="en-US" sz="2400" baseline="-25000" dirty="0"/>
              <a:t>2</a:t>
            </a:r>
            <a:r>
              <a:rPr lang="en-US" sz="2400" dirty="0"/>
              <a:t>, </a:t>
            </a:r>
            <a:r>
              <a:rPr lang="en-US" sz="2400" dirty="0" smtClean="0"/>
              <a:t>andLiFePO</a:t>
            </a:r>
            <a:r>
              <a:rPr lang="en-US" sz="2400" baseline="-25000" dirty="0" smtClean="0"/>
              <a:t>4</a:t>
            </a:r>
            <a:r>
              <a:rPr lang="tr-TR" sz="2400" dirty="0" smtClean="0"/>
              <a:t> </a:t>
            </a:r>
            <a:r>
              <a:rPr lang="tr-TR" sz="2400" dirty="0" err="1" smtClean="0"/>
              <a:t>illustrate</a:t>
            </a:r>
            <a:r>
              <a:rPr lang="en-US" sz="2400" dirty="0" smtClean="0"/>
              <a:t> </a:t>
            </a:r>
            <a:r>
              <a:rPr lang="en-US" sz="2400" dirty="0"/>
              <a:t>the full range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en-US" sz="2400" dirty="0" smtClean="0"/>
              <a:t>properties </a:t>
            </a:r>
            <a:r>
              <a:rPr lang="en-US" sz="2400" dirty="0"/>
              <a:t>expected for a cathode material. </a:t>
            </a:r>
            <a:endParaRPr lang="tr-TR" sz="2400" dirty="0" smtClean="0"/>
          </a:p>
          <a:p>
            <a:pPr marL="457200" indent="-457200">
              <a:buAutoNum type="alphaLcParenBoth"/>
            </a:pPr>
            <a:r>
              <a:rPr lang="en-US" sz="2400" dirty="0"/>
              <a:t>LiTiS2, LiCoO2, andLiFePO4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en-US" sz="2400" dirty="0" smtClean="0"/>
              <a:t>a </a:t>
            </a:r>
            <a:r>
              <a:rPr lang="en-US" sz="2400" dirty="0"/>
              <a:t>transition-metal ion that can </a:t>
            </a:r>
            <a:r>
              <a:rPr lang="en-US" sz="2400" dirty="0" smtClean="0"/>
              <a:t>be</a:t>
            </a:r>
            <a:r>
              <a:rPr lang="tr-TR" sz="2400" dirty="0" smtClean="0"/>
              <a:t> </a:t>
            </a:r>
            <a:r>
              <a:rPr lang="en-US" sz="2400" dirty="0" smtClean="0"/>
              <a:t>oxidized </a:t>
            </a:r>
            <a:r>
              <a:rPr lang="en-US" sz="2400" dirty="0"/>
              <a:t>on removal of lithium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marL="457200" indent="-457200">
              <a:buAutoNum type="alphaLcParenBoth"/>
            </a:pPr>
            <a:r>
              <a:rPr lang="en-US" sz="2400" dirty="0" smtClean="0"/>
              <a:t>The </a:t>
            </a:r>
            <a:r>
              <a:rPr lang="en-US" sz="2400" dirty="0"/>
              <a:t>resulting irregularity causes capacity loss on </a:t>
            </a:r>
            <a:r>
              <a:rPr lang="en-US" sz="2400" dirty="0" smtClean="0"/>
              <a:t>cycling</a:t>
            </a:r>
            <a:r>
              <a:rPr lang="tr-TR" sz="2400" dirty="0" smtClean="0"/>
              <a:t>.</a:t>
            </a:r>
            <a:endParaRPr lang="en-US" sz="2400" dirty="0"/>
          </a:p>
          <a:p>
            <a:pPr marL="457200" indent="-457200">
              <a:buAutoNum type="alphaLcParenBoth"/>
            </a:pPr>
            <a:r>
              <a:rPr lang="en-US" sz="2400" dirty="0"/>
              <a:t>LiTiS2, LiCoO2, andLiFePO4 react with lithium with a relatively high free energy of reaction, but with LiCoO2 </a:t>
            </a:r>
            <a:r>
              <a:rPr lang="tr-TR" sz="2400" dirty="0" err="1" smtClean="0"/>
              <a:t>illustartes</a:t>
            </a:r>
            <a:r>
              <a:rPr lang="en-US" sz="2400" dirty="0" smtClean="0"/>
              <a:t> </a:t>
            </a:r>
            <a:r>
              <a:rPr lang="en-US" sz="2400" dirty="0"/>
              <a:t>the highest value. </a:t>
            </a:r>
          </a:p>
          <a:p>
            <a:pPr marL="457200" indent="-457200">
              <a:buAutoNum type="alphaLcParenBoth"/>
            </a:pPr>
            <a:r>
              <a:rPr lang="en-US" sz="2400" dirty="0"/>
              <a:t>LiTiS2, LiCoO2, andLiFePO4 react with lithium very </a:t>
            </a:r>
            <a:r>
              <a:rPr lang="en-US" sz="2400" dirty="0" smtClean="0"/>
              <a:t>rapidly</a:t>
            </a:r>
            <a:r>
              <a:rPr lang="tr-TR" sz="2400" dirty="0" smtClean="0"/>
              <a:t>.</a:t>
            </a:r>
            <a:r>
              <a:rPr lang="en-US" sz="2400" dirty="0" smtClean="0"/>
              <a:t> LiCoO2 </a:t>
            </a:r>
            <a:r>
              <a:rPr lang="tr-TR" sz="2400" dirty="0" err="1" smtClean="0"/>
              <a:t>shows</a:t>
            </a:r>
            <a:r>
              <a:rPr lang="en-US" sz="2400" dirty="0" smtClean="0"/>
              <a:t> </a:t>
            </a:r>
            <a:r>
              <a:rPr lang="en-US" sz="2400" dirty="0"/>
              <a:t>the slowest lithium diffusion in the lattice. </a:t>
            </a:r>
          </a:p>
          <a:p>
            <a:pPr marL="457200" indent="-457200">
              <a:buAutoNum type="alphaLcParenBoth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241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present status of advanced batteries</a:t>
            </a:r>
            <a:endParaRPr lang="tr-T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74" y="1581150"/>
            <a:ext cx="11158592" cy="4252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241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The present status of </a:t>
            </a:r>
            <a:r>
              <a:rPr lang="en-US" dirty="0" err="1">
                <a:latin typeface="+mn-lt"/>
              </a:rPr>
              <a:t>supercapacitors</a:t>
            </a: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7518" y="1825625"/>
            <a:ext cx="10125130" cy="4351338"/>
          </a:xfrm>
        </p:spPr>
        <p:txBody>
          <a:bodyPr>
            <a:normAutofit/>
          </a:bodyPr>
          <a:lstStyle/>
          <a:p>
            <a:r>
              <a:rPr lang="tr-TR" sz="2400" dirty="0"/>
              <a:t>C</a:t>
            </a:r>
            <a:r>
              <a:rPr lang="en-US" sz="2400" dirty="0" err="1" smtClean="0"/>
              <a:t>apacitors</a:t>
            </a:r>
            <a:r>
              <a:rPr lang="en-US" sz="2400" dirty="0" smtClean="0"/>
              <a:t> </a:t>
            </a:r>
            <a:r>
              <a:rPr lang="en-US" sz="2400" dirty="0"/>
              <a:t>differ from batteries in that they store energy as a charge on the surface of the electrical surface rather than the chemical reaction of the bulk material.</a:t>
            </a:r>
          </a:p>
          <a:p>
            <a:r>
              <a:rPr lang="tr-TR" sz="2400" dirty="0" err="1" smtClean="0"/>
              <a:t>Hence</a:t>
            </a:r>
            <a:r>
              <a:rPr lang="en-US" sz="2400" dirty="0" smtClean="0"/>
              <a:t>, </a:t>
            </a:r>
            <a:r>
              <a:rPr lang="en-US" sz="2400" dirty="0"/>
              <a:t>the electrodes do not have to be structurally altered and have a longer lifetime - essentially unlimited under perfect conditions.</a:t>
            </a:r>
          </a:p>
          <a:p>
            <a:r>
              <a:rPr lang="en-US" sz="2400" dirty="0"/>
              <a:t>They tend to have much higher </a:t>
            </a:r>
            <a:r>
              <a:rPr lang="tr-TR" sz="2400" dirty="0" smtClean="0"/>
              <a:t>rate</a:t>
            </a:r>
            <a:r>
              <a:rPr lang="en-US" sz="2400" dirty="0" smtClean="0"/>
              <a:t> </a:t>
            </a:r>
            <a:r>
              <a:rPr lang="en-US" sz="2400" dirty="0"/>
              <a:t>characteristics than </a:t>
            </a:r>
            <a:r>
              <a:rPr lang="tr-TR" sz="2400" dirty="0" err="1" smtClean="0"/>
              <a:t>batteries</a:t>
            </a:r>
            <a:r>
              <a:rPr lang="en-US" sz="2400" dirty="0" smtClean="0"/>
              <a:t>, </a:t>
            </a:r>
            <a:r>
              <a:rPr lang="en-US" sz="2400" dirty="0"/>
              <a:t>are almost instantly charged or discharged, </a:t>
            </a:r>
            <a:endParaRPr lang="tr-TR" sz="2400" dirty="0" smtClean="0"/>
          </a:p>
          <a:p>
            <a:r>
              <a:rPr lang="tr-TR" sz="2400" dirty="0" err="1" smtClean="0"/>
              <a:t>They</a:t>
            </a:r>
            <a:r>
              <a:rPr lang="en-US" sz="2400" dirty="0" smtClean="0"/>
              <a:t> </a:t>
            </a:r>
            <a:r>
              <a:rPr lang="en-US" sz="2400" dirty="0"/>
              <a:t>are therefore well suited for repeated applications such as regenerative </a:t>
            </a:r>
            <a:r>
              <a:rPr lang="tr-TR" sz="2400" dirty="0" err="1" smtClean="0"/>
              <a:t>breaking</a:t>
            </a:r>
            <a:r>
              <a:rPr lang="en-US" sz="2400" dirty="0" smtClean="0"/>
              <a:t> </a:t>
            </a:r>
            <a:r>
              <a:rPr lang="en-US" sz="2400" dirty="0"/>
              <a:t>and subsequent accelerating applications.</a:t>
            </a:r>
            <a:endParaRPr lang="tr-TR" sz="2400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8547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3718" y="297889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The present status of </a:t>
            </a:r>
            <a:r>
              <a:rPr lang="en-US" dirty="0" err="1">
                <a:latin typeface="+mn-lt"/>
              </a:rPr>
              <a:t>supercapacitors</a:t>
            </a: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88609" y="2121460"/>
            <a:ext cx="6425485" cy="435133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Since </a:t>
            </a:r>
            <a:r>
              <a:rPr lang="en-US" sz="2400" dirty="0" smtClean="0"/>
              <a:t>capacitors </a:t>
            </a:r>
            <a:r>
              <a:rPr lang="en-US" sz="2400" dirty="0"/>
              <a:t>use </a:t>
            </a:r>
            <a:r>
              <a:rPr lang="en-US" sz="2400" dirty="0" smtClean="0"/>
              <a:t>only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surface of the material for charge </a:t>
            </a:r>
            <a:r>
              <a:rPr lang="en-US" sz="2400" dirty="0" smtClean="0"/>
              <a:t>storage</a:t>
            </a:r>
            <a:r>
              <a:rPr lang="tr-TR" sz="2400" dirty="0" smtClean="0"/>
              <a:t>, </a:t>
            </a:r>
            <a:r>
              <a:rPr lang="en-US" sz="2400" dirty="0" smtClean="0"/>
              <a:t>they </a:t>
            </a:r>
            <a:r>
              <a:rPr lang="en-US" sz="2400" dirty="0"/>
              <a:t>are very limited in </a:t>
            </a:r>
            <a:r>
              <a:rPr lang="en-US" sz="2400" dirty="0" smtClean="0"/>
              <a:t>energy-storage</a:t>
            </a:r>
            <a:r>
              <a:rPr lang="tr-TR" sz="2400" dirty="0" smtClean="0"/>
              <a:t> </a:t>
            </a:r>
            <a:r>
              <a:rPr lang="en-US" sz="2400" dirty="0" smtClean="0"/>
              <a:t>capability</a:t>
            </a:r>
            <a:r>
              <a:rPr lang="tr-TR" sz="2400" dirty="0"/>
              <a:t>.</a:t>
            </a:r>
            <a:endParaRPr lang="tr-TR" sz="2400" dirty="0" smtClean="0"/>
          </a:p>
          <a:p>
            <a:r>
              <a:rPr lang="tr-TR" sz="2400" dirty="0" err="1" smtClean="0"/>
              <a:t>Moreover</a:t>
            </a:r>
            <a:r>
              <a:rPr lang="en-US" sz="2400" dirty="0" smtClean="0"/>
              <a:t>,</a:t>
            </a:r>
            <a:r>
              <a:rPr lang="tr-TR" sz="2400" dirty="0" smtClean="0"/>
              <a:t> </a:t>
            </a:r>
            <a:r>
              <a:rPr lang="tr-TR" sz="2400" dirty="0" err="1" smtClean="0"/>
              <a:t>capacitors</a:t>
            </a:r>
            <a:r>
              <a:rPr lang="en-US" sz="2400" dirty="0" smtClean="0"/>
              <a:t> </a:t>
            </a:r>
            <a:r>
              <a:rPr lang="en-US" sz="2400" dirty="0"/>
              <a:t>provide a rather low quality of energy; </a:t>
            </a:r>
            <a:r>
              <a:rPr lang="en-US" sz="2400" dirty="0" smtClean="0"/>
              <a:t>typically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voltage varies in a continuous manner from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charging </a:t>
            </a:r>
            <a:r>
              <a:rPr lang="en-US" sz="2400" dirty="0"/>
              <a:t>voltage to 0 </a:t>
            </a:r>
            <a:r>
              <a:rPr lang="en-US" sz="2400" dirty="0" smtClean="0"/>
              <a:t>V</a:t>
            </a:r>
            <a:r>
              <a:rPr lang="tr-TR" sz="2400" dirty="0"/>
              <a:t>.</a:t>
            </a:r>
            <a:endParaRPr lang="tr-TR" sz="24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4101352" y="6013625"/>
            <a:ext cx="44017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Figure </a:t>
            </a:r>
            <a:r>
              <a:rPr lang="tr-TR" dirty="0"/>
              <a:t>2</a:t>
            </a:r>
            <a:r>
              <a:rPr lang="en-US" dirty="0" smtClean="0"/>
              <a:t>. </a:t>
            </a:r>
            <a:r>
              <a:rPr lang="tr-TR" dirty="0" smtClean="0"/>
              <a:t>S</a:t>
            </a:r>
            <a:r>
              <a:rPr lang="en-US" dirty="0" err="1" smtClean="0"/>
              <a:t>chematic</a:t>
            </a:r>
            <a:r>
              <a:rPr lang="en-US" dirty="0" smtClean="0"/>
              <a:t> </a:t>
            </a:r>
            <a:r>
              <a:rPr lang="en-US" dirty="0"/>
              <a:t>representation of energy</a:t>
            </a:r>
          </a:p>
          <a:p>
            <a:r>
              <a:rPr lang="en-US" dirty="0"/>
              <a:t>storage in an electrochemical </a:t>
            </a:r>
            <a:r>
              <a:rPr lang="en-US" dirty="0" smtClean="0"/>
              <a:t>capacitor</a:t>
            </a: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624" y="1333349"/>
            <a:ext cx="2998694" cy="5529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805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present status of </a:t>
            </a:r>
            <a:r>
              <a:rPr lang="en-US" dirty="0" err="1"/>
              <a:t>supercapacitors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5575479" cy="4351338"/>
          </a:xfrm>
        </p:spPr>
        <p:txBody>
          <a:bodyPr>
            <a:noAutofit/>
          </a:bodyPr>
          <a:lstStyle/>
          <a:p>
            <a:r>
              <a:rPr lang="tr-TR" sz="2400" dirty="0"/>
              <a:t>E</a:t>
            </a:r>
            <a:r>
              <a:rPr lang="en-US" sz="2400" dirty="0" err="1" smtClean="0"/>
              <a:t>lectrochemical</a:t>
            </a:r>
            <a:r>
              <a:rPr lang="en-US" sz="2400" dirty="0" smtClean="0"/>
              <a:t> capacitor</a:t>
            </a:r>
            <a:r>
              <a:rPr lang="tr-TR" sz="2400" dirty="0" smtClean="0"/>
              <a:t> is a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</a:t>
            </a:r>
            <a:r>
              <a:rPr lang="en-US" sz="2400" dirty="0" smtClean="0"/>
              <a:t> capacitors,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en-US" sz="2400" dirty="0" smtClean="0"/>
              <a:t>u</a:t>
            </a:r>
            <a:r>
              <a:rPr lang="tr-TR" sz="2400" dirty="0" err="1" smtClean="0"/>
              <a:t>tilizes</a:t>
            </a:r>
            <a:r>
              <a:rPr lang="en-US" sz="2400" dirty="0" smtClean="0"/>
              <a:t> </a:t>
            </a:r>
            <a:r>
              <a:rPr lang="en-US" sz="2400" dirty="0"/>
              <a:t>high-surface-area carbon for the electrodes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sulfuric </a:t>
            </a:r>
            <a:r>
              <a:rPr lang="en-US" sz="2400" dirty="0"/>
              <a:t>acid or acetonitrile as the electrolyte. </a:t>
            </a:r>
            <a:endParaRPr lang="tr-TR" sz="2400" dirty="0" smtClean="0"/>
          </a:p>
          <a:p>
            <a:r>
              <a:rPr lang="tr-TR" sz="2400" dirty="0" err="1" smtClean="0"/>
              <a:t>Moreover</a:t>
            </a:r>
            <a:r>
              <a:rPr lang="tr-TR" sz="2400" dirty="0" smtClean="0"/>
              <a:t>, </a:t>
            </a:r>
            <a:r>
              <a:rPr lang="tr-TR" sz="2400" dirty="0"/>
              <a:t>e</a:t>
            </a:r>
            <a:r>
              <a:rPr lang="en-US" sz="2400" dirty="0" err="1" smtClean="0"/>
              <a:t>lectrochemical</a:t>
            </a:r>
            <a:r>
              <a:rPr lang="tr-TR" sz="2400" dirty="0" smtClean="0"/>
              <a:t> </a:t>
            </a:r>
            <a:r>
              <a:rPr lang="en-US" sz="2400" dirty="0" smtClean="0"/>
              <a:t>capacitors </a:t>
            </a:r>
            <a:r>
              <a:rPr lang="en-US" sz="2400" dirty="0"/>
              <a:t>can be </a:t>
            </a:r>
            <a:r>
              <a:rPr lang="tr-TR" sz="2400" dirty="0" err="1" smtClean="0"/>
              <a:t>classified</a:t>
            </a:r>
            <a:r>
              <a:rPr lang="en-US" sz="2400" dirty="0" smtClean="0"/>
              <a:t> </a:t>
            </a:r>
            <a:r>
              <a:rPr lang="en-US" sz="2400" dirty="0"/>
              <a:t>into two groups: </a:t>
            </a:r>
            <a:r>
              <a:rPr lang="en-US" sz="2400" dirty="0" err="1" smtClean="0"/>
              <a:t>supercapacitors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 err="1"/>
              <a:t>pseudocapacitors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err="1" smtClean="0"/>
              <a:t>Supercapacitors</a:t>
            </a:r>
            <a:r>
              <a:rPr lang="en-US" sz="2400" dirty="0" smtClean="0"/>
              <a:t> </a:t>
            </a:r>
            <a:r>
              <a:rPr lang="tr-TR" sz="2400" dirty="0" smtClean="0"/>
              <a:t>ar</a:t>
            </a:r>
            <a:r>
              <a:rPr lang="en-US" sz="2400" dirty="0" smtClean="0"/>
              <a:t>e </a:t>
            </a:r>
            <a:r>
              <a:rPr lang="en-US" sz="2400" dirty="0"/>
              <a:t>the electric </a:t>
            </a:r>
            <a:r>
              <a:rPr lang="en-US" sz="2400" dirty="0" smtClean="0"/>
              <a:t>double-layer</a:t>
            </a:r>
            <a:r>
              <a:rPr lang="tr-TR" sz="2400" dirty="0" smtClean="0"/>
              <a:t> </a:t>
            </a:r>
            <a:r>
              <a:rPr lang="en-US" sz="2400" dirty="0" smtClean="0"/>
              <a:t>capacitors</a:t>
            </a:r>
            <a:r>
              <a:rPr lang="en-US" sz="2400" dirty="0"/>
              <a:t>, </a:t>
            </a:r>
            <a:r>
              <a:rPr lang="tr-TR" sz="2400" dirty="0" err="1" smtClean="0"/>
              <a:t>where</a:t>
            </a:r>
            <a:r>
              <a:rPr lang="en-US" sz="2400" dirty="0" smtClean="0"/>
              <a:t> </a:t>
            </a:r>
            <a:r>
              <a:rPr lang="en-US" sz="2400" dirty="0"/>
              <a:t>the energy is stored at the surface of the material in the double layer. </a:t>
            </a:r>
          </a:p>
          <a:p>
            <a:endParaRPr lang="tr-TR" sz="24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431" y="1547545"/>
            <a:ext cx="2495550" cy="463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7359707" y="6186220"/>
            <a:ext cx="44017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Figure </a:t>
            </a:r>
            <a:r>
              <a:rPr lang="tr-TR" dirty="0"/>
              <a:t>2</a:t>
            </a:r>
            <a:r>
              <a:rPr lang="en-US" dirty="0" smtClean="0"/>
              <a:t>. </a:t>
            </a:r>
            <a:r>
              <a:rPr lang="tr-TR" dirty="0" smtClean="0"/>
              <a:t>S</a:t>
            </a:r>
            <a:r>
              <a:rPr lang="en-US" dirty="0" err="1" smtClean="0"/>
              <a:t>chematic</a:t>
            </a:r>
            <a:r>
              <a:rPr lang="en-US" dirty="0" smtClean="0"/>
              <a:t> </a:t>
            </a:r>
            <a:r>
              <a:rPr lang="en-US" dirty="0"/>
              <a:t>representation of energy</a:t>
            </a:r>
          </a:p>
          <a:p>
            <a:r>
              <a:rPr lang="en-US" dirty="0"/>
              <a:t>storage in an electrochemical </a:t>
            </a:r>
            <a:r>
              <a:rPr lang="en-US" dirty="0" smtClean="0"/>
              <a:t>capacitor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45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</TotalTime>
  <Words>668</Words>
  <Application>Microsoft Office PowerPoint</Application>
  <PresentationFormat>Özel</PresentationFormat>
  <Paragraphs>51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Electrochemical energy storage: batteries and capacitors</vt:lpstr>
      <vt:lpstr>The fundamental science behind energy storage</vt:lpstr>
      <vt:lpstr>The fundamental science behind energy storage</vt:lpstr>
      <vt:lpstr>The present status of advanced batteries</vt:lpstr>
      <vt:lpstr>The present status of advanced batteries</vt:lpstr>
      <vt:lpstr>The present status of advanced batteries</vt:lpstr>
      <vt:lpstr>The present status of supercapacitors</vt:lpstr>
      <vt:lpstr>The present status of supercapacitors</vt:lpstr>
      <vt:lpstr>The present status of supercapacitors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and the environment: the global landscape</dc:title>
  <dc:creator>pc205</dc:creator>
  <cp:lastModifiedBy>ew1</cp:lastModifiedBy>
  <cp:revision>279</cp:revision>
  <dcterms:created xsi:type="dcterms:W3CDTF">2018-01-03T07:12:09Z</dcterms:created>
  <dcterms:modified xsi:type="dcterms:W3CDTF">2018-02-03T19:29:55Z</dcterms:modified>
</cp:coreProperties>
</file>