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40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82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86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99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97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35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10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3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92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735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59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C0151-375D-47A8-9888-764B3C4DF439}" type="datetimeFigureOut">
              <a:rPr lang="tr-TR" smtClean="0"/>
              <a:t>8.4.2021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ABDB-CCE6-4BD2-A69E-CA2F028AF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431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Sünme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Viskoelastik</a:t>
            </a:r>
            <a:r>
              <a:rPr lang="tr-TR" dirty="0" smtClean="0"/>
              <a:t> malzemelerin sünme </a:t>
            </a:r>
            <a:r>
              <a:rPr lang="tr-TR" smtClean="0"/>
              <a:t>davranışı Kelvin-</a:t>
            </a:r>
            <a:r>
              <a:rPr lang="tr-TR" dirty="0" err="1" smtClean="0"/>
              <a:t>Voight</a:t>
            </a:r>
            <a:r>
              <a:rPr lang="tr-TR" dirty="0" smtClean="0"/>
              <a:t> modeline göre değerlendirilmektedir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sz="2000" i="1" dirty="0"/>
              <a:t>D</a:t>
            </a:r>
            <a:r>
              <a:rPr lang="tr-TR" sz="2000" dirty="0"/>
              <a:t>(</a:t>
            </a:r>
            <a:r>
              <a:rPr lang="tr-TR" sz="2000" i="1" dirty="0"/>
              <a:t>t</a:t>
            </a:r>
            <a:r>
              <a:rPr lang="tr-TR" sz="2000" dirty="0"/>
              <a:t>):  anlık toplam </a:t>
            </a:r>
            <a:r>
              <a:rPr lang="tr-TR" sz="2000" dirty="0" err="1"/>
              <a:t>kompliyans</a:t>
            </a:r>
            <a:endParaRPr lang="tr-TR" sz="2000" dirty="0"/>
          </a:p>
          <a:p>
            <a:pPr>
              <a:buNone/>
            </a:pPr>
            <a:r>
              <a:rPr lang="tr-TR" sz="2000" i="1" dirty="0">
                <a:sym typeface="Symbol"/>
              </a:rPr>
              <a:t> </a:t>
            </a:r>
            <a:r>
              <a:rPr lang="tr-TR" sz="2000" dirty="0">
                <a:sym typeface="Symbol"/>
              </a:rPr>
              <a:t>(</a:t>
            </a:r>
            <a:r>
              <a:rPr lang="tr-TR" sz="2000" i="1" dirty="0">
                <a:sym typeface="Symbol"/>
              </a:rPr>
              <a:t>t</a:t>
            </a:r>
            <a:r>
              <a:rPr lang="tr-TR" sz="2000" dirty="0">
                <a:sym typeface="Symbol"/>
              </a:rPr>
              <a:t>) : anlık gerinim</a:t>
            </a:r>
          </a:p>
          <a:p>
            <a:pPr>
              <a:buNone/>
            </a:pPr>
            <a:r>
              <a:rPr lang="tr-TR" sz="2000" dirty="0">
                <a:sym typeface="Symbol"/>
              </a:rPr>
              <a:t></a:t>
            </a:r>
            <a:r>
              <a:rPr lang="tr-TR" sz="2000" baseline="-25000" dirty="0">
                <a:sym typeface="Symbol"/>
              </a:rPr>
              <a:t>0      </a:t>
            </a:r>
            <a:r>
              <a:rPr lang="tr-TR" sz="2000" dirty="0">
                <a:sym typeface="Symbol"/>
              </a:rPr>
              <a:t>: uygulanan sabit gerinim</a:t>
            </a:r>
          </a:p>
          <a:p>
            <a:pPr>
              <a:buNone/>
            </a:pPr>
            <a:r>
              <a:rPr lang="tr-TR" sz="2000" dirty="0">
                <a:sym typeface="Symbol"/>
              </a:rPr>
              <a:t></a:t>
            </a:r>
            <a:r>
              <a:rPr lang="tr-TR" sz="2000" baseline="-25000" dirty="0">
                <a:sym typeface="Symbol"/>
              </a:rPr>
              <a:t>i</a:t>
            </a:r>
            <a:r>
              <a:rPr lang="tr-TR" sz="2000" dirty="0">
                <a:sym typeface="Symbol"/>
              </a:rPr>
              <a:t>      : her bir Kelvin-</a:t>
            </a:r>
            <a:r>
              <a:rPr lang="tr-TR" sz="2000" dirty="0" err="1">
                <a:sym typeface="Symbol"/>
              </a:rPr>
              <a:t>Voight</a:t>
            </a:r>
            <a:r>
              <a:rPr lang="tr-TR" sz="2000" dirty="0">
                <a:sym typeface="Symbol"/>
              </a:rPr>
              <a:t> elemanı için gecikme süresi	</a:t>
            </a:r>
            <a:endParaRPr lang="tr-TR" sz="2000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5761" y="2708920"/>
            <a:ext cx="421957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1080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Sinüzoidal dalgalanma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5881" y="1916833"/>
            <a:ext cx="36480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8711629" y="2258220"/>
            <a:ext cx="98477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deformasyon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825930" y="2532856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dirty="0">
                <a:latin typeface="Calibri" pitchFamily="34" charset="0"/>
                <a:cs typeface="Arial" pitchFamily="34" charset="0"/>
              </a:rPr>
              <a:t>   </a:t>
            </a:r>
            <a:r>
              <a:rPr lang="tr-TR" sz="1100" b="1" dirty="0">
                <a:latin typeface="Calibri" pitchFamily="34" charset="0"/>
                <a:cs typeface="Arial" pitchFamily="34" charset="0"/>
              </a:rPr>
              <a:t>zaman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8529066" y="2623345"/>
            <a:ext cx="2746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8621142" y="2805907"/>
            <a:ext cx="549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   Stres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8711629" y="3537745"/>
            <a:ext cx="9127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deformasyon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9008492" y="3812381"/>
            <a:ext cx="549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zaman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8529066" y="3904456"/>
            <a:ext cx="2746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8711630" y="4087019"/>
            <a:ext cx="5492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Stres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8711630" y="4909344"/>
            <a:ext cx="912763" cy="17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deformasyon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8918004" y="5183981"/>
            <a:ext cx="562372" cy="18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dirty="0">
                <a:latin typeface="Calibri" pitchFamily="34" charset="0"/>
                <a:cs typeface="Arial" pitchFamily="34" charset="0"/>
              </a:rPr>
              <a:t> </a:t>
            </a:r>
            <a:r>
              <a:rPr lang="tr-TR" sz="1100" b="1" dirty="0">
                <a:latin typeface="Calibri" pitchFamily="34" charset="0"/>
                <a:cs typeface="Arial" pitchFamily="34" charset="0"/>
              </a:rPr>
              <a:t> zaman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8529066" y="5276056"/>
            <a:ext cx="2746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7157466" y="1708944"/>
            <a:ext cx="4572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</a:t>
            </a:r>
            <a:r>
              <a:rPr lang="tr-TR" sz="1100" b="1">
                <a:latin typeface="Calibri" pitchFamily="34" charset="0"/>
                <a:cs typeface="Arial" pitchFamily="34" charset="0"/>
              </a:rPr>
              <a:t> = 0</a:t>
            </a: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</a:t>
            </a:r>
            <a:endParaRPr lang="tr-TR"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7157467" y="3080544"/>
            <a:ext cx="5492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</a:t>
            </a:r>
            <a:r>
              <a:rPr lang="tr-TR" sz="1100" b="1">
                <a:latin typeface="Calibri" pitchFamily="34" charset="0"/>
                <a:cs typeface="Arial" pitchFamily="34" charset="0"/>
              </a:rPr>
              <a:t> &gt;90</a:t>
            </a: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</a:t>
            </a:r>
            <a:endParaRPr lang="tr-TR"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065392" y="4452144"/>
            <a:ext cx="8239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>
                <a:latin typeface="Times New Roman" pitchFamily="18" charset="0"/>
                <a:cs typeface="Arial" pitchFamily="34" charset="0"/>
              </a:rPr>
              <a:t>0</a:t>
            </a: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</a:t>
            </a:r>
            <a:r>
              <a:rPr lang="tr-TR" sz="1100" b="1">
                <a:latin typeface="Calibri" pitchFamily="34" charset="0"/>
                <a:cs typeface="Arial" pitchFamily="34" charset="0"/>
              </a:rPr>
              <a:t> &gt; </a:t>
            </a: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</a:t>
            </a:r>
            <a:r>
              <a:rPr lang="tr-TR" sz="1100" b="1">
                <a:latin typeface="Calibri" pitchFamily="34" charset="0"/>
                <a:cs typeface="Arial" pitchFamily="34" charset="0"/>
              </a:rPr>
              <a:t> &gt; 90</a:t>
            </a:r>
            <a:r>
              <a:rPr lang="tr-TR" sz="1100" b="1">
                <a:latin typeface="Times New Roman" pitchFamily="18" charset="0"/>
                <a:cs typeface="Arial" pitchFamily="34" charset="0"/>
                <a:sym typeface="Symbol" pitchFamily="18" charset="2"/>
              </a:rPr>
              <a:t></a:t>
            </a:r>
            <a:endParaRPr lang="tr-TR"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9443466" y="2532856"/>
            <a:ext cx="9144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i="1" dirty="0">
                <a:latin typeface="Calibri" pitchFamily="34" charset="0"/>
                <a:cs typeface="Arial" pitchFamily="34" charset="0"/>
              </a:rPr>
              <a:t>Elastik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9443466" y="3812381"/>
            <a:ext cx="1098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i="1" dirty="0">
                <a:latin typeface="Calibri" pitchFamily="34" charset="0"/>
                <a:cs typeface="Arial" pitchFamily="34" charset="0"/>
              </a:rPr>
              <a:t>Viskoz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9443466" y="5183982"/>
            <a:ext cx="11890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i="1" dirty="0" err="1">
                <a:latin typeface="Calibri" pitchFamily="34" charset="0"/>
                <a:cs typeface="Arial" pitchFamily="34" charset="0"/>
              </a:rPr>
              <a:t>Viskoelastik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8711630" y="5458620"/>
            <a:ext cx="549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r-TR" sz="1100" b="1" dirty="0">
                <a:latin typeface="Calibri" pitchFamily="34" charset="0"/>
                <a:cs typeface="Arial" pitchFamily="34" charset="0"/>
              </a:rPr>
              <a:t>Stres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813575" y="1732167"/>
            <a:ext cx="2665217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G’ (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</a:t>
            </a: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=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</a:t>
            </a:r>
            <a:r>
              <a:rPr lang="en-GB" sz="1200" b="1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GB" sz="1200" b="1" baseline="-30000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/ </a:t>
            </a:r>
            <a:r>
              <a:rPr lang="en-GB" sz="1200" b="1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0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GB" sz="1200" b="1" dirty="0" err="1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cos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</a:t>
            </a: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(</a:t>
            </a:r>
            <a:r>
              <a:rPr lang="en-GB" sz="1200" b="1" dirty="0" err="1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elasti</a:t>
            </a: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mod</a:t>
            </a: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ü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l)</a:t>
            </a:r>
            <a:endParaRPr lang="tr-TR" sz="700" b="1" dirty="0"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G’</a:t>
            </a:r>
            <a:r>
              <a:rPr lang="tr-T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’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(</a:t>
            </a: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=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</a:t>
            </a:r>
            <a:r>
              <a:rPr lang="en-GB" sz="1200" b="1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GB" sz="1200" b="1" baseline="-30000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/ </a:t>
            </a:r>
            <a:r>
              <a:rPr lang="en-GB" sz="1200" b="1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0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sin </a:t>
            </a:r>
            <a:r>
              <a:rPr lang="en-GB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(</a:t>
            </a:r>
            <a:r>
              <a:rPr lang="en-GB" sz="1200" b="1" dirty="0" err="1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vis</a:t>
            </a: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koz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mod</a:t>
            </a: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ü</a:t>
            </a:r>
            <a:r>
              <a:rPr lang="en-GB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l)</a:t>
            </a:r>
            <a:endParaRPr lang="tr-TR" sz="1200" b="1" dirty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200" b="1" dirty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G’’/ G’ = tan (</a:t>
            </a:r>
            <a:r>
              <a:rPr lang="tr-TR" sz="1200" b="1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)</a:t>
            </a:r>
            <a:endParaRPr lang="en-GB" sz="1200" b="1" dirty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6803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Sünme</a:t>
            </a:r>
            <a:endParaRPr lang="tr-T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9656" y="980729"/>
            <a:ext cx="6336704" cy="58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5103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Sünme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Örnek alma şekli önemlidir</a:t>
            </a:r>
          </a:p>
          <a:p>
            <a:endParaRPr lang="tr-TR" dirty="0" smtClean="0"/>
          </a:p>
          <a:p>
            <a:r>
              <a:rPr lang="tr-TR" dirty="0" err="1" smtClean="0"/>
              <a:t>Mozzarella</a:t>
            </a:r>
            <a:r>
              <a:rPr lang="tr-TR" dirty="0" smtClean="0"/>
              <a:t> ya da Dil peyniri gibi lifli peynirlerde lif doğrultusunda ölçüm yapmak ile life zıt yönde ölçüm yapmak sonucu etkilemektedir</a:t>
            </a:r>
          </a:p>
          <a:p>
            <a:endParaRPr lang="tr-TR" dirty="0" smtClean="0"/>
          </a:p>
          <a:p>
            <a:r>
              <a:rPr lang="tr-TR" dirty="0" smtClean="0"/>
              <a:t>Bu davranışa yön bağımlı (</a:t>
            </a:r>
            <a:r>
              <a:rPr lang="tr-TR" dirty="0" err="1" smtClean="0"/>
              <a:t>anisotropic</a:t>
            </a:r>
            <a:r>
              <a:rPr lang="tr-TR" dirty="0" smtClean="0"/>
              <a:t>) </a:t>
            </a:r>
          </a:p>
          <a:p>
            <a:pPr>
              <a:buNone/>
            </a:pPr>
            <a:r>
              <a:rPr lang="tr-TR" dirty="0" smtClean="0"/>
              <a:t>   davranış adı verilmektedir</a:t>
            </a:r>
          </a:p>
          <a:p>
            <a:pPr lvl="1"/>
            <a:endParaRPr lang="tr-TR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28249" y="4086316"/>
            <a:ext cx="2142753" cy="27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405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Sünme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5625" y="1864457"/>
            <a:ext cx="8504238" cy="3897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8695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Sünme-</a:t>
            </a:r>
            <a:r>
              <a:rPr lang="tr-TR" sz="2800" dirty="0" err="1">
                <a:solidFill>
                  <a:srgbClr val="002060"/>
                </a:solidFill>
              </a:rPr>
              <a:t>Mozzarella</a:t>
            </a:r>
            <a:r>
              <a:rPr lang="tr-TR" sz="2800" dirty="0">
                <a:solidFill>
                  <a:srgbClr val="002060"/>
                </a:solidFill>
              </a:rPr>
              <a:t> örneği</a:t>
            </a:r>
            <a:endParaRPr lang="tr-TR" sz="2800" dirty="0">
              <a:solidFill>
                <a:srgbClr val="002060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996952"/>
            <a:ext cx="889248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214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495600" y="3284985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Düşük Genlikli </a:t>
            </a:r>
            <a:r>
              <a:rPr lang="tr-TR" sz="2800" b="1" dirty="0" err="1">
                <a:solidFill>
                  <a:srgbClr val="C00000"/>
                </a:solidFill>
              </a:rPr>
              <a:t>Osilasyon</a:t>
            </a:r>
            <a:r>
              <a:rPr lang="tr-TR" sz="2800" b="1" dirty="0">
                <a:solidFill>
                  <a:srgbClr val="C00000"/>
                </a:solidFill>
              </a:rPr>
              <a:t> Testi-SOAS</a:t>
            </a:r>
          </a:p>
          <a:p>
            <a:pPr algn="ctr"/>
            <a:r>
              <a:rPr lang="tr-TR" sz="2000" b="1" dirty="0">
                <a:solidFill>
                  <a:srgbClr val="002060"/>
                </a:solidFill>
              </a:rPr>
              <a:t>(</a:t>
            </a:r>
            <a:r>
              <a:rPr lang="tr-TR" sz="2000" b="1" dirty="0" err="1">
                <a:solidFill>
                  <a:srgbClr val="002060"/>
                </a:solidFill>
              </a:rPr>
              <a:t>Small</a:t>
            </a:r>
            <a:r>
              <a:rPr lang="tr-TR" sz="2000" b="1" dirty="0">
                <a:solidFill>
                  <a:srgbClr val="002060"/>
                </a:solidFill>
              </a:rPr>
              <a:t> </a:t>
            </a:r>
            <a:r>
              <a:rPr lang="tr-TR" sz="2000" b="1" dirty="0" err="1">
                <a:solidFill>
                  <a:srgbClr val="002060"/>
                </a:solidFill>
              </a:rPr>
              <a:t>Amplitude</a:t>
            </a:r>
            <a:r>
              <a:rPr lang="tr-TR" sz="2000" b="1" dirty="0">
                <a:solidFill>
                  <a:srgbClr val="002060"/>
                </a:solidFill>
              </a:rPr>
              <a:t> </a:t>
            </a:r>
            <a:r>
              <a:rPr lang="tr-TR" sz="2000" b="1" dirty="0" err="1">
                <a:solidFill>
                  <a:srgbClr val="002060"/>
                </a:solidFill>
              </a:rPr>
              <a:t>Oscillatory</a:t>
            </a:r>
            <a:r>
              <a:rPr lang="tr-TR" sz="2000" b="1" dirty="0">
                <a:solidFill>
                  <a:srgbClr val="002060"/>
                </a:solidFill>
              </a:rPr>
              <a:t> </a:t>
            </a:r>
            <a:r>
              <a:rPr lang="tr-TR" sz="2000" b="1" dirty="0" err="1">
                <a:solidFill>
                  <a:srgbClr val="002060"/>
                </a:solidFill>
              </a:rPr>
              <a:t>Shear</a:t>
            </a:r>
            <a:r>
              <a:rPr lang="tr-TR" sz="2000" b="1" dirty="0">
                <a:solidFill>
                  <a:srgbClr val="002060"/>
                </a:solidFill>
              </a:rPr>
              <a:t>)</a:t>
            </a:r>
            <a:endParaRPr lang="tr-T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218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SOAS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Amaç;</a:t>
            </a:r>
          </a:p>
          <a:p>
            <a:pPr>
              <a:buNone/>
            </a:pPr>
            <a:endParaRPr lang="tr-TR" dirty="0" smtClean="0"/>
          </a:p>
          <a:p>
            <a:pPr marL="571500" indent="-571500">
              <a:buAutoNum type="romanLcPeriod"/>
            </a:pPr>
            <a:r>
              <a:rPr lang="tr-TR" sz="2400" dirty="0"/>
              <a:t>Çok düşük deformasyon kuvveti altında maddenin </a:t>
            </a:r>
            <a:r>
              <a:rPr lang="tr-TR" sz="2400" dirty="0" err="1"/>
              <a:t>reolojik</a:t>
            </a:r>
            <a:r>
              <a:rPr lang="tr-TR" sz="2400" dirty="0"/>
              <a:t> tavrını belirlemek</a:t>
            </a:r>
          </a:p>
          <a:p>
            <a:pPr marL="571500" indent="-571500">
              <a:buAutoNum type="romanLcPeriod"/>
            </a:pPr>
            <a:endParaRPr lang="tr-TR" sz="2400" dirty="0"/>
          </a:p>
          <a:p>
            <a:pPr marL="571500" indent="-571500">
              <a:buAutoNum type="romanLcPeriod"/>
            </a:pPr>
            <a:r>
              <a:rPr lang="tr-TR" sz="2400" dirty="0"/>
              <a:t>Yapı-</a:t>
            </a:r>
            <a:r>
              <a:rPr lang="tr-TR" sz="2400" dirty="0" err="1"/>
              <a:t>reoloji</a:t>
            </a:r>
            <a:r>
              <a:rPr lang="tr-TR" sz="2400" dirty="0"/>
              <a:t> ilişkisini anlamak</a:t>
            </a:r>
          </a:p>
          <a:p>
            <a:pPr marL="571500" indent="-571500">
              <a:buAutoNum type="romanLcPeriod"/>
            </a:pPr>
            <a:endParaRPr lang="tr-TR" sz="2400" dirty="0"/>
          </a:p>
          <a:p>
            <a:pPr marL="571500" indent="-571500">
              <a:buAutoNum type="romanLcPeriod"/>
            </a:pPr>
            <a:r>
              <a:rPr lang="tr-TR" sz="2400" dirty="0"/>
              <a:t>Ürün geliştirme çalışmaları için veri elde etmek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89672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Stress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Tech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1026" name="Picture 2" descr="D:\Barbaros Özer Doktora Tezi\Chapter 4\RHEOTECH.BM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bright="-1000" contrast="24000"/>
          </a:blip>
          <a:srcRect/>
          <a:stretch>
            <a:fillRect/>
          </a:stretch>
        </p:blipFill>
        <p:spPr bwMode="auto">
          <a:xfrm>
            <a:off x="2986281" y="1618053"/>
            <a:ext cx="6182927" cy="4390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044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SOAS</a:t>
            </a:r>
            <a:endParaRPr lang="tr-TR" b="1" dirty="0">
              <a:solidFill>
                <a:srgbClr val="C00000"/>
              </a:solidFill>
            </a:endParaRP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44824"/>
            <a:ext cx="889248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20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Geniş ekran</PresentationFormat>
  <Paragraphs>51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Teması</vt:lpstr>
      <vt:lpstr>Sünme</vt:lpstr>
      <vt:lpstr>Sünme</vt:lpstr>
      <vt:lpstr>Sünme</vt:lpstr>
      <vt:lpstr>Sünme</vt:lpstr>
      <vt:lpstr>Sünme-Mozzarella örneği</vt:lpstr>
      <vt:lpstr>PowerPoint Sunusu</vt:lpstr>
      <vt:lpstr>SOAS</vt:lpstr>
      <vt:lpstr>Stress Tech</vt:lpstr>
      <vt:lpstr>SOAS</vt:lpstr>
      <vt:lpstr>Sinüzoidal dalgalanma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Sünme</dc:title>
  <dc:creator>süt</dc:creator>
  <cp:lastModifiedBy>süt</cp:lastModifiedBy>
  <cp:revision>1</cp:revision>
  <dcterms:created xsi:type="dcterms:W3CDTF">2021-04-08T10:06:56Z</dcterms:created>
  <dcterms:modified xsi:type="dcterms:W3CDTF">2021-04-08T10:07:05Z</dcterms:modified>
</cp:coreProperties>
</file>