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slides/slide6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310" r:id="rId2"/>
    <p:sldId id="311" r:id="rId3"/>
    <p:sldId id="312" r:id="rId4"/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63" /><Relationship Type="http://schemas.openxmlformats.org/officeDocument/2006/relationships/slide" Target="/ppt/slides/slide6.xml" Id="rId7" /><Relationship Type="http://schemas.openxmlformats.org/officeDocument/2006/relationships/slide" Target="/ppt/slides/slide1.xml" Id="rId2" /><Relationship Type="http://schemas.openxmlformats.org/officeDocument/2006/relationships/slide" Target="/ppt/slides/slide4.xml" Id="rId5" /><Relationship Type="http://schemas.openxmlformats.org/officeDocument/2006/relationships/viewProps" Target="/ppt/viewProps.xml" Id="rId61" /><Relationship Type="http://schemas.openxmlformats.org/officeDocument/2006/relationships/slide" Target="/ppt/slides/slide7.xml" Id="rId8" /><Relationship Type="http://schemas.openxmlformats.org/officeDocument/2006/relationships/slide" Target="/ppt/slides/slide2.xml" Id="rId3" /><Relationship Type="http://schemas.openxmlformats.org/officeDocument/2006/relationships/notesMaster" Target="/ppt/notesMasters/notesMaster1.xml" Id="rId59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presProps" Target="/ppt/presProps.xml" Id="rId60" /><Relationship Type="http://schemas.openxmlformats.org/officeDocument/2006/relationships/slide" Target="/ppt/slides/slide3.xml" Id="rId4" /><Relationship Type="http://schemas.openxmlformats.org/officeDocument/2006/relationships/slide" Target="/ppt/slides/slide8.xml" Id="rId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24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1.jpeg" Id="rId2" /><Relationship Type="http://schemas.openxmlformats.org/officeDocument/2006/relationships/slideLayout" Target="/ppt/slideLayouts/slideLayout2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20801" y="351688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Assisted</a:t>
            </a:r>
            <a:r>
              <a:rPr lang="tr-TR" dirty="0"/>
              <a:t> </a:t>
            </a:r>
            <a:r>
              <a:rPr lang="tr-TR" dirty="0" err="1"/>
              <a:t>Reproductive</a:t>
            </a:r>
            <a:r>
              <a:rPr lang="tr-TR" dirty="0"/>
              <a:t> Technologies (ART) in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Goat</a:t>
            </a:r>
            <a:br>
              <a:rPr lang="tr-TR" dirty="0"/>
            </a:br>
            <a:br>
              <a:rPr lang="tr-TR" dirty="0"/>
            </a:br>
            <a:r>
              <a:rPr lang="tr-TR" dirty="0"/>
              <a:t>Dr. Kemal Tuna OLĞAÇ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17420101-99CA-4C8C-8B3A-A6AC790FD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01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ART …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1"/>
            <a:ext cx="9144000" cy="4525963"/>
          </a:xfrm>
        </p:spPr>
        <p:txBody>
          <a:bodyPr>
            <a:normAutofit fontScale="92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tr-TR" sz="3600" dirty="0"/>
              <a:t>	</a:t>
            </a:r>
            <a:r>
              <a:rPr lang="tr-TR" dirty="0"/>
              <a:t>…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kind</a:t>
            </a:r>
            <a:r>
              <a:rPr lang="tr-TR" dirty="0"/>
              <a:t> of </a:t>
            </a:r>
            <a:r>
              <a:rPr lang="tr-TR" dirty="0" err="1"/>
              <a:t>application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moderate</a:t>
            </a:r>
            <a:endParaRPr lang="tr-TR" dirty="0"/>
          </a:p>
          <a:p>
            <a:pPr marL="0" algn="just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err="1"/>
              <a:t>reproductive</a:t>
            </a:r>
            <a:r>
              <a:rPr lang="tr-TR" dirty="0"/>
              <a:t> </a:t>
            </a:r>
            <a:r>
              <a:rPr lang="tr-TR" dirty="0" err="1"/>
              <a:t>activities</a:t>
            </a:r>
            <a:r>
              <a:rPr lang="tr-TR" dirty="0"/>
              <a:t> in </a:t>
            </a:r>
            <a:r>
              <a:rPr lang="tr-TR" dirty="0" err="1"/>
              <a:t>aims</a:t>
            </a:r>
            <a:r>
              <a:rPr lang="tr-TR" dirty="0"/>
              <a:t> of </a:t>
            </a:r>
            <a:r>
              <a:rPr lang="tr-TR" dirty="0" err="1"/>
              <a:t>the</a:t>
            </a:r>
            <a:endParaRPr lang="tr-TR" dirty="0"/>
          </a:p>
          <a:p>
            <a:pPr marL="0" algn="just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strategies</a:t>
            </a:r>
            <a:endParaRPr lang="tr-TR" dirty="0"/>
          </a:p>
          <a:p>
            <a:pPr marL="0" algn="just">
              <a:spcBef>
                <a:spcPts val="0"/>
              </a:spcBef>
              <a:buNone/>
            </a:pPr>
            <a:endParaRPr lang="tr-TR" dirty="0"/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enhance</a:t>
            </a:r>
            <a:r>
              <a:rPr lang="tr-TR" dirty="0"/>
              <a:t> </a:t>
            </a:r>
            <a:r>
              <a:rPr lang="tr-TR" dirty="0" err="1"/>
              <a:t>reproductive</a:t>
            </a:r>
            <a:r>
              <a:rPr lang="tr-TR" dirty="0"/>
              <a:t> </a:t>
            </a:r>
            <a:r>
              <a:rPr lang="tr-TR" dirty="0" err="1"/>
              <a:t>performance</a:t>
            </a:r>
            <a:endParaRPr lang="tr-TR" dirty="0"/>
          </a:p>
          <a:p>
            <a:pPr algn="just">
              <a:buNone/>
            </a:pPr>
            <a:endParaRPr lang="tr-TR" dirty="0"/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reduce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dirty="0" err="1"/>
              <a:t>interval</a:t>
            </a:r>
            <a:endParaRPr lang="tr-TR" dirty="0"/>
          </a:p>
          <a:p>
            <a:pPr algn="just">
              <a:buNone/>
            </a:pPr>
            <a:endParaRPr lang="tr-TR" dirty="0"/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improvement</a:t>
            </a:r>
            <a:endParaRPr lang="tr-TR" dirty="0"/>
          </a:p>
          <a:p>
            <a:pPr marL="0" algn="just">
              <a:spcBef>
                <a:spcPts val="0"/>
              </a:spcBef>
              <a:buNone/>
            </a:pPr>
            <a:endParaRPr lang="tr-TR" dirty="0"/>
          </a:p>
          <a:p>
            <a:pPr marL="0" algn="just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C00000"/>
                </a:solidFill>
              </a:rPr>
              <a:t>… can </a:t>
            </a:r>
            <a:r>
              <a:rPr lang="tr-TR" dirty="0" err="1">
                <a:solidFill>
                  <a:srgbClr val="C00000"/>
                </a:solidFill>
              </a:rPr>
              <a:t>make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possible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to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eliminate</a:t>
            </a:r>
            <a:r>
              <a:rPr lang="tr-TR" dirty="0">
                <a:solidFill>
                  <a:srgbClr val="C00000"/>
                </a:solidFill>
              </a:rPr>
              <a:t> “</a:t>
            </a:r>
            <a:r>
              <a:rPr lang="tr-TR" dirty="0" err="1">
                <a:solidFill>
                  <a:srgbClr val="C00000"/>
                </a:solidFill>
              </a:rPr>
              <a:t>seasonality</a:t>
            </a:r>
            <a:r>
              <a:rPr lang="tr-TR" dirty="0">
                <a:solidFill>
                  <a:srgbClr val="C00000"/>
                </a:solidFill>
              </a:rPr>
              <a:t>”</a:t>
            </a:r>
          </a:p>
          <a:p>
            <a:pPr marL="0" algn="just">
              <a:spcBef>
                <a:spcPts val="0"/>
              </a:spcBef>
              <a:buNone/>
            </a:pPr>
            <a:r>
              <a:rPr lang="tr-TR" dirty="0">
                <a:solidFill>
                  <a:srgbClr val="C00000"/>
                </a:solidFill>
              </a:rPr>
              <a:t>	</a:t>
            </a:r>
            <a:r>
              <a:rPr lang="tr-TR" dirty="0" err="1">
                <a:solidFill>
                  <a:srgbClr val="C00000"/>
                </a:solidFill>
              </a:rPr>
              <a:t>restriction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7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Synchronization</a:t>
            </a:r>
            <a:endParaRPr lang="tr-TR" dirty="0"/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endParaRPr lang="tr-TR" dirty="0"/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Embryo</a:t>
            </a:r>
            <a:r>
              <a:rPr lang="tr-TR" dirty="0"/>
              <a:t> Transfer (ET)</a:t>
            </a:r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vitro</a:t>
            </a:r>
            <a:r>
              <a:rPr lang="tr-TR" dirty="0"/>
              <a:t> </a:t>
            </a: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(IVP)</a:t>
            </a:r>
          </a:p>
          <a:p>
            <a:pPr algn="just">
              <a:buNone/>
            </a:pPr>
            <a:r>
              <a:rPr lang="tr-TR" dirty="0"/>
              <a:t>		… </a:t>
            </a:r>
            <a:r>
              <a:rPr lang="tr-TR" dirty="0" err="1"/>
              <a:t>Trangenesis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Cloning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tr-TR" sz="4400" dirty="0">
                <a:latin typeface="+mj-lt"/>
                <a:ea typeface="+mj-ea"/>
                <a:cs typeface="+mj-cs"/>
              </a:rPr>
              <a:t>ART …</a:t>
            </a:r>
          </a:p>
        </p:txBody>
      </p:sp>
    </p:spTree>
    <p:extLst>
      <p:ext uri="{BB962C8B-B14F-4D97-AF65-F5344CB8AC3E}">
        <p14:creationId xmlns:p14="http://schemas.microsoft.com/office/powerpoint/2010/main" val="319152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Feedback Mechanism</a:t>
            </a:r>
            <a:endParaRPr lang="tr-TR" altLang="tr-TR"/>
          </a:p>
        </p:txBody>
      </p:sp>
      <p:pic>
        <p:nvPicPr>
          <p:cNvPr id="37891" name="3 İçerik Yer Tutucusu" descr="11111111111111feedbackfemal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4" y="1484313"/>
            <a:ext cx="8207375" cy="5281612"/>
          </a:xfrm>
        </p:spPr>
      </p:pic>
    </p:spTree>
    <p:extLst>
      <p:ext uri="{BB962C8B-B14F-4D97-AF65-F5344CB8AC3E}">
        <p14:creationId xmlns:p14="http://schemas.microsoft.com/office/powerpoint/2010/main" val="180373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919289" y="1600201"/>
            <a:ext cx="6408737" cy="4525963"/>
          </a:xfrm>
        </p:spPr>
        <p:txBody>
          <a:bodyPr/>
          <a:lstStyle/>
          <a:p>
            <a:pPr algn="just"/>
            <a:r>
              <a:rPr lang="tr-TR" altLang="tr-TR" sz="2000"/>
              <a:t>After any stimulus, the neurosecreting neurons in </a:t>
            </a:r>
            <a:r>
              <a:rPr lang="tr-TR" altLang="tr-TR" sz="2000" b="1"/>
              <a:t>eminentia media </a:t>
            </a:r>
            <a:r>
              <a:rPr lang="tr-TR" altLang="tr-TR" sz="2000"/>
              <a:t>of hypothalamus are effected.</a:t>
            </a:r>
          </a:p>
          <a:p>
            <a:pPr algn="just"/>
            <a:r>
              <a:rPr lang="tr-TR" altLang="tr-TR" sz="2000" b="1"/>
              <a:t>Gonadotropin Releasing Hormones, </a:t>
            </a:r>
            <a:r>
              <a:rPr lang="tr-TR" altLang="tr-TR" sz="2000"/>
              <a:t>which are secreted by neurons arrive </a:t>
            </a:r>
            <a:r>
              <a:rPr lang="tr-TR" altLang="tr-TR" sz="2000" b="1"/>
              <a:t>adenohypophysis </a:t>
            </a:r>
            <a:r>
              <a:rPr lang="tr-TR" altLang="tr-TR" sz="2000"/>
              <a:t>by sinusoidal portal veins. </a:t>
            </a:r>
          </a:p>
          <a:p>
            <a:pPr algn="just"/>
            <a:r>
              <a:rPr lang="tr-TR" altLang="tr-TR" sz="2000"/>
              <a:t>As a result of stimulation of the </a:t>
            </a:r>
            <a:r>
              <a:rPr lang="tr-TR" altLang="tr-TR" sz="2000" b="1"/>
              <a:t>basophilic cells </a:t>
            </a:r>
            <a:r>
              <a:rPr lang="tr-TR" altLang="tr-TR" sz="2000"/>
              <a:t>in adenohypophysis, </a:t>
            </a:r>
            <a:r>
              <a:rPr lang="tr-TR" altLang="tr-TR" sz="2000" b="1"/>
              <a:t>FSH </a:t>
            </a:r>
            <a:r>
              <a:rPr lang="tr-TR" altLang="tr-TR" sz="2000"/>
              <a:t>and </a:t>
            </a:r>
            <a:r>
              <a:rPr lang="tr-TR" altLang="tr-TR" sz="2000" b="1"/>
              <a:t>LH, </a:t>
            </a:r>
            <a:r>
              <a:rPr lang="tr-TR" altLang="tr-TR" sz="2000"/>
              <a:t> which are gonadotropic complex hormones are formed. </a:t>
            </a:r>
          </a:p>
          <a:p>
            <a:pPr algn="just"/>
            <a:r>
              <a:rPr lang="tr-TR" altLang="tr-TR" sz="2000"/>
              <a:t>This mutual interaction between hypothalamus and adenohypophysis is called </a:t>
            </a:r>
            <a:r>
              <a:rPr lang="tr-TR" altLang="tr-TR" sz="2000" b="1"/>
              <a:t>internal feedback mechanism.</a:t>
            </a:r>
            <a:endParaRPr lang="tr-TR" altLang="tr-TR" sz="2000"/>
          </a:p>
        </p:txBody>
      </p:sp>
      <p:sp>
        <p:nvSpPr>
          <p:cNvPr id="389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Feedback Mechanism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057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919288" y="1341439"/>
            <a:ext cx="6553200" cy="5183187"/>
          </a:xfrm>
        </p:spPr>
        <p:txBody>
          <a:bodyPr/>
          <a:lstStyle/>
          <a:p>
            <a:pPr algn="just"/>
            <a:r>
              <a:rPr lang="tr-TR" altLang="tr-TR" sz="2000"/>
              <a:t>The progressive secretion of </a:t>
            </a:r>
            <a:r>
              <a:rPr lang="tr-TR" altLang="tr-TR" sz="2000" b="1"/>
              <a:t>FSH,</a:t>
            </a:r>
            <a:r>
              <a:rPr lang="tr-TR" altLang="tr-TR" sz="2000"/>
              <a:t> causes the </a:t>
            </a:r>
            <a:r>
              <a:rPr lang="tr-TR" altLang="tr-TR" sz="2000" b="1"/>
              <a:t>estrogen </a:t>
            </a:r>
            <a:r>
              <a:rPr lang="tr-TR" altLang="tr-TR" sz="2000"/>
              <a:t>secreted by </a:t>
            </a:r>
            <a:r>
              <a:rPr lang="tr-TR" altLang="tr-TR" sz="2000" b="1"/>
              <a:t>theka interna </a:t>
            </a:r>
            <a:r>
              <a:rPr lang="tr-TR" altLang="tr-TR" sz="2000"/>
              <a:t>and </a:t>
            </a:r>
            <a:r>
              <a:rPr lang="tr-TR" altLang="tr-TR" sz="2000" b="1"/>
              <a:t>membrana granulosa </a:t>
            </a:r>
            <a:r>
              <a:rPr lang="tr-TR" altLang="tr-TR" sz="2000"/>
              <a:t>of follicles to increase progressively.</a:t>
            </a:r>
          </a:p>
          <a:p>
            <a:pPr algn="just"/>
            <a:r>
              <a:rPr lang="tr-TR" altLang="tr-TR" sz="2000"/>
              <a:t>When the </a:t>
            </a:r>
            <a:r>
              <a:rPr lang="tr-TR" altLang="tr-TR" sz="2000" b="1"/>
              <a:t>estrogen </a:t>
            </a:r>
            <a:r>
              <a:rPr lang="tr-TR" altLang="tr-TR" sz="2000"/>
              <a:t>hormone reaches a specific level in blood, it causes a positive feedback on </a:t>
            </a:r>
            <a:r>
              <a:rPr lang="tr-TR" altLang="tr-TR" sz="2000" b="1"/>
              <a:t>adenohypophysis, </a:t>
            </a:r>
            <a:r>
              <a:rPr lang="tr-TR" altLang="tr-TR" sz="2000"/>
              <a:t>while causing a negative feedback on </a:t>
            </a:r>
            <a:r>
              <a:rPr lang="tr-TR" altLang="tr-TR" sz="2000" b="1"/>
              <a:t>hypothalamus.</a:t>
            </a:r>
            <a:endParaRPr lang="tr-TR" altLang="tr-TR" sz="2000"/>
          </a:p>
          <a:p>
            <a:pPr algn="just"/>
            <a:r>
              <a:rPr lang="tr-TR" altLang="tr-TR" sz="2000"/>
              <a:t>While stimulating </a:t>
            </a:r>
            <a:r>
              <a:rPr lang="tr-TR" altLang="tr-TR" sz="2000" b="1"/>
              <a:t>LH </a:t>
            </a:r>
            <a:r>
              <a:rPr lang="tr-TR" altLang="tr-TR" sz="2000"/>
              <a:t>hormone secretion from the gonadotropic complex, it also prevents </a:t>
            </a:r>
            <a:r>
              <a:rPr lang="tr-TR" altLang="tr-TR" sz="2000" b="1"/>
              <a:t>FSH-RH </a:t>
            </a:r>
            <a:r>
              <a:rPr lang="tr-TR" altLang="tr-TR" sz="2000"/>
              <a:t>secretion from hypothalamus. Thus as FSH secretion decreases; the LH which is secreted in increasing proportions in the gonadotropic complex affects the </a:t>
            </a:r>
            <a:r>
              <a:rPr lang="tr-TR" altLang="tr-TR" sz="2000" b="1"/>
              <a:t>Graaf folicle </a:t>
            </a:r>
            <a:r>
              <a:rPr lang="tr-TR" altLang="tr-TR" sz="2000"/>
              <a:t>and causes </a:t>
            </a:r>
            <a:r>
              <a:rPr lang="tr-TR" altLang="tr-TR" sz="2000" b="1"/>
              <a:t>ovulation </a:t>
            </a:r>
            <a:r>
              <a:rPr lang="tr-TR" altLang="tr-TR" sz="2000"/>
              <a:t>to occur.</a:t>
            </a:r>
          </a:p>
          <a:p>
            <a:pPr algn="just"/>
            <a:endParaRPr lang="tr-TR" altLang="tr-TR" sz="2000"/>
          </a:p>
        </p:txBody>
      </p:sp>
      <p:sp>
        <p:nvSpPr>
          <p:cNvPr id="3993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Feedback Mechanism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2451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847851" y="1341438"/>
            <a:ext cx="6551613" cy="5111750"/>
          </a:xfrm>
        </p:spPr>
        <p:txBody>
          <a:bodyPr/>
          <a:lstStyle/>
          <a:p>
            <a:pPr algn="just"/>
            <a:r>
              <a:rPr lang="tr-TR" altLang="tr-TR" sz="2000"/>
              <a:t>In the concavity formed after the Graaf folicle eruption, a synergy of </a:t>
            </a:r>
            <a:r>
              <a:rPr lang="tr-TR" altLang="tr-TR" sz="2000" b="1"/>
              <a:t>LH </a:t>
            </a:r>
            <a:r>
              <a:rPr lang="tr-TR" altLang="tr-TR" sz="2000"/>
              <a:t>and </a:t>
            </a:r>
            <a:r>
              <a:rPr lang="tr-TR" altLang="tr-TR" sz="2000" b="1"/>
              <a:t>LTH (prolactin) </a:t>
            </a:r>
            <a:r>
              <a:rPr lang="tr-TR" altLang="tr-TR" sz="2000"/>
              <a:t>occurs causing </a:t>
            </a:r>
            <a:r>
              <a:rPr lang="tr-TR" altLang="tr-TR" sz="2000" b="1"/>
              <a:t>corpus luteum periodicum</a:t>
            </a:r>
            <a:r>
              <a:rPr lang="tr-TR" altLang="tr-TR" sz="2000"/>
              <a:t> to form; this new composed structure starts to secrete </a:t>
            </a:r>
            <a:r>
              <a:rPr lang="tr-TR" altLang="tr-TR" sz="2000" b="1"/>
              <a:t>progesterone.</a:t>
            </a:r>
            <a:endParaRPr lang="tr-TR" altLang="tr-TR" sz="2000"/>
          </a:p>
          <a:p>
            <a:pPr algn="just"/>
            <a:r>
              <a:rPr lang="tr-TR" altLang="tr-TR" sz="2000"/>
              <a:t>The secreted </a:t>
            </a:r>
            <a:r>
              <a:rPr lang="tr-TR" altLang="tr-TR" sz="2000" b="1"/>
              <a:t>progesterone, </a:t>
            </a:r>
            <a:r>
              <a:rPr lang="tr-TR" altLang="tr-TR" sz="2000"/>
              <a:t>causes a </a:t>
            </a:r>
            <a:r>
              <a:rPr lang="tr-TR" altLang="tr-TR" sz="2000" b="1"/>
              <a:t>negative </a:t>
            </a:r>
            <a:r>
              <a:rPr lang="tr-TR" altLang="tr-TR" sz="2000"/>
              <a:t>feedback on </a:t>
            </a:r>
            <a:r>
              <a:rPr lang="tr-TR" altLang="tr-TR" sz="2000" b="1"/>
              <a:t>adenohypophysis </a:t>
            </a:r>
            <a:r>
              <a:rPr lang="tr-TR" altLang="tr-TR" sz="2000"/>
              <a:t>while causing a </a:t>
            </a:r>
            <a:r>
              <a:rPr lang="tr-TR" altLang="tr-TR" sz="2000" b="1"/>
              <a:t>positive </a:t>
            </a:r>
            <a:r>
              <a:rPr lang="tr-TR" altLang="tr-TR" sz="2000"/>
              <a:t>feedback on </a:t>
            </a:r>
            <a:r>
              <a:rPr lang="tr-TR" altLang="tr-TR" sz="2000" b="1"/>
              <a:t>hypothalamus</a:t>
            </a:r>
            <a:r>
              <a:rPr lang="tr-TR" altLang="tr-TR" sz="2000"/>
              <a:t> and stopping FSH secretion in gonadotrapic complex, prevents new follicle formation and development.</a:t>
            </a:r>
          </a:p>
          <a:p>
            <a:pPr algn="just"/>
            <a:r>
              <a:rPr lang="tr-TR" altLang="tr-TR" sz="2000"/>
              <a:t>Because of the </a:t>
            </a:r>
            <a:r>
              <a:rPr lang="tr-TR" altLang="tr-TR" sz="2000" b="1"/>
              <a:t>progesterone </a:t>
            </a:r>
            <a:r>
              <a:rPr lang="tr-TR" altLang="tr-TR" sz="2000"/>
              <a:t>secretion decrease resulting from the luteolysis of </a:t>
            </a:r>
            <a:r>
              <a:rPr lang="tr-TR" altLang="tr-TR" sz="2000" b="1"/>
              <a:t>corpus luteum periodicum, </a:t>
            </a:r>
            <a:r>
              <a:rPr lang="tr-TR" altLang="tr-TR" sz="2000"/>
              <a:t>the </a:t>
            </a:r>
            <a:r>
              <a:rPr lang="tr-TR" altLang="tr-TR" sz="2000" b="1"/>
              <a:t>negative feedback </a:t>
            </a:r>
            <a:r>
              <a:rPr lang="tr-TR" altLang="tr-TR" sz="2000"/>
              <a:t>on </a:t>
            </a:r>
            <a:r>
              <a:rPr lang="tr-TR" altLang="tr-TR" sz="2000" b="1"/>
              <a:t>adenohypophysis </a:t>
            </a:r>
            <a:r>
              <a:rPr lang="tr-TR" altLang="tr-TR" sz="2000"/>
              <a:t>will be removed; resulting in </a:t>
            </a:r>
            <a:r>
              <a:rPr lang="tr-TR" altLang="tr-TR" sz="2000" b="1"/>
              <a:t>FSH </a:t>
            </a:r>
            <a:r>
              <a:rPr lang="tr-TR" altLang="tr-TR" sz="2000"/>
              <a:t>secretion and increase in follicular development.</a:t>
            </a:r>
          </a:p>
        </p:txBody>
      </p:sp>
      <p:sp>
        <p:nvSpPr>
          <p:cNvPr id="4096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Feedback Mechanism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9352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Reproductive Endocrinology</a:t>
            </a:r>
            <a:endParaRPr lang="tr-TR" altLang="tr-TR"/>
          </a:p>
        </p:txBody>
      </p:sp>
      <p:sp>
        <p:nvSpPr>
          <p:cNvPr id="419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59261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/>
              <a:t>    Melatonin</a:t>
            </a:r>
          </a:p>
          <a:p>
            <a:pPr algn="just"/>
            <a:r>
              <a:rPr lang="tr-TR" altLang="tr-TR" sz="2000"/>
              <a:t>Melatonin is a hormone secreted by the </a:t>
            </a:r>
            <a:r>
              <a:rPr lang="tr-TR" altLang="tr-TR" sz="2000" b="1"/>
              <a:t>pineal (epiphysis) gland </a:t>
            </a:r>
            <a:r>
              <a:rPr lang="tr-TR" altLang="tr-TR" sz="2000"/>
              <a:t>located at the back of hypothalamus.</a:t>
            </a:r>
          </a:p>
          <a:p>
            <a:pPr algn="just"/>
            <a:r>
              <a:rPr lang="tr-TR" altLang="tr-TR" sz="2000"/>
              <a:t>It displays its effect by starting and ending the sexually active season in poliestric animals (sheep, goat, horse).</a:t>
            </a:r>
          </a:p>
          <a:p>
            <a:pPr algn="just"/>
            <a:r>
              <a:rPr lang="tr-TR" altLang="tr-TR" sz="2000"/>
              <a:t>The impulses regarding light in the eyes are transformed into neurological impulses in the retina and these neurological impulses travel to the </a:t>
            </a:r>
            <a:r>
              <a:rPr lang="tr-TR" altLang="tr-TR" sz="2000" b="1"/>
              <a:t>suprachiasmatic nucleus </a:t>
            </a:r>
            <a:r>
              <a:rPr lang="tr-TR" altLang="tr-TR" sz="2000"/>
              <a:t>located in front of hypothalamus which determines the secretion rhythm of the pineal gland directly by </a:t>
            </a:r>
            <a:r>
              <a:rPr lang="tr-TR" altLang="tr-TR" sz="2000" b="1"/>
              <a:t>retino-hypothalamic pathway.</a:t>
            </a:r>
            <a:endParaRPr lang="tr-TR" altLang="tr-TR" sz="2000"/>
          </a:p>
          <a:p>
            <a:pPr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1199189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