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259" r:id="rId5"/>
    <p:sldId id="260" r:id="rId6"/>
    <p:sldId id="261" r:id="rId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3B2E717-854E-47A9-9987-14B9766F5387}"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A153F9-2E98-42CF-9A00-4F4D1488D486}" type="slidenum">
              <a:rPr lang="tr-TR" smtClean="0"/>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79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23B2E717-854E-47A9-9987-14B9766F5387}" type="datetimeFigureOut">
              <a:rPr lang="tr-TR" smtClean="0"/>
              <a:t>28.03.2018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CA153F9-2E98-42CF-9A00-4F4D1488D486}" type="slidenum">
              <a:rPr lang="tr-TR" smtClean="0"/>
              <a:t>‹#›</a:t>
            </a:fld>
            <a:endParaRPr lang="tr-TR"/>
          </a:p>
        </p:txBody>
      </p:sp>
    </p:spTree>
    <p:extLst>
      <p:ext uri="{BB962C8B-B14F-4D97-AF65-F5344CB8AC3E}">
        <p14:creationId xmlns:p14="http://schemas.microsoft.com/office/powerpoint/2010/main" val="1724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3B2E717-854E-47A9-9987-14B9766F5387}"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A153F9-2E98-42CF-9A00-4F4D1488D486}" type="slidenum">
              <a:rPr lang="tr-TR" smtClean="0"/>
              <a:t>‹#›</a:t>
            </a:fld>
            <a:endParaRPr lang="tr-TR"/>
          </a:p>
        </p:txBody>
      </p:sp>
    </p:spTree>
    <p:extLst>
      <p:ext uri="{BB962C8B-B14F-4D97-AF65-F5344CB8AC3E}">
        <p14:creationId xmlns:p14="http://schemas.microsoft.com/office/powerpoint/2010/main" val="1240354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3B2E717-854E-47A9-9987-14B9766F5387}"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A153F9-2E98-42CF-9A00-4F4D1488D486}" type="slidenum">
              <a:rPr lang="tr-TR" smtClean="0"/>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79973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3B2E717-854E-47A9-9987-14B9766F5387}"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A153F9-2E98-42CF-9A00-4F4D1488D486}" type="slidenum">
              <a:rPr lang="tr-TR" smtClean="0"/>
              <a:t>‹#›</a:t>
            </a:fld>
            <a:endParaRPr lang="tr-TR"/>
          </a:p>
        </p:txBody>
      </p:sp>
    </p:spTree>
    <p:extLst>
      <p:ext uri="{BB962C8B-B14F-4D97-AF65-F5344CB8AC3E}">
        <p14:creationId xmlns:p14="http://schemas.microsoft.com/office/powerpoint/2010/main" val="521880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3B2E717-854E-47A9-9987-14B9766F5387}"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A153F9-2E98-42CF-9A00-4F4D1488D486}" type="slidenum">
              <a:rPr lang="tr-TR" smtClean="0"/>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77100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3B2E717-854E-47A9-9987-14B9766F5387}"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A153F9-2E98-42CF-9A00-4F4D1488D486}" type="slidenum">
              <a:rPr lang="tr-TR" smtClean="0"/>
              <a:t>‹#›</a:t>
            </a:fld>
            <a:endParaRPr lang="tr-TR"/>
          </a:p>
        </p:txBody>
      </p:sp>
    </p:spTree>
    <p:extLst>
      <p:ext uri="{BB962C8B-B14F-4D97-AF65-F5344CB8AC3E}">
        <p14:creationId xmlns:p14="http://schemas.microsoft.com/office/powerpoint/2010/main" val="1548584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3B2E717-854E-47A9-9987-14B9766F5387}"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A153F9-2E98-42CF-9A00-4F4D1488D486}" type="slidenum">
              <a:rPr lang="tr-TR" smtClean="0"/>
              <a:t>‹#›</a:t>
            </a:fld>
            <a:endParaRPr lang="tr-TR"/>
          </a:p>
        </p:txBody>
      </p:sp>
    </p:spTree>
    <p:extLst>
      <p:ext uri="{BB962C8B-B14F-4D97-AF65-F5344CB8AC3E}">
        <p14:creationId xmlns:p14="http://schemas.microsoft.com/office/powerpoint/2010/main" val="102910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3B2E717-854E-47A9-9987-14B9766F5387}"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A153F9-2E98-42CF-9A00-4F4D1488D486}" type="slidenum">
              <a:rPr lang="tr-TR" smtClean="0"/>
              <a:t>‹#›</a:t>
            </a:fld>
            <a:endParaRPr lang="tr-TR"/>
          </a:p>
        </p:txBody>
      </p:sp>
    </p:spTree>
    <p:extLst>
      <p:ext uri="{BB962C8B-B14F-4D97-AF65-F5344CB8AC3E}">
        <p14:creationId xmlns:p14="http://schemas.microsoft.com/office/powerpoint/2010/main" val="2099691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9600" y="274639"/>
            <a:ext cx="109728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Veri Yer Tutucusu 2"/>
          <p:cNvSpPr>
            <a:spLocks noGrp="1"/>
          </p:cNvSpPr>
          <p:nvPr>
            <p:ph type="dt" sz="half" idx="10"/>
          </p:nvPr>
        </p:nvSpPr>
        <p:spPr>
          <a:xfrm>
            <a:off x="609600" y="6245225"/>
            <a:ext cx="2844800" cy="476250"/>
          </a:xfrm>
        </p:spPr>
        <p:txBody>
          <a:bodyPr/>
          <a:lstStyle>
            <a:lvl1pPr>
              <a:defRPr/>
            </a:lvl1pPr>
          </a:lstStyle>
          <a:p>
            <a:endParaRPr lang="tr-TR" altLang="tr-TR"/>
          </a:p>
        </p:txBody>
      </p:sp>
      <p:sp>
        <p:nvSpPr>
          <p:cNvPr id="4" name="Altbilgi Yer Tutucusu 3"/>
          <p:cNvSpPr>
            <a:spLocks noGrp="1"/>
          </p:cNvSpPr>
          <p:nvPr>
            <p:ph type="ftr" sz="quarter" idx="11"/>
          </p:nvPr>
        </p:nvSpPr>
        <p:spPr>
          <a:xfrm>
            <a:off x="4165600" y="6245225"/>
            <a:ext cx="3860800" cy="476250"/>
          </a:xfrm>
        </p:spPr>
        <p:txBody>
          <a:bodyPr/>
          <a:lstStyle>
            <a:lvl1pPr>
              <a:defRPr/>
            </a:lvl1pPr>
          </a:lstStyle>
          <a:p>
            <a:endParaRPr lang="tr-TR" altLang="tr-TR"/>
          </a:p>
        </p:txBody>
      </p:sp>
      <p:sp>
        <p:nvSpPr>
          <p:cNvPr id="5" name="Slayt Numarası Yer Tutucusu 4"/>
          <p:cNvSpPr>
            <a:spLocks noGrp="1"/>
          </p:cNvSpPr>
          <p:nvPr>
            <p:ph type="sldNum" sz="quarter" idx="12"/>
          </p:nvPr>
        </p:nvSpPr>
        <p:spPr>
          <a:xfrm>
            <a:off x="8737600" y="6245225"/>
            <a:ext cx="2844800" cy="476250"/>
          </a:xfrm>
        </p:spPr>
        <p:txBody>
          <a:bodyPr/>
          <a:lstStyle>
            <a:lvl1pPr>
              <a:defRPr/>
            </a:lvl1pPr>
          </a:lstStyle>
          <a:p>
            <a:fld id="{3E69CA4A-809F-40C2-B1FC-82A9E6C9B1CE}" type="slidenum">
              <a:rPr lang="tr-TR" altLang="tr-TR"/>
              <a:pPr/>
              <a:t>‹#›</a:t>
            </a:fld>
            <a:endParaRPr lang="tr-TR" altLang="tr-TR"/>
          </a:p>
        </p:txBody>
      </p:sp>
    </p:spTree>
    <p:extLst>
      <p:ext uri="{BB962C8B-B14F-4D97-AF65-F5344CB8AC3E}">
        <p14:creationId xmlns:p14="http://schemas.microsoft.com/office/powerpoint/2010/main" val="277125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3B2E717-854E-47A9-9987-14B9766F5387}"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A153F9-2E98-42CF-9A00-4F4D1488D486}" type="slidenum">
              <a:rPr lang="tr-TR" smtClean="0"/>
              <a:t>‹#›</a:t>
            </a:fld>
            <a:endParaRPr lang="tr-TR"/>
          </a:p>
        </p:txBody>
      </p:sp>
    </p:spTree>
    <p:extLst>
      <p:ext uri="{BB962C8B-B14F-4D97-AF65-F5344CB8AC3E}">
        <p14:creationId xmlns:p14="http://schemas.microsoft.com/office/powerpoint/2010/main" val="365410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3B2E717-854E-47A9-9987-14B9766F5387}" type="datetimeFigureOut">
              <a:rPr lang="tr-TR" smtClean="0"/>
              <a:t>28.03.2018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CA153F9-2E98-42CF-9A00-4F4D1488D486}" type="slidenum">
              <a:rPr lang="tr-TR" smtClean="0"/>
              <a:t>‹#›</a:t>
            </a:fld>
            <a:endParaRPr lang="tr-TR"/>
          </a:p>
        </p:txBody>
      </p:sp>
    </p:spTree>
    <p:extLst>
      <p:ext uri="{BB962C8B-B14F-4D97-AF65-F5344CB8AC3E}">
        <p14:creationId xmlns:p14="http://schemas.microsoft.com/office/powerpoint/2010/main" val="344144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3B2E717-854E-47A9-9987-14B9766F5387}"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A153F9-2E98-42CF-9A00-4F4D1488D486}" type="slidenum">
              <a:rPr lang="tr-TR" smtClean="0"/>
              <a:t>‹#›</a:t>
            </a:fld>
            <a:endParaRPr lang="tr-TR"/>
          </a:p>
        </p:txBody>
      </p:sp>
    </p:spTree>
    <p:extLst>
      <p:ext uri="{BB962C8B-B14F-4D97-AF65-F5344CB8AC3E}">
        <p14:creationId xmlns:p14="http://schemas.microsoft.com/office/powerpoint/2010/main" val="3945482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3B2E717-854E-47A9-9987-14B9766F5387}" type="datetimeFigureOut">
              <a:rPr lang="tr-TR" smtClean="0"/>
              <a:t>28.03.2018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CA153F9-2E98-42CF-9A00-4F4D1488D486}" type="slidenum">
              <a:rPr lang="tr-TR" smtClean="0"/>
              <a:t>‹#›</a:t>
            </a:fld>
            <a:endParaRPr lang="tr-TR"/>
          </a:p>
        </p:txBody>
      </p:sp>
    </p:spTree>
    <p:extLst>
      <p:ext uri="{BB962C8B-B14F-4D97-AF65-F5344CB8AC3E}">
        <p14:creationId xmlns:p14="http://schemas.microsoft.com/office/powerpoint/2010/main" val="325674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3B2E717-854E-47A9-9987-14B9766F5387}" type="datetimeFigureOut">
              <a:rPr lang="tr-TR" smtClean="0"/>
              <a:t>28.03.2018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CA153F9-2E98-42CF-9A00-4F4D1488D486}" type="slidenum">
              <a:rPr lang="tr-TR" smtClean="0"/>
              <a:t>‹#›</a:t>
            </a:fld>
            <a:endParaRPr lang="tr-TR"/>
          </a:p>
        </p:txBody>
      </p:sp>
    </p:spTree>
    <p:extLst>
      <p:ext uri="{BB962C8B-B14F-4D97-AF65-F5344CB8AC3E}">
        <p14:creationId xmlns:p14="http://schemas.microsoft.com/office/powerpoint/2010/main" val="265339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2E717-854E-47A9-9987-14B9766F5387}" type="datetimeFigureOut">
              <a:rPr lang="tr-TR" smtClean="0"/>
              <a:t>28.03.2018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CA153F9-2E98-42CF-9A00-4F4D1488D486}" type="slidenum">
              <a:rPr lang="tr-TR" smtClean="0"/>
              <a:t>‹#›</a:t>
            </a:fld>
            <a:endParaRPr lang="tr-TR"/>
          </a:p>
        </p:txBody>
      </p:sp>
    </p:spTree>
    <p:extLst>
      <p:ext uri="{BB962C8B-B14F-4D97-AF65-F5344CB8AC3E}">
        <p14:creationId xmlns:p14="http://schemas.microsoft.com/office/powerpoint/2010/main" val="64220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3B2E717-854E-47A9-9987-14B9766F5387}"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A153F9-2E98-42CF-9A00-4F4D1488D486}" type="slidenum">
              <a:rPr lang="tr-TR" smtClean="0"/>
              <a:t>‹#›</a:t>
            </a:fld>
            <a:endParaRPr lang="tr-TR"/>
          </a:p>
        </p:txBody>
      </p:sp>
    </p:spTree>
    <p:extLst>
      <p:ext uri="{BB962C8B-B14F-4D97-AF65-F5344CB8AC3E}">
        <p14:creationId xmlns:p14="http://schemas.microsoft.com/office/powerpoint/2010/main" val="3978450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23B2E717-854E-47A9-9987-14B9766F5387}" type="datetimeFigureOut">
              <a:rPr lang="tr-TR" smtClean="0"/>
              <a:t>28.03.2018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CA153F9-2E98-42CF-9A00-4F4D1488D486}" type="slidenum">
              <a:rPr lang="tr-TR" smtClean="0"/>
              <a:t>‹#›</a:t>
            </a:fld>
            <a:endParaRPr lang="tr-TR"/>
          </a:p>
        </p:txBody>
      </p:sp>
    </p:spTree>
    <p:extLst>
      <p:ext uri="{BB962C8B-B14F-4D97-AF65-F5344CB8AC3E}">
        <p14:creationId xmlns:p14="http://schemas.microsoft.com/office/powerpoint/2010/main" val="370442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3B2E717-854E-47A9-9987-14B9766F5387}" type="datetimeFigureOut">
              <a:rPr lang="tr-TR" smtClean="0"/>
              <a:t>28.03.2018</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CA153F9-2E98-42CF-9A00-4F4D1488D486}" type="slidenum">
              <a:rPr lang="tr-TR" smtClean="0"/>
              <a:t>‹#›</a:t>
            </a:fld>
            <a:endParaRPr lang="tr-TR"/>
          </a:p>
        </p:txBody>
      </p:sp>
    </p:spTree>
    <p:extLst>
      <p:ext uri="{BB962C8B-B14F-4D97-AF65-F5344CB8AC3E}">
        <p14:creationId xmlns:p14="http://schemas.microsoft.com/office/powerpoint/2010/main" val="3899500766"/>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1703389" y="476250"/>
            <a:ext cx="6931025" cy="431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3000">
                <a:solidFill>
                  <a:srgbClr val="FF0000"/>
                </a:solidFill>
                <a:effectLst>
                  <a:outerShdw blurRad="38100" dist="38100" dir="2700000" algn="tl">
                    <a:srgbClr val="C0C0C0"/>
                  </a:outerShdw>
                </a:effectLst>
                <a:latin typeface="Comic Sans MS" panose="030F0702030302020204" pitchFamily="66" charset="0"/>
              </a:rPr>
              <a:t>Stolon (Göbek Bağı)</a:t>
            </a:r>
            <a:endParaRPr lang="en-US" altLang="tr-TR" sz="3000">
              <a:solidFill>
                <a:srgbClr val="FF0000"/>
              </a:solidFill>
              <a:effectLst>
                <a:outerShdw blurRad="38100" dist="38100" dir="2700000" algn="tl">
                  <a:srgbClr val="C0C0C0"/>
                </a:outerShdw>
              </a:effectLst>
              <a:latin typeface="Comic Sans MS" panose="030F0702030302020204" pitchFamily="66" charset="0"/>
            </a:endParaRPr>
          </a:p>
        </p:txBody>
      </p:sp>
      <p:sp>
        <p:nvSpPr>
          <p:cNvPr id="120835" name="Line 3"/>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20839" name="Picture 7" descr="Patates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288" y="1533525"/>
            <a:ext cx="4591050" cy="4127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0840" name="Rectangle 8"/>
          <p:cNvSpPr>
            <a:spLocks noChangeArrowheads="1"/>
          </p:cNvSpPr>
          <p:nvPr/>
        </p:nvSpPr>
        <p:spPr bwMode="auto">
          <a:xfrm>
            <a:off x="6562726" y="1450975"/>
            <a:ext cx="3997325"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tr-TR" altLang="tr-TR" sz="1600">
                <a:latin typeface="Comic Sans MS" panose="030F0702030302020204" pitchFamily="66" charset="0"/>
              </a:rPr>
              <a:t>Ana sap ile yumru arasında, yumruya yapraklarda asimile edilen besin maddelerini taşıyan organdır. Görünüşü sapa benzer. Stolonlar üzerinde boğumlar bulunur. Stolonların ucunda yumrular oluşur. Stolon, toprak üzerine çıkartılırsa, sap görevi görür </a:t>
            </a:r>
          </a:p>
        </p:txBody>
      </p:sp>
    </p:spTree>
    <p:extLst>
      <p:ext uri="{BB962C8B-B14F-4D97-AF65-F5344CB8AC3E}">
        <p14:creationId xmlns:p14="http://schemas.microsoft.com/office/powerpoint/2010/main" val="301172098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0839"/>
                                        </p:tgtEl>
                                        <p:attrNameLst>
                                          <p:attrName>style.visibility</p:attrName>
                                        </p:attrNameLst>
                                      </p:cBhvr>
                                      <p:to>
                                        <p:strVal val="visible"/>
                                      </p:to>
                                    </p:set>
                                    <p:animEffect transition="in" filter="box(out)">
                                      <p:cBhvr>
                                        <p:cTn id="7" dur="500"/>
                                        <p:tgtEl>
                                          <p:spTgt spid="120839"/>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20840"/>
                                        </p:tgtEl>
                                        <p:attrNameLst>
                                          <p:attrName>style.visibility</p:attrName>
                                        </p:attrNameLst>
                                      </p:cBhvr>
                                      <p:to>
                                        <p:strVal val="visible"/>
                                      </p:to>
                                    </p:set>
                                    <p:animEffect transition="in" filter="box(out)">
                                      <p:cBhvr>
                                        <p:cTn id="10" dur="500"/>
                                        <p:tgtEl>
                                          <p:spTgt spid="120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1703389" y="476250"/>
            <a:ext cx="6931025" cy="431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3000">
                <a:solidFill>
                  <a:srgbClr val="FF0000"/>
                </a:solidFill>
                <a:effectLst>
                  <a:outerShdw blurRad="38100" dist="38100" dir="2700000" algn="tl">
                    <a:srgbClr val="C0C0C0"/>
                  </a:outerShdw>
                </a:effectLst>
                <a:latin typeface="Comic Sans MS" panose="030F0702030302020204" pitchFamily="66" charset="0"/>
              </a:rPr>
              <a:t>Kök</a:t>
            </a:r>
            <a:endParaRPr lang="en-US" altLang="tr-TR" sz="3000">
              <a:solidFill>
                <a:srgbClr val="FF0000"/>
              </a:solidFill>
              <a:effectLst>
                <a:outerShdw blurRad="38100" dist="38100" dir="2700000" algn="tl">
                  <a:srgbClr val="C0C0C0"/>
                </a:outerShdw>
              </a:effectLst>
              <a:latin typeface="Comic Sans MS" panose="030F0702030302020204" pitchFamily="66" charset="0"/>
            </a:endParaRPr>
          </a:p>
        </p:txBody>
      </p:sp>
      <p:sp>
        <p:nvSpPr>
          <p:cNvPr id="122883" name="Line 3"/>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22885" name="Picture 5" descr="Patates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5414" y="1989138"/>
            <a:ext cx="3875087" cy="2163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886" name="Rectangle 6"/>
          <p:cNvSpPr>
            <a:spLocks noChangeArrowheads="1"/>
          </p:cNvSpPr>
          <p:nvPr/>
        </p:nvSpPr>
        <p:spPr bwMode="auto">
          <a:xfrm>
            <a:off x="2063751" y="4389438"/>
            <a:ext cx="8056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tr-TR" altLang="tr-TR" sz="1600">
                <a:latin typeface="Comic Sans MS" panose="030F0702030302020204" pitchFamily="66" charset="0"/>
              </a:rPr>
              <a:t>Patates saçak köklü bir bitkidir. Kökleri 60-70 cm derine, 30-40 cm yanlara yayılır. </a:t>
            </a:r>
          </a:p>
        </p:txBody>
      </p:sp>
    </p:spTree>
    <p:extLst>
      <p:ext uri="{BB962C8B-B14F-4D97-AF65-F5344CB8AC3E}">
        <p14:creationId xmlns:p14="http://schemas.microsoft.com/office/powerpoint/2010/main" val="346320034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2885"/>
                                        </p:tgtEl>
                                        <p:attrNameLst>
                                          <p:attrName>style.visibility</p:attrName>
                                        </p:attrNameLst>
                                      </p:cBhvr>
                                      <p:to>
                                        <p:strVal val="visible"/>
                                      </p:to>
                                    </p:set>
                                    <p:animEffect transition="in" filter="box(out)">
                                      <p:cBhvr>
                                        <p:cTn id="7" dur="500"/>
                                        <p:tgtEl>
                                          <p:spTgt spid="12288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22886"/>
                                        </p:tgtEl>
                                        <p:attrNameLst>
                                          <p:attrName>style.visibility</p:attrName>
                                        </p:attrNameLst>
                                      </p:cBhvr>
                                      <p:to>
                                        <p:strVal val="visible"/>
                                      </p:to>
                                    </p:set>
                                    <p:animEffect transition="in" filter="box(out)">
                                      <p:cBhvr>
                                        <p:cTn id="10" dur="500"/>
                                        <p:tgtEl>
                                          <p:spTgt spid="122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ChangeArrowheads="1"/>
          </p:cNvSpPr>
          <p:nvPr/>
        </p:nvSpPr>
        <p:spPr bwMode="auto">
          <a:xfrm>
            <a:off x="1703389" y="476250"/>
            <a:ext cx="6931025" cy="431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3000">
                <a:solidFill>
                  <a:srgbClr val="FF0000"/>
                </a:solidFill>
                <a:effectLst>
                  <a:outerShdw blurRad="38100" dist="38100" dir="2700000" algn="tl">
                    <a:srgbClr val="C0C0C0"/>
                  </a:outerShdw>
                </a:effectLst>
                <a:latin typeface="Comic Sans MS" panose="030F0702030302020204" pitchFamily="66" charset="0"/>
              </a:rPr>
              <a:t>Sap (Gövde), Dal</a:t>
            </a:r>
            <a:endParaRPr lang="en-US" altLang="tr-TR" sz="3000">
              <a:solidFill>
                <a:srgbClr val="FF0000"/>
              </a:solidFill>
              <a:effectLst>
                <a:outerShdw blurRad="38100" dist="38100" dir="2700000" algn="tl">
                  <a:srgbClr val="C0C0C0"/>
                </a:outerShdw>
              </a:effectLst>
              <a:latin typeface="Comic Sans MS" panose="030F0702030302020204" pitchFamily="66" charset="0"/>
            </a:endParaRPr>
          </a:p>
        </p:txBody>
      </p:sp>
      <p:sp>
        <p:nvSpPr>
          <p:cNvPr id="123909" name="Line 5"/>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23911" name="Picture 7" descr="Patates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412876"/>
            <a:ext cx="2944812" cy="4968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3912" name="Rectangle 8"/>
          <p:cNvSpPr>
            <a:spLocks noChangeArrowheads="1"/>
          </p:cNvSpPr>
          <p:nvPr/>
        </p:nvSpPr>
        <p:spPr bwMode="auto">
          <a:xfrm>
            <a:off x="4941888" y="1350964"/>
            <a:ext cx="5402262"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spcAft>
                <a:spcPct val="50000"/>
              </a:spcAft>
            </a:pPr>
            <a:r>
              <a:rPr lang="tr-TR" altLang="tr-TR" sz="1600">
                <a:latin typeface="Comic Sans MS" panose="030F0702030302020204" pitchFamily="66" charset="0"/>
              </a:rPr>
              <a:t>Yumrudaki gözlerden gelişen sürgünlerin oluşturduğu, üzerinde dal, yaprak, çiçek ve meyveleri taşıyan organdır. Yumrudan gelişen sap sayısı 3-5 adettir. Bitkinin boyu çeşide, iklim ve toprak şartlarına bağlı olarak 20-150 cm arasında değişir. Ortalama 30-50 cm’dir. Dallar köşeli olup, enine kesitleri üçgen şeklindedir ve içerisi boştur. Saplar dik ya da yatık olarak büyürler. Ana dallardan yan dallar gelişir.</a:t>
            </a:r>
          </a:p>
          <a:p>
            <a:pPr algn="just">
              <a:spcAft>
                <a:spcPct val="50000"/>
              </a:spcAft>
            </a:pPr>
            <a:r>
              <a:rPr lang="tr-TR" altLang="tr-TR" sz="1600">
                <a:latin typeface="Comic Sans MS" panose="030F0702030302020204" pitchFamily="66" charset="0"/>
              </a:rPr>
              <a:t>Sapın rengi açık yeşildir. </a:t>
            </a:r>
          </a:p>
        </p:txBody>
      </p:sp>
      <p:sp>
        <p:nvSpPr>
          <p:cNvPr id="123913" name="Rectangle 9"/>
          <p:cNvSpPr>
            <a:spLocks noChangeArrowheads="1"/>
          </p:cNvSpPr>
          <p:nvPr/>
        </p:nvSpPr>
        <p:spPr bwMode="auto">
          <a:xfrm>
            <a:off x="4940300" y="3914775"/>
            <a:ext cx="54038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tr-TR" altLang="tr-TR" sz="1600">
                <a:latin typeface="Comic Sans MS" panose="030F0702030302020204" pitchFamily="66" charset="0"/>
              </a:rPr>
              <a:t>Yumrulardaki gözlerden gelişen saplar dallanır. Sapların boğumlarından çıkan bu dalların üzerinde yaprak ve çiçekler bulunur. Patates bitkisi üst kısımlarından daha çok dallanır ve her dalın ucunda bir çiçek ve daha sonra bir meyve oluşur.</a:t>
            </a:r>
          </a:p>
        </p:txBody>
      </p:sp>
    </p:spTree>
    <p:extLst>
      <p:ext uri="{BB962C8B-B14F-4D97-AF65-F5344CB8AC3E}">
        <p14:creationId xmlns:p14="http://schemas.microsoft.com/office/powerpoint/2010/main" val="413868558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box(out)">
                                      <p:cBhvr>
                                        <p:cTn id="7" dur="500"/>
                                        <p:tgtEl>
                                          <p:spTgt spid="123911"/>
                                        </p:tgtEl>
                                      </p:cBhvr>
                                    </p:animEffect>
                                  </p:childTnLst>
                                </p:cTn>
                              </p:par>
                              <p:par>
                                <p:cTn id="8" presetID="4" presetClass="entr" presetSubtype="32" fill="hold" nodeType="withEffect">
                                  <p:stCondLst>
                                    <p:cond delay="0"/>
                                  </p:stCondLst>
                                  <p:childTnLst>
                                    <p:set>
                                      <p:cBhvr>
                                        <p:cTn id="9" dur="1" fill="hold">
                                          <p:stCondLst>
                                            <p:cond delay="0"/>
                                          </p:stCondLst>
                                        </p:cTn>
                                        <p:tgtEl>
                                          <p:spTgt spid="123912">
                                            <p:txEl>
                                              <p:pRg st="0" end="0"/>
                                            </p:txEl>
                                          </p:spTgt>
                                        </p:tgtEl>
                                        <p:attrNameLst>
                                          <p:attrName>style.visibility</p:attrName>
                                        </p:attrNameLst>
                                      </p:cBhvr>
                                      <p:to>
                                        <p:strVal val="visible"/>
                                      </p:to>
                                    </p:set>
                                    <p:animEffect transition="in" filter="box(out)">
                                      <p:cBhvr>
                                        <p:cTn id="10" dur="500"/>
                                        <p:tgtEl>
                                          <p:spTgt spid="123912">
                                            <p:txEl>
                                              <p:pRg st="0" end="0"/>
                                            </p:txEl>
                                          </p:spTgt>
                                        </p:tgtEl>
                                      </p:cBhvr>
                                    </p:animEffect>
                                  </p:childTnLst>
                                </p:cTn>
                              </p:par>
                              <p:par>
                                <p:cTn id="11" presetID="4" presetClass="entr" presetSubtype="32" fill="hold" nodeType="withEffect">
                                  <p:stCondLst>
                                    <p:cond delay="0"/>
                                  </p:stCondLst>
                                  <p:childTnLst>
                                    <p:set>
                                      <p:cBhvr>
                                        <p:cTn id="12" dur="1" fill="hold">
                                          <p:stCondLst>
                                            <p:cond delay="0"/>
                                          </p:stCondLst>
                                        </p:cTn>
                                        <p:tgtEl>
                                          <p:spTgt spid="123912">
                                            <p:txEl>
                                              <p:pRg st="1" end="1"/>
                                            </p:txEl>
                                          </p:spTgt>
                                        </p:tgtEl>
                                        <p:attrNameLst>
                                          <p:attrName>style.visibility</p:attrName>
                                        </p:attrNameLst>
                                      </p:cBhvr>
                                      <p:to>
                                        <p:strVal val="visible"/>
                                      </p:to>
                                    </p:set>
                                    <p:animEffect transition="in" filter="box(out)">
                                      <p:cBhvr>
                                        <p:cTn id="13" dur="500"/>
                                        <p:tgtEl>
                                          <p:spTgt spid="123912">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123913">
                                            <p:txEl>
                                              <p:pRg st="0" end="0"/>
                                            </p:txEl>
                                          </p:spTgt>
                                        </p:tgtEl>
                                        <p:attrNameLst>
                                          <p:attrName>style.visibility</p:attrName>
                                        </p:attrNameLst>
                                      </p:cBhvr>
                                      <p:to>
                                        <p:strVal val="visible"/>
                                      </p:to>
                                    </p:set>
                                    <p:animEffect transition="in" filter="box(out)">
                                      <p:cBhvr>
                                        <p:cTn id="18" dur="500"/>
                                        <p:tgtEl>
                                          <p:spTgt spid="1239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0" name="Picture 4" descr="Patates7"/>
          <p:cNvPicPr>
            <a:picLocks noChangeAspect="1" noChangeArrowheads="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2208213" y="1412875"/>
            <a:ext cx="2944812" cy="5111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1861" name="Rectangle 5"/>
          <p:cNvSpPr>
            <a:spLocks noChangeArrowheads="1"/>
          </p:cNvSpPr>
          <p:nvPr/>
        </p:nvSpPr>
        <p:spPr bwMode="auto">
          <a:xfrm>
            <a:off x="1703389" y="476250"/>
            <a:ext cx="6931025" cy="431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3000">
                <a:solidFill>
                  <a:srgbClr val="FF0000"/>
                </a:solidFill>
                <a:effectLst>
                  <a:outerShdw blurRad="38100" dist="38100" dir="2700000" algn="tl">
                    <a:srgbClr val="C0C0C0"/>
                  </a:outerShdw>
                </a:effectLst>
                <a:latin typeface="Comic Sans MS" panose="030F0702030302020204" pitchFamily="66" charset="0"/>
              </a:rPr>
              <a:t>Yaprak</a:t>
            </a:r>
            <a:endParaRPr lang="en-US" altLang="tr-TR" sz="3000">
              <a:solidFill>
                <a:srgbClr val="FF0000"/>
              </a:solidFill>
              <a:effectLst>
                <a:outerShdw blurRad="38100" dist="38100" dir="2700000" algn="tl">
                  <a:srgbClr val="C0C0C0"/>
                </a:outerShdw>
              </a:effectLst>
              <a:latin typeface="Comic Sans MS" panose="030F0702030302020204" pitchFamily="66" charset="0"/>
            </a:endParaRPr>
          </a:p>
        </p:txBody>
      </p:sp>
      <p:sp>
        <p:nvSpPr>
          <p:cNvPr id="121862" name="Line 6"/>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sp>
        <p:nvSpPr>
          <p:cNvPr id="121863" name="Rectangle 7"/>
          <p:cNvSpPr>
            <a:spLocks noChangeArrowheads="1"/>
          </p:cNvSpPr>
          <p:nvPr/>
        </p:nvSpPr>
        <p:spPr bwMode="auto">
          <a:xfrm>
            <a:off x="5303839" y="1322389"/>
            <a:ext cx="5038725"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tr-TR" altLang="tr-TR" sz="1600">
                <a:latin typeface="Comic Sans MS" panose="030F0702030302020204" pitchFamily="66" charset="0"/>
              </a:rPr>
              <a:t>Yaprakları bileşik yapraklıdır ve yaprakçık sayısı 3-11 arasında değişir. Yaprakçıklar karşılıklı olarak yaprak sapına dizilmiştir. Uçtaki yaprak tektir. Yapraklar spiral olarak gövde üzerine yerleşmiştir. Yaprakçıklar ana eksene direk ya da küçük yaprakçık sapları ile bağlanır. </a:t>
            </a:r>
          </a:p>
        </p:txBody>
      </p:sp>
    </p:spTree>
    <p:extLst>
      <p:ext uri="{BB962C8B-B14F-4D97-AF65-F5344CB8AC3E}">
        <p14:creationId xmlns:p14="http://schemas.microsoft.com/office/powerpoint/2010/main" val="148100919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1860"/>
                                        </p:tgtEl>
                                        <p:attrNameLst>
                                          <p:attrName>style.visibility</p:attrName>
                                        </p:attrNameLst>
                                      </p:cBhvr>
                                      <p:to>
                                        <p:strVal val="visible"/>
                                      </p:to>
                                    </p:set>
                                    <p:animEffect transition="in" filter="box(out)">
                                      <p:cBhvr>
                                        <p:cTn id="7" dur="500"/>
                                        <p:tgtEl>
                                          <p:spTgt spid="12186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121863"/>
                                        </p:tgtEl>
                                        <p:attrNameLst>
                                          <p:attrName>style.visibility</p:attrName>
                                        </p:attrNameLst>
                                      </p:cBhvr>
                                      <p:to>
                                        <p:strVal val="visible"/>
                                      </p:to>
                                    </p:set>
                                    <p:animEffect transition="in" filter="box(out)">
                                      <p:cBhvr>
                                        <p:cTn id="10" dur="500"/>
                                        <p:tgtEl>
                                          <p:spTgt spid="1218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ChangeArrowheads="1"/>
          </p:cNvSpPr>
          <p:nvPr/>
        </p:nvSpPr>
        <p:spPr bwMode="auto">
          <a:xfrm>
            <a:off x="1703389" y="476250"/>
            <a:ext cx="6931025" cy="431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3000">
                <a:solidFill>
                  <a:srgbClr val="FF0000"/>
                </a:solidFill>
                <a:effectLst>
                  <a:outerShdw blurRad="38100" dist="38100" dir="2700000" algn="tl">
                    <a:srgbClr val="C0C0C0"/>
                  </a:outerShdw>
                </a:effectLst>
                <a:latin typeface="Comic Sans MS" panose="030F0702030302020204" pitchFamily="66" charset="0"/>
              </a:rPr>
              <a:t>Çiçek</a:t>
            </a:r>
            <a:endParaRPr lang="en-US" altLang="tr-TR" sz="3000">
              <a:solidFill>
                <a:srgbClr val="FF0000"/>
              </a:solidFill>
              <a:effectLst>
                <a:outerShdw blurRad="38100" dist="38100" dir="2700000" algn="tl">
                  <a:srgbClr val="C0C0C0"/>
                </a:outerShdw>
              </a:effectLst>
              <a:latin typeface="Comic Sans MS" panose="030F0702030302020204" pitchFamily="66" charset="0"/>
            </a:endParaRPr>
          </a:p>
        </p:txBody>
      </p:sp>
      <p:sp>
        <p:nvSpPr>
          <p:cNvPr id="124932" name="Line 4"/>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24936" name="Picture 8" descr="Patates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2314" y="1268413"/>
            <a:ext cx="3527425" cy="2641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4937" name="Picture 9" descr="Patates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314" y="4073526"/>
            <a:ext cx="3527425" cy="2379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4938" name="Rectangle 10"/>
          <p:cNvSpPr>
            <a:spLocks noChangeArrowheads="1"/>
          </p:cNvSpPr>
          <p:nvPr/>
        </p:nvSpPr>
        <p:spPr bwMode="auto">
          <a:xfrm>
            <a:off x="5664201" y="1196975"/>
            <a:ext cx="4752975"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spcAft>
                <a:spcPct val="50000"/>
              </a:spcAft>
            </a:pPr>
            <a:r>
              <a:rPr lang="tr-TR" altLang="tr-TR" sz="1600">
                <a:latin typeface="Comic Sans MS" panose="030F0702030302020204" pitchFamily="66" charset="0"/>
              </a:rPr>
              <a:t>Çiçekler dalların uç kısımlarından ya da üst yaprakların koltuklarından çıkar ve toplu salkım şeklinde bulunur. Çiçekte; 5 adet çanak yaprak, 5 adet taç yaprak, 5 adet erkek organ ve 1 adet dişi organ bulunur. Taç yaprakları beyaz, pembe veya viyole renktedir. Hem kendine, hem yabancı döllenir.</a:t>
            </a:r>
          </a:p>
          <a:p>
            <a:pPr algn="just">
              <a:spcAft>
                <a:spcPct val="50000"/>
              </a:spcAft>
            </a:pPr>
            <a:r>
              <a:rPr lang="tr-TR" altLang="tr-TR" sz="1600">
                <a:latin typeface="Comic Sans MS" panose="030F0702030302020204" pitchFamily="66" charset="0"/>
              </a:rPr>
              <a:t>Çanak yapraklar, taç yaprakların altında birbirine bitişik çan şeklinde bir yapı oluşturur. Çanak yaprak yeşil ya da renklidir. Taç yapraklar tabanda birleşerek tüp şeklini oluşturur. </a:t>
            </a:r>
          </a:p>
        </p:txBody>
      </p:sp>
    </p:spTree>
    <p:extLst>
      <p:ext uri="{BB962C8B-B14F-4D97-AF65-F5344CB8AC3E}">
        <p14:creationId xmlns:p14="http://schemas.microsoft.com/office/powerpoint/2010/main" val="311636963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4936"/>
                                        </p:tgtEl>
                                        <p:attrNameLst>
                                          <p:attrName>style.visibility</p:attrName>
                                        </p:attrNameLst>
                                      </p:cBhvr>
                                      <p:to>
                                        <p:strVal val="visible"/>
                                      </p:to>
                                    </p:set>
                                    <p:animEffect transition="in" filter="box(out)">
                                      <p:cBhvr>
                                        <p:cTn id="7" dur="500"/>
                                        <p:tgtEl>
                                          <p:spTgt spid="124936"/>
                                        </p:tgtEl>
                                      </p:cBhvr>
                                    </p:animEffect>
                                  </p:childTnLst>
                                </p:cTn>
                              </p:par>
                              <p:par>
                                <p:cTn id="8" presetID="4" presetClass="entr" presetSubtype="32" fill="hold" nodeType="withEffect">
                                  <p:stCondLst>
                                    <p:cond delay="0"/>
                                  </p:stCondLst>
                                  <p:childTnLst>
                                    <p:set>
                                      <p:cBhvr>
                                        <p:cTn id="9" dur="1" fill="hold">
                                          <p:stCondLst>
                                            <p:cond delay="0"/>
                                          </p:stCondLst>
                                        </p:cTn>
                                        <p:tgtEl>
                                          <p:spTgt spid="124937"/>
                                        </p:tgtEl>
                                        <p:attrNameLst>
                                          <p:attrName>style.visibility</p:attrName>
                                        </p:attrNameLst>
                                      </p:cBhvr>
                                      <p:to>
                                        <p:strVal val="visible"/>
                                      </p:to>
                                    </p:set>
                                    <p:animEffect transition="in" filter="box(out)">
                                      <p:cBhvr>
                                        <p:cTn id="10" dur="500"/>
                                        <p:tgtEl>
                                          <p:spTgt spid="124937"/>
                                        </p:tgtEl>
                                      </p:cBhvr>
                                    </p:animEffect>
                                  </p:childTnLst>
                                </p:cTn>
                              </p:par>
                              <p:par>
                                <p:cTn id="11" presetID="4" presetClass="entr" presetSubtype="32" fill="hold" nodeType="withEffect">
                                  <p:stCondLst>
                                    <p:cond delay="0"/>
                                  </p:stCondLst>
                                  <p:childTnLst>
                                    <p:set>
                                      <p:cBhvr>
                                        <p:cTn id="12" dur="1" fill="hold">
                                          <p:stCondLst>
                                            <p:cond delay="0"/>
                                          </p:stCondLst>
                                        </p:cTn>
                                        <p:tgtEl>
                                          <p:spTgt spid="124938">
                                            <p:txEl>
                                              <p:pRg st="0" end="0"/>
                                            </p:txEl>
                                          </p:spTgt>
                                        </p:tgtEl>
                                        <p:attrNameLst>
                                          <p:attrName>style.visibility</p:attrName>
                                        </p:attrNameLst>
                                      </p:cBhvr>
                                      <p:to>
                                        <p:strVal val="visible"/>
                                      </p:to>
                                    </p:set>
                                    <p:animEffect transition="in" filter="box(out)">
                                      <p:cBhvr>
                                        <p:cTn id="13" dur="500"/>
                                        <p:tgtEl>
                                          <p:spTgt spid="124938">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124938">
                                            <p:txEl>
                                              <p:pRg st="1" end="1"/>
                                            </p:txEl>
                                          </p:spTgt>
                                        </p:tgtEl>
                                        <p:attrNameLst>
                                          <p:attrName>style.visibility</p:attrName>
                                        </p:attrNameLst>
                                      </p:cBhvr>
                                      <p:to>
                                        <p:strVal val="visible"/>
                                      </p:to>
                                    </p:set>
                                    <p:animEffect transition="in" filter="box(out)">
                                      <p:cBhvr>
                                        <p:cTn id="18" dur="500"/>
                                        <p:tgtEl>
                                          <p:spTgt spid="12493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1703389" y="476250"/>
            <a:ext cx="6931025" cy="431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857250">
              <a:spcBef>
                <a:spcPct val="20000"/>
              </a:spcBef>
              <a:buChar char="•"/>
              <a:defRPr sz="2400">
                <a:solidFill>
                  <a:schemeClr val="tx1"/>
                </a:solidFill>
                <a:latin typeface="Arial" panose="020B0604020202020204" pitchFamily="34" charset="0"/>
              </a:defRPr>
            </a:lvl3pPr>
            <a:lvl4pPr marL="1200150">
              <a:spcBef>
                <a:spcPct val="20000"/>
              </a:spcBef>
              <a:buChar char="–"/>
              <a:defRPr sz="2000">
                <a:solidFill>
                  <a:schemeClr val="tx1"/>
                </a:solidFill>
                <a:latin typeface="Arial" panose="020B0604020202020204" pitchFamily="34" charset="0"/>
              </a:defRPr>
            </a:lvl4pPr>
            <a:lvl5pPr marL="1543050">
              <a:spcBef>
                <a:spcPct val="20000"/>
              </a:spcBef>
              <a:buChar char="»"/>
              <a:defRPr sz="2000">
                <a:solidFill>
                  <a:schemeClr val="tx1"/>
                </a:solidFill>
                <a:latin typeface="Arial" panose="020B0604020202020204" pitchFamily="34" charset="0"/>
              </a:defRPr>
            </a:lvl5pPr>
            <a:lvl6pPr marL="2000250" fontAlgn="base">
              <a:spcBef>
                <a:spcPct val="20000"/>
              </a:spcBef>
              <a:spcAft>
                <a:spcPct val="0"/>
              </a:spcAft>
              <a:buChar char="»"/>
              <a:defRPr sz="2000">
                <a:solidFill>
                  <a:schemeClr val="tx1"/>
                </a:solidFill>
                <a:latin typeface="Arial" panose="020B0604020202020204" pitchFamily="34" charset="0"/>
              </a:defRPr>
            </a:lvl6pPr>
            <a:lvl7pPr marL="2457450" fontAlgn="base">
              <a:spcBef>
                <a:spcPct val="20000"/>
              </a:spcBef>
              <a:spcAft>
                <a:spcPct val="0"/>
              </a:spcAft>
              <a:buChar char="»"/>
              <a:defRPr sz="2000">
                <a:solidFill>
                  <a:schemeClr val="tx1"/>
                </a:solidFill>
                <a:latin typeface="Arial" panose="020B0604020202020204" pitchFamily="34" charset="0"/>
              </a:defRPr>
            </a:lvl7pPr>
            <a:lvl8pPr marL="2914650" fontAlgn="base">
              <a:spcBef>
                <a:spcPct val="20000"/>
              </a:spcBef>
              <a:spcAft>
                <a:spcPct val="0"/>
              </a:spcAft>
              <a:buChar char="»"/>
              <a:defRPr sz="2000">
                <a:solidFill>
                  <a:schemeClr val="tx1"/>
                </a:solidFill>
                <a:latin typeface="Arial" panose="020B0604020202020204" pitchFamily="34" charset="0"/>
              </a:defRPr>
            </a:lvl8pPr>
            <a:lvl9pPr marL="3371850" fontAlgn="base">
              <a:spcBef>
                <a:spcPct val="20000"/>
              </a:spcBef>
              <a:spcAft>
                <a:spcPct val="0"/>
              </a:spcAft>
              <a:buChar char="»"/>
              <a:defRPr sz="2000">
                <a:solidFill>
                  <a:schemeClr val="tx1"/>
                </a:solidFill>
                <a:latin typeface="Arial" panose="020B0604020202020204" pitchFamily="34" charset="0"/>
              </a:defRPr>
            </a:lvl9pPr>
          </a:lstStyle>
          <a:p>
            <a:pPr algn="just">
              <a:buFont typeface="Wingdings" panose="05000000000000000000" pitchFamily="2" charset="2"/>
              <a:buNone/>
            </a:pPr>
            <a:r>
              <a:rPr lang="tr-TR" altLang="tr-TR" sz="3000">
                <a:solidFill>
                  <a:srgbClr val="FF0000"/>
                </a:solidFill>
                <a:effectLst>
                  <a:outerShdw blurRad="38100" dist="38100" dir="2700000" algn="tl">
                    <a:srgbClr val="C0C0C0"/>
                  </a:outerShdw>
                </a:effectLst>
                <a:latin typeface="Comic Sans MS" panose="030F0702030302020204" pitchFamily="66" charset="0"/>
              </a:rPr>
              <a:t>Meyve ve Tohum</a:t>
            </a:r>
            <a:endParaRPr lang="en-US" altLang="tr-TR" sz="3000">
              <a:solidFill>
                <a:srgbClr val="FF0000"/>
              </a:solidFill>
              <a:effectLst>
                <a:outerShdw blurRad="38100" dist="38100" dir="2700000" algn="tl">
                  <a:srgbClr val="C0C0C0"/>
                </a:outerShdw>
              </a:effectLst>
              <a:latin typeface="Comic Sans MS" panose="030F0702030302020204" pitchFamily="66" charset="0"/>
            </a:endParaRPr>
          </a:p>
        </p:txBody>
      </p:sp>
      <p:sp>
        <p:nvSpPr>
          <p:cNvPr id="125955" name="Line 3"/>
          <p:cNvSpPr>
            <a:spLocks noChangeShapeType="1"/>
          </p:cNvSpPr>
          <p:nvPr/>
        </p:nvSpPr>
        <p:spPr bwMode="auto">
          <a:xfrm>
            <a:off x="1847851" y="979488"/>
            <a:ext cx="8569325" cy="0"/>
          </a:xfrm>
          <a:prstGeom prst="lin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tr-TR"/>
          </a:p>
        </p:txBody>
      </p:sp>
      <p:pic>
        <p:nvPicPr>
          <p:cNvPr id="125966" name="Picture 14" descr="Patates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9389" y="1268414"/>
            <a:ext cx="3671887" cy="3030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5967" name="Picture 15" descr="Patates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750" y="1268413"/>
            <a:ext cx="4248150" cy="3028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5968" name="Rectangle 16"/>
          <p:cNvSpPr>
            <a:spLocks noChangeArrowheads="1"/>
          </p:cNvSpPr>
          <p:nvPr/>
        </p:nvSpPr>
        <p:spPr bwMode="auto">
          <a:xfrm>
            <a:off x="1992313" y="4459288"/>
            <a:ext cx="8280400" cy="119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spcAft>
                <a:spcPct val="50000"/>
              </a:spcAft>
            </a:pPr>
            <a:r>
              <a:rPr lang="tr-TR" altLang="tr-TR" sz="1600">
                <a:latin typeface="Comic Sans MS" panose="030F0702030302020204" pitchFamily="66" charset="0"/>
              </a:rPr>
              <a:t>Meyveler fındık büyüklüğünde olup, yeşil, olgunlaştıkça kanverengi renktedir. Meyvede 100-150 tohum bulunur. Meyve küremsidir.</a:t>
            </a:r>
          </a:p>
          <a:p>
            <a:pPr algn="just">
              <a:spcAft>
                <a:spcPct val="50000"/>
              </a:spcAft>
            </a:pPr>
            <a:r>
              <a:rPr lang="tr-TR" altLang="tr-TR" sz="1600">
                <a:latin typeface="Comic Sans MS" panose="030F0702030302020204" pitchFamily="66" charset="0"/>
              </a:rPr>
              <a:t>Tohumlar düz, oval ve küçüktür. Tohumlar ıslah çalışmalarında kullanılır. Bin tohum ağırlığı 1000 g’dır. </a:t>
            </a:r>
          </a:p>
        </p:txBody>
      </p:sp>
    </p:spTree>
    <p:extLst>
      <p:ext uri="{BB962C8B-B14F-4D97-AF65-F5344CB8AC3E}">
        <p14:creationId xmlns:p14="http://schemas.microsoft.com/office/powerpoint/2010/main" val="251455917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125967"/>
                                        </p:tgtEl>
                                        <p:attrNameLst>
                                          <p:attrName>style.visibility</p:attrName>
                                        </p:attrNameLst>
                                      </p:cBhvr>
                                      <p:to>
                                        <p:strVal val="visible"/>
                                      </p:to>
                                    </p:set>
                                    <p:animEffect transition="in" filter="box(out)">
                                      <p:cBhvr>
                                        <p:cTn id="7" dur="500"/>
                                        <p:tgtEl>
                                          <p:spTgt spid="125967"/>
                                        </p:tgtEl>
                                      </p:cBhvr>
                                    </p:animEffect>
                                  </p:childTnLst>
                                </p:cTn>
                              </p:par>
                              <p:par>
                                <p:cTn id="8" presetID="4" presetClass="entr" presetSubtype="32" fill="hold" nodeType="withEffect">
                                  <p:stCondLst>
                                    <p:cond delay="0"/>
                                  </p:stCondLst>
                                  <p:childTnLst>
                                    <p:set>
                                      <p:cBhvr>
                                        <p:cTn id="9" dur="1" fill="hold">
                                          <p:stCondLst>
                                            <p:cond delay="0"/>
                                          </p:stCondLst>
                                        </p:cTn>
                                        <p:tgtEl>
                                          <p:spTgt spid="125966"/>
                                        </p:tgtEl>
                                        <p:attrNameLst>
                                          <p:attrName>style.visibility</p:attrName>
                                        </p:attrNameLst>
                                      </p:cBhvr>
                                      <p:to>
                                        <p:strVal val="visible"/>
                                      </p:to>
                                    </p:set>
                                    <p:animEffect transition="in" filter="box(out)">
                                      <p:cBhvr>
                                        <p:cTn id="10" dur="500"/>
                                        <p:tgtEl>
                                          <p:spTgt spid="125966"/>
                                        </p:tgtEl>
                                      </p:cBhvr>
                                    </p:animEffect>
                                  </p:childTnLst>
                                </p:cTn>
                              </p:par>
                              <p:par>
                                <p:cTn id="11" presetID="4" presetClass="entr" presetSubtype="32" fill="hold" nodeType="withEffect">
                                  <p:stCondLst>
                                    <p:cond delay="0"/>
                                  </p:stCondLst>
                                  <p:childTnLst>
                                    <p:set>
                                      <p:cBhvr>
                                        <p:cTn id="12" dur="1" fill="hold">
                                          <p:stCondLst>
                                            <p:cond delay="0"/>
                                          </p:stCondLst>
                                        </p:cTn>
                                        <p:tgtEl>
                                          <p:spTgt spid="125968">
                                            <p:txEl>
                                              <p:pRg st="0" end="0"/>
                                            </p:txEl>
                                          </p:spTgt>
                                        </p:tgtEl>
                                        <p:attrNameLst>
                                          <p:attrName>style.visibility</p:attrName>
                                        </p:attrNameLst>
                                      </p:cBhvr>
                                      <p:to>
                                        <p:strVal val="visible"/>
                                      </p:to>
                                    </p:set>
                                    <p:animEffect transition="in" filter="box(out)">
                                      <p:cBhvr>
                                        <p:cTn id="13" dur="500"/>
                                        <p:tgtEl>
                                          <p:spTgt spid="125968">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125968">
                                            <p:txEl>
                                              <p:pRg st="1" end="1"/>
                                            </p:txEl>
                                          </p:spTgt>
                                        </p:tgtEl>
                                        <p:attrNameLst>
                                          <p:attrName>style.visibility</p:attrName>
                                        </p:attrNameLst>
                                      </p:cBhvr>
                                      <p:to>
                                        <p:strVal val="visible"/>
                                      </p:to>
                                    </p:set>
                                    <p:animEffect transition="in" filter="box(out)">
                                      <p:cBhvr>
                                        <p:cTn id="18" dur="500"/>
                                        <p:tgtEl>
                                          <p:spTgt spid="12596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0</TotalTime>
  <Words>342</Words>
  <Application>Microsoft Office PowerPoint</Application>
  <PresentationFormat>Geniş ekran</PresentationFormat>
  <Paragraphs>16</Paragraphs>
  <Slides>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vt:i4>
      </vt:variant>
    </vt:vector>
  </HeadingPairs>
  <TitlesOfParts>
    <vt:vector size="11" baseType="lpstr">
      <vt:lpstr>Century Gothic</vt:lpstr>
      <vt:lpstr>Comic Sans MS</vt:lpstr>
      <vt:lpstr>Wingdings</vt:lpstr>
      <vt:lpstr>Wingdings 3</vt:lpstr>
      <vt:lpstr>Dilim</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1</cp:revision>
  <dcterms:created xsi:type="dcterms:W3CDTF">2018-03-28T09:05:23Z</dcterms:created>
  <dcterms:modified xsi:type="dcterms:W3CDTF">2018-03-28T09:05:37Z</dcterms:modified>
</cp:coreProperties>
</file>