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77" r:id="rId2"/>
    <p:sldId id="284" r:id="rId3"/>
    <p:sldId id="311" r:id="rId4"/>
    <p:sldId id="379" r:id="rId5"/>
    <p:sldId id="319" r:id="rId6"/>
    <p:sldId id="321" r:id="rId7"/>
    <p:sldId id="320" r:id="rId8"/>
    <p:sldId id="324" r:id="rId9"/>
    <p:sldId id="312" r:id="rId10"/>
    <p:sldId id="313" r:id="rId11"/>
    <p:sldId id="314" r:id="rId12"/>
    <p:sldId id="315" r:id="rId13"/>
    <p:sldId id="322" r:id="rId14"/>
    <p:sldId id="316" r:id="rId15"/>
    <p:sldId id="317" r:id="rId16"/>
    <p:sldId id="323" r:id="rId17"/>
    <p:sldId id="380" r:id="rId18"/>
    <p:sldId id="318" r:id="rId19"/>
    <p:sldId id="325" r:id="rId20"/>
    <p:sldId id="327" r:id="rId21"/>
    <p:sldId id="328" r:id="rId22"/>
    <p:sldId id="305" r:id="rId23"/>
    <p:sldId id="329" r:id="rId24"/>
    <p:sldId id="331" r:id="rId25"/>
    <p:sldId id="338" r:id="rId26"/>
    <p:sldId id="330" r:id="rId27"/>
    <p:sldId id="384" r:id="rId28"/>
    <p:sldId id="386" r:id="rId29"/>
    <p:sldId id="332" r:id="rId30"/>
    <p:sldId id="387" r:id="rId31"/>
    <p:sldId id="334" r:id="rId32"/>
    <p:sldId id="381" r:id="rId33"/>
    <p:sldId id="382" r:id="rId34"/>
    <p:sldId id="383" r:id="rId35"/>
    <p:sldId id="339" r:id="rId36"/>
    <p:sldId id="340" r:id="rId37"/>
    <p:sldId id="341" r:id="rId38"/>
    <p:sldId id="342" r:id="rId39"/>
    <p:sldId id="343" r:id="rId40"/>
    <p:sldId id="344" r:id="rId41"/>
    <p:sldId id="391" r:id="rId42"/>
    <p:sldId id="392" r:id="rId43"/>
    <p:sldId id="345" r:id="rId44"/>
    <p:sldId id="393" r:id="rId45"/>
    <p:sldId id="394" r:id="rId46"/>
    <p:sldId id="395" r:id="rId47"/>
    <p:sldId id="388" r:id="rId48"/>
    <p:sldId id="389" r:id="rId49"/>
    <p:sldId id="347" r:id="rId50"/>
    <p:sldId id="348" r:id="rId51"/>
    <p:sldId id="351" r:id="rId52"/>
    <p:sldId id="352" r:id="rId53"/>
    <p:sldId id="353" r:id="rId54"/>
    <p:sldId id="355" r:id="rId55"/>
    <p:sldId id="354" r:id="rId56"/>
    <p:sldId id="356" r:id="rId57"/>
    <p:sldId id="358" r:id="rId58"/>
    <p:sldId id="359" r:id="rId59"/>
    <p:sldId id="396" r:id="rId60"/>
    <p:sldId id="360" r:id="rId61"/>
    <p:sldId id="376" r:id="rId62"/>
    <p:sldId id="357" r:id="rId63"/>
    <p:sldId id="362" r:id="rId64"/>
    <p:sldId id="364" r:id="rId65"/>
    <p:sldId id="361" r:id="rId66"/>
    <p:sldId id="365" r:id="rId67"/>
    <p:sldId id="366" r:id="rId68"/>
    <p:sldId id="292" r:id="rId69"/>
    <p:sldId id="298" r:id="rId70"/>
    <p:sldId id="336" r:id="rId71"/>
    <p:sldId id="301" r:id="rId7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33CC33"/>
    <a:srgbClr val="6600CC"/>
    <a:srgbClr val="FF00FF"/>
    <a:srgbClr val="0324C9"/>
    <a:srgbClr val="CC3300"/>
    <a:srgbClr val="008000"/>
    <a:srgbClr val="8000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4" autoAdjust="0"/>
    <p:restoredTop sz="94660"/>
  </p:normalViewPr>
  <p:slideViewPr>
    <p:cSldViewPr>
      <p:cViewPr varScale="1">
        <p:scale>
          <a:sx n="86" d="100"/>
          <a:sy n="86" d="100"/>
        </p:scale>
        <p:origin x="9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2D796D-7469-45C8-ADF2-92520920D729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F7E9667C-2EED-44B6-8390-567FC19BCE73}">
      <dgm:prSet phldrT="[Metin]"/>
      <dgm:spPr/>
      <dgm:t>
        <a:bodyPr/>
        <a:lstStyle/>
        <a:p>
          <a:r>
            <a:rPr lang="tr-TR" dirty="0" err="1"/>
            <a:t>sensör</a:t>
          </a:r>
          <a:endParaRPr lang="tr-TR" dirty="0"/>
        </a:p>
      </dgm:t>
    </dgm:pt>
    <dgm:pt modelId="{D5C04313-6A70-4D9D-A92B-8FE81B58A5BF}" type="parTrans" cxnId="{8BC5786E-31DB-44A1-B4D8-B87ABABE8AF4}">
      <dgm:prSet/>
      <dgm:spPr/>
      <dgm:t>
        <a:bodyPr/>
        <a:lstStyle/>
        <a:p>
          <a:endParaRPr lang="tr-TR"/>
        </a:p>
      </dgm:t>
    </dgm:pt>
    <dgm:pt modelId="{10E5822A-BDA7-4CB0-9980-28835B6E81D6}" type="sibTrans" cxnId="{8BC5786E-31DB-44A1-B4D8-B87ABABE8AF4}">
      <dgm:prSet/>
      <dgm:spPr/>
      <dgm:t>
        <a:bodyPr/>
        <a:lstStyle/>
        <a:p>
          <a:endParaRPr lang="tr-TR"/>
        </a:p>
      </dgm:t>
    </dgm:pt>
    <dgm:pt modelId="{B9F2E2E2-C4A1-4807-AAA4-FD9306AFBD67}">
      <dgm:prSet phldrT="[Metin]"/>
      <dgm:spPr/>
      <dgm:t>
        <a:bodyPr/>
        <a:lstStyle/>
        <a:p>
          <a:r>
            <a:rPr lang="tr-TR" dirty="0" err="1"/>
            <a:t>efektör</a:t>
          </a:r>
          <a:endParaRPr lang="tr-TR" dirty="0"/>
        </a:p>
      </dgm:t>
    </dgm:pt>
    <dgm:pt modelId="{699C039E-3D3E-4986-84E4-914EDAA4B2F2}" type="parTrans" cxnId="{F12523D6-37E5-4910-8D7D-A8193BFB0150}">
      <dgm:prSet/>
      <dgm:spPr/>
      <dgm:t>
        <a:bodyPr/>
        <a:lstStyle/>
        <a:p>
          <a:endParaRPr lang="tr-TR"/>
        </a:p>
      </dgm:t>
    </dgm:pt>
    <dgm:pt modelId="{890E07FA-5750-4D29-B198-FE6A0F27ECF7}" type="sibTrans" cxnId="{F12523D6-37E5-4910-8D7D-A8193BFB0150}">
      <dgm:prSet/>
      <dgm:spPr/>
      <dgm:t>
        <a:bodyPr/>
        <a:lstStyle/>
        <a:p>
          <a:endParaRPr lang="tr-TR"/>
        </a:p>
      </dgm:t>
    </dgm:pt>
    <dgm:pt modelId="{B4C1D5D0-FF9C-4885-B5A9-A9F6CC06C1FE}">
      <dgm:prSet phldrT="[Metin]" custT="1"/>
      <dgm:spPr/>
      <dgm:t>
        <a:bodyPr/>
        <a:lstStyle/>
        <a:p>
          <a:r>
            <a:rPr lang="tr-TR" sz="2400" dirty="0" err="1"/>
            <a:t>Sensörü</a:t>
          </a:r>
          <a:r>
            <a:rPr lang="tr-TR" sz="2400" dirty="0"/>
            <a:t> </a:t>
          </a:r>
          <a:r>
            <a:rPr lang="tr-TR" sz="2400" dirty="0" err="1"/>
            <a:t>efektöre</a:t>
          </a:r>
          <a:r>
            <a:rPr lang="tr-TR" sz="2400" dirty="0"/>
            <a:t> bağlayan nöronlar</a:t>
          </a:r>
        </a:p>
      </dgm:t>
    </dgm:pt>
    <dgm:pt modelId="{9797AC6A-1722-4516-B921-641E51AAE1BB}" type="parTrans" cxnId="{FAC44F17-3903-48B0-AC72-D336BF176576}">
      <dgm:prSet/>
      <dgm:spPr/>
      <dgm:t>
        <a:bodyPr/>
        <a:lstStyle/>
        <a:p>
          <a:endParaRPr lang="tr-TR"/>
        </a:p>
      </dgm:t>
    </dgm:pt>
    <dgm:pt modelId="{6086FA09-A3DB-42A2-844C-32303869E267}" type="sibTrans" cxnId="{FAC44F17-3903-48B0-AC72-D336BF176576}">
      <dgm:prSet/>
      <dgm:spPr/>
      <dgm:t>
        <a:bodyPr/>
        <a:lstStyle/>
        <a:p>
          <a:endParaRPr lang="tr-TR"/>
        </a:p>
      </dgm:t>
    </dgm:pt>
    <dgm:pt modelId="{E59AFE3A-B1A5-4843-94C9-432591A0A036}" type="pres">
      <dgm:prSet presAssocID="{842D796D-7469-45C8-ADF2-92520920D729}" presName="compositeShape" presStyleCnt="0">
        <dgm:presLayoutVars>
          <dgm:chMax val="7"/>
          <dgm:dir/>
          <dgm:resizeHandles val="exact"/>
        </dgm:presLayoutVars>
      </dgm:prSet>
      <dgm:spPr/>
    </dgm:pt>
    <dgm:pt modelId="{FA8F0820-49B9-4E99-9F4F-92E61AC14EC6}" type="pres">
      <dgm:prSet presAssocID="{842D796D-7469-45C8-ADF2-92520920D729}" presName="wedge1" presStyleLbl="node1" presStyleIdx="0" presStyleCnt="3" custScaleX="97130" custScaleY="92164"/>
      <dgm:spPr/>
      <dgm:t>
        <a:bodyPr/>
        <a:lstStyle/>
        <a:p>
          <a:endParaRPr lang="tr-TR"/>
        </a:p>
      </dgm:t>
    </dgm:pt>
    <dgm:pt modelId="{72018C7A-5DBB-458E-9C3E-B137DB28B2DE}" type="pres">
      <dgm:prSet presAssocID="{842D796D-7469-45C8-ADF2-92520920D729}" presName="dummy1a" presStyleCnt="0"/>
      <dgm:spPr/>
    </dgm:pt>
    <dgm:pt modelId="{4AD88582-103C-4F86-B36A-0B10B015C54B}" type="pres">
      <dgm:prSet presAssocID="{842D796D-7469-45C8-ADF2-92520920D729}" presName="dummy1b" presStyleCnt="0"/>
      <dgm:spPr/>
    </dgm:pt>
    <dgm:pt modelId="{2A949E1C-38D7-4DA3-A954-215EA41BDEF2}" type="pres">
      <dgm:prSet presAssocID="{842D796D-7469-45C8-ADF2-92520920D72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6322CA-D6E0-4032-BFEA-BCF70DAF5300}" type="pres">
      <dgm:prSet presAssocID="{842D796D-7469-45C8-ADF2-92520920D729}" presName="wedge2" presStyleLbl="node1" presStyleIdx="1" presStyleCnt="3"/>
      <dgm:spPr/>
      <dgm:t>
        <a:bodyPr/>
        <a:lstStyle/>
        <a:p>
          <a:endParaRPr lang="tr-TR"/>
        </a:p>
      </dgm:t>
    </dgm:pt>
    <dgm:pt modelId="{F0654F77-5CA8-40B6-9B89-739285E9B79F}" type="pres">
      <dgm:prSet presAssocID="{842D796D-7469-45C8-ADF2-92520920D729}" presName="dummy2a" presStyleCnt="0"/>
      <dgm:spPr/>
    </dgm:pt>
    <dgm:pt modelId="{BF7F289E-8570-4B9D-A887-BE4DE5A78A52}" type="pres">
      <dgm:prSet presAssocID="{842D796D-7469-45C8-ADF2-92520920D729}" presName="dummy2b" presStyleCnt="0"/>
      <dgm:spPr/>
    </dgm:pt>
    <dgm:pt modelId="{495D370C-1E78-464A-A541-C1E12C156E2A}" type="pres">
      <dgm:prSet presAssocID="{842D796D-7469-45C8-ADF2-92520920D72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86BCC8-8DF6-4FDB-A0DF-070E32D8026D}" type="pres">
      <dgm:prSet presAssocID="{842D796D-7469-45C8-ADF2-92520920D729}" presName="wedge3" presStyleLbl="node1" presStyleIdx="2" presStyleCnt="3"/>
      <dgm:spPr/>
      <dgm:t>
        <a:bodyPr/>
        <a:lstStyle/>
        <a:p>
          <a:endParaRPr lang="tr-TR"/>
        </a:p>
      </dgm:t>
    </dgm:pt>
    <dgm:pt modelId="{B7835B40-9BCC-4975-AFB9-A1893CA79F67}" type="pres">
      <dgm:prSet presAssocID="{842D796D-7469-45C8-ADF2-92520920D729}" presName="dummy3a" presStyleCnt="0"/>
      <dgm:spPr/>
    </dgm:pt>
    <dgm:pt modelId="{3DF3086B-AC0C-4669-9504-7AF04A222E44}" type="pres">
      <dgm:prSet presAssocID="{842D796D-7469-45C8-ADF2-92520920D729}" presName="dummy3b" presStyleCnt="0"/>
      <dgm:spPr/>
    </dgm:pt>
    <dgm:pt modelId="{4B2B6F2B-1A8B-4AC7-84DB-1F9F44DBDE12}" type="pres">
      <dgm:prSet presAssocID="{842D796D-7469-45C8-ADF2-92520920D72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D53774-699D-43BF-B168-2A9DFEA1DAD8}" type="pres">
      <dgm:prSet presAssocID="{10E5822A-BDA7-4CB0-9980-28835B6E81D6}" presName="arrowWedge1" presStyleLbl="fgSibTrans2D1" presStyleIdx="0" presStyleCnt="3"/>
      <dgm:spPr/>
    </dgm:pt>
    <dgm:pt modelId="{02A19C68-A49B-472E-8865-C4B5B1F98C1D}" type="pres">
      <dgm:prSet presAssocID="{890E07FA-5750-4D29-B198-FE6A0F27ECF7}" presName="arrowWedge2" presStyleLbl="fgSibTrans2D1" presStyleIdx="1" presStyleCnt="3"/>
      <dgm:spPr/>
    </dgm:pt>
    <dgm:pt modelId="{273283F7-D008-40EE-9DF1-CCF0D2608253}" type="pres">
      <dgm:prSet presAssocID="{6086FA09-A3DB-42A2-844C-32303869E267}" presName="arrowWedge3" presStyleLbl="fgSibTrans2D1" presStyleIdx="2" presStyleCnt="3"/>
      <dgm:spPr/>
    </dgm:pt>
  </dgm:ptLst>
  <dgm:cxnLst>
    <dgm:cxn modelId="{A152538A-3DC9-4C83-8F06-9E716973373F}" type="presOf" srcId="{B9F2E2E2-C4A1-4807-AAA4-FD9306AFBD67}" destId="{396322CA-D6E0-4032-BFEA-BCF70DAF5300}" srcOrd="0" destOrd="0" presId="urn:microsoft.com/office/officeart/2005/8/layout/cycle8"/>
    <dgm:cxn modelId="{16C378F0-1198-4BC9-8BA3-315906C0B9BA}" type="presOf" srcId="{842D796D-7469-45C8-ADF2-92520920D729}" destId="{E59AFE3A-B1A5-4843-94C9-432591A0A036}" srcOrd="0" destOrd="0" presId="urn:microsoft.com/office/officeart/2005/8/layout/cycle8"/>
    <dgm:cxn modelId="{2D54D61F-2E3D-4A52-A101-C4D3F576442F}" type="presOf" srcId="{B9F2E2E2-C4A1-4807-AAA4-FD9306AFBD67}" destId="{495D370C-1E78-464A-A541-C1E12C156E2A}" srcOrd="1" destOrd="0" presId="urn:microsoft.com/office/officeart/2005/8/layout/cycle8"/>
    <dgm:cxn modelId="{8BC5786E-31DB-44A1-B4D8-B87ABABE8AF4}" srcId="{842D796D-7469-45C8-ADF2-92520920D729}" destId="{F7E9667C-2EED-44B6-8390-567FC19BCE73}" srcOrd="0" destOrd="0" parTransId="{D5C04313-6A70-4D9D-A92B-8FE81B58A5BF}" sibTransId="{10E5822A-BDA7-4CB0-9980-28835B6E81D6}"/>
    <dgm:cxn modelId="{FAC44F17-3903-48B0-AC72-D336BF176576}" srcId="{842D796D-7469-45C8-ADF2-92520920D729}" destId="{B4C1D5D0-FF9C-4885-B5A9-A9F6CC06C1FE}" srcOrd="2" destOrd="0" parTransId="{9797AC6A-1722-4516-B921-641E51AAE1BB}" sibTransId="{6086FA09-A3DB-42A2-844C-32303869E267}"/>
    <dgm:cxn modelId="{F4C97955-DBE4-4FC5-B4C9-0C9FC0F57993}" type="presOf" srcId="{B4C1D5D0-FF9C-4885-B5A9-A9F6CC06C1FE}" destId="{6786BCC8-8DF6-4FDB-A0DF-070E32D8026D}" srcOrd="0" destOrd="0" presId="urn:microsoft.com/office/officeart/2005/8/layout/cycle8"/>
    <dgm:cxn modelId="{0E0EE0E9-012B-483C-A035-1D53DD31BE06}" type="presOf" srcId="{B4C1D5D0-FF9C-4885-B5A9-A9F6CC06C1FE}" destId="{4B2B6F2B-1A8B-4AC7-84DB-1F9F44DBDE12}" srcOrd="1" destOrd="0" presId="urn:microsoft.com/office/officeart/2005/8/layout/cycle8"/>
    <dgm:cxn modelId="{D1F19A6C-785D-424B-BB44-8D3DA4AB799E}" type="presOf" srcId="{F7E9667C-2EED-44B6-8390-567FC19BCE73}" destId="{2A949E1C-38D7-4DA3-A954-215EA41BDEF2}" srcOrd="1" destOrd="0" presId="urn:microsoft.com/office/officeart/2005/8/layout/cycle8"/>
    <dgm:cxn modelId="{D911FCEA-E194-4879-B656-6B916273C371}" type="presOf" srcId="{F7E9667C-2EED-44B6-8390-567FC19BCE73}" destId="{FA8F0820-49B9-4E99-9F4F-92E61AC14EC6}" srcOrd="0" destOrd="0" presId="urn:microsoft.com/office/officeart/2005/8/layout/cycle8"/>
    <dgm:cxn modelId="{F12523D6-37E5-4910-8D7D-A8193BFB0150}" srcId="{842D796D-7469-45C8-ADF2-92520920D729}" destId="{B9F2E2E2-C4A1-4807-AAA4-FD9306AFBD67}" srcOrd="1" destOrd="0" parTransId="{699C039E-3D3E-4986-84E4-914EDAA4B2F2}" sibTransId="{890E07FA-5750-4D29-B198-FE6A0F27ECF7}"/>
    <dgm:cxn modelId="{88AABC96-571B-4106-BB18-E8BA3C112E91}" type="presParOf" srcId="{E59AFE3A-B1A5-4843-94C9-432591A0A036}" destId="{FA8F0820-49B9-4E99-9F4F-92E61AC14EC6}" srcOrd="0" destOrd="0" presId="urn:microsoft.com/office/officeart/2005/8/layout/cycle8"/>
    <dgm:cxn modelId="{445E6AAB-C743-4B12-88B9-37855AECAFAE}" type="presParOf" srcId="{E59AFE3A-B1A5-4843-94C9-432591A0A036}" destId="{72018C7A-5DBB-458E-9C3E-B137DB28B2DE}" srcOrd="1" destOrd="0" presId="urn:microsoft.com/office/officeart/2005/8/layout/cycle8"/>
    <dgm:cxn modelId="{28EB5A3C-E12D-42AD-B52F-A2BE4895ACD9}" type="presParOf" srcId="{E59AFE3A-B1A5-4843-94C9-432591A0A036}" destId="{4AD88582-103C-4F86-B36A-0B10B015C54B}" srcOrd="2" destOrd="0" presId="urn:microsoft.com/office/officeart/2005/8/layout/cycle8"/>
    <dgm:cxn modelId="{5EDA2E53-C448-4314-BCA9-44F223DCFA14}" type="presParOf" srcId="{E59AFE3A-B1A5-4843-94C9-432591A0A036}" destId="{2A949E1C-38D7-4DA3-A954-215EA41BDEF2}" srcOrd="3" destOrd="0" presId="urn:microsoft.com/office/officeart/2005/8/layout/cycle8"/>
    <dgm:cxn modelId="{8BD0C6E4-9669-47FC-8988-8DB0601812CA}" type="presParOf" srcId="{E59AFE3A-B1A5-4843-94C9-432591A0A036}" destId="{396322CA-D6E0-4032-BFEA-BCF70DAF5300}" srcOrd="4" destOrd="0" presId="urn:microsoft.com/office/officeart/2005/8/layout/cycle8"/>
    <dgm:cxn modelId="{CFBFB154-23D0-45DB-95A3-A973FAD2B8D6}" type="presParOf" srcId="{E59AFE3A-B1A5-4843-94C9-432591A0A036}" destId="{F0654F77-5CA8-40B6-9B89-739285E9B79F}" srcOrd="5" destOrd="0" presId="urn:microsoft.com/office/officeart/2005/8/layout/cycle8"/>
    <dgm:cxn modelId="{2DFCAC6C-7797-409E-B849-B1F1400582A7}" type="presParOf" srcId="{E59AFE3A-B1A5-4843-94C9-432591A0A036}" destId="{BF7F289E-8570-4B9D-A887-BE4DE5A78A52}" srcOrd="6" destOrd="0" presId="urn:microsoft.com/office/officeart/2005/8/layout/cycle8"/>
    <dgm:cxn modelId="{B43222A3-DA13-4540-B425-9E94C17747E4}" type="presParOf" srcId="{E59AFE3A-B1A5-4843-94C9-432591A0A036}" destId="{495D370C-1E78-464A-A541-C1E12C156E2A}" srcOrd="7" destOrd="0" presId="urn:microsoft.com/office/officeart/2005/8/layout/cycle8"/>
    <dgm:cxn modelId="{2361AB3D-FBC9-4EA3-B641-F77B50F967FD}" type="presParOf" srcId="{E59AFE3A-B1A5-4843-94C9-432591A0A036}" destId="{6786BCC8-8DF6-4FDB-A0DF-070E32D8026D}" srcOrd="8" destOrd="0" presId="urn:microsoft.com/office/officeart/2005/8/layout/cycle8"/>
    <dgm:cxn modelId="{8CD71A90-34AA-4A70-9BA1-9BB84660DBAE}" type="presParOf" srcId="{E59AFE3A-B1A5-4843-94C9-432591A0A036}" destId="{B7835B40-9BCC-4975-AFB9-A1893CA79F67}" srcOrd="9" destOrd="0" presId="urn:microsoft.com/office/officeart/2005/8/layout/cycle8"/>
    <dgm:cxn modelId="{03825057-F038-4DC5-937C-F43E789018D4}" type="presParOf" srcId="{E59AFE3A-B1A5-4843-94C9-432591A0A036}" destId="{3DF3086B-AC0C-4669-9504-7AF04A222E44}" srcOrd="10" destOrd="0" presId="urn:microsoft.com/office/officeart/2005/8/layout/cycle8"/>
    <dgm:cxn modelId="{630DAF5E-50EF-4D3B-856D-7C653478DF7D}" type="presParOf" srcId="{E59AFE3A-B1A5-4843-94C9-432591A0A036}" destId="{4B2B6F2B-1A8B-4AC7-84DB-1F9F44DBDE12}" srcOrd="11" destOrd="0" presId="urn:microsoft.com/office/officeart/2005/8/layout/cycle8"/>
    <dgm:cxn modelId="{F133C389-03C1-4A30-9497-0A3A4DA359CF}" type="presParOf" srcId="{E59AFE3A-B1A5-4843-94C9-432591A0A036}" destId="{5CD53774-699D-43BF-B168-2A9DFEA1DAD8}" srcOrd="12" destOrd="0" presId="urn:microsoft.com/office/officeart/2005/8/layout/cycle8"/>
    <dgm:cxn modelId="{5A8C8190-864D-42D5-B039-DEC59333BDBA}" type="presParOf" srcId="{E59AFE3A-B1A5-4843-94C9-432591A0A036}" destId="{02A19C68-A49B-472E-8865-C4B5B1F98C1D}" srcOrd="13" destOrd="0" presId="urn:microsoft.com/office/officeart/2005/8/layout/cycle8"/>
    <dgm:cxn modelId="{557D1643-F14C-454C-A0B1-A8C8805E8BF2}" type="presParOf" srcId="{E59AFE3A-B1A5-4843-94C9-432591A0A036}" destId="{273283F7-D008-40EE-9DF1-CCF0D260825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F0820-49B9-4E99-9F4F-92E61AC14EC6}">
      <dsp:nvSpPr>
        <dsp:cNvPr id="0" name=""/>
        <dsp:cNvSpPr/>
      </dsp:nvSpPr>
      <dsp:spPr>
        <a:xfrm>
          <a:off x="2151364" y="561349"/>
          <a:ext cx="4677717" cy="443855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kern="1200" dirty="0" err="1"/>
            <a:t>sensör</a:t>
          </a:r>
          <a:endParaRPr lang="tr-TR" sz="3700" kern="1200" dirty="0"/>
        </a:p>
      </dsp:txBody>
      <dsp:txXfrm>
        <a:off x="4616633" y="1501901"/>
        <a:ext cx="1670613" cy="1320999"/>
      </dsp:txXfrm>
    </dsp:sp>
    <dsp:sp modelId="{396322CA-D6E0-4032-BFEA-BCF70DAF5300}">
      <dsp:nvSpPr>
        <dsp:cNvPr id="0" name=""/>
        <dsp:cNvSpPr/>
      </dsp:nvSpPr>
      <dsp:spPr>
        <a:xfrm>
          <a:off x="1983070" y="544659"/>
          <a:ext cx="4815935" cy="481593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kern="1200" dirty="0" err="1"/>
            <a:t>efektör</a:t>
          </a:r>
          <a:endParaRPr lang="tr-TR" sz="3700" kern="1200" dirty="0"/>
        </a:p>
      </dsp:txBody>
      <dsp:txXfrm>
        <a:off x="3129722" y="3669283"/>
        <a:ext cx="2579965" cy="1261316"/>
      </dsp:txXfrm>
    </dsp:sp>
    <dsp:sp modelId="{6786BCC8-8DF6-4FDB-A0DF-070E32D8026D}">
      <dsp:nvSpPr>
        <dsp:cNvPr id="0" name=""/>
        <dsp:cNvSpPr/>
      </dsp:nvSpPr>
      <dsp:spPr>
        <a:xfrm>
          <a:off x="1883885" y="372661"/>
          <a:ext cx="4815935" cy="481593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/>
            <a:t>Sensörü</a:t>
          </a:r>
          <a:r>
            <a:rPr lang="tr-TR" sz="2400" kern="1200" dirty="0"/>
            <a:t> </a:t>
          </a:r>
          <a:r>
            <a:rPr lang="tr-TR" sz="2400" kern="1200" dirty="0" err="1"/>
            <a:t>efektöre</a:t>
          </a:r>
          <a:r>
            <a:rPr lang="tr-TR" sz="2400" kern="1200" dirty="0"/>
            <a:t> bağlayan nöronlar</a:t>
          </a:r>
        </a:p>
      </dsp:txBody>
      <dsp:txXfrm>
        <a:off x="2441731" y="1393181"/>
        <a:ext cx="1719976" cy="1433314"/>
      </dsp:txXfrm>
    </dsp:sp>
    <dsp:sp modelId="{5CD53774-699D-43BF-B168-2A9DFEA1DAD8}">
      <dsp:nvSpPr>
        <dsp:cNvPr id="0" name=""/>
        <dsp:cNvSpPr/>
      </dsp:nvSpPr>
      <dsp:spPr>
        <a:xfrm>
          <a:off x="1785040" y="75942"/>
          <a:ext cx="5412193" cy="541219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A19C68-A49B-472E-8865-C4B5B1F98C1D}">
      <dsp:nvSpPr>
        <dsp:cNvPr id="0" name=""/>
        <dsp:cNvSpPr/>
      </dsp:nvSpPr>
      <dsp:spPr>
        <a:xfrm>
          <a:off x="1684941" y="246225"/>
          <a:ext cx="5412193" cy="541219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3283F7-D008-40EE-9DF1-CCF0D2608253}">
      <dsp:nvSpPr>
        <dsp:cNvPr id="0" name=""/>
        <dsp:cNvSpPr/>
      </dsp:nvSpPr>
      <dsp:spPr>
        <a:xfrm>
          <a:off x="1585358" y="74532"/>
          <a:ext cx="5412193" cy="541219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F5DB8-12A3-424C-ADBA-8478EC7A6919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F2A6A-805E-4330-9A05-DEC1B186CB6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7FD66D6-8ACA-48FB-BF53-C1893146D05F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72024-DF38-4720-9398-8ED2F3AA74E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EDCB2-EEC5-4BC8-899C-EE25F6A569F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B6966-8258-410E-93D7-5A4CFBA950E0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D951-623D-4A57-A5A4-1634B3D9AEB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A252D-2268-4746-800E-4F4A2B08BE44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77F7D-7C35-46E8-8C2E-00403CA3462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01D2F-9B32-4801-BC62-CC1049B12B0B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EE3CE-2147-4BB5-AE75-4B4EADFD5056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title style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8B36530E-649B-4571-BDC7-2AE84EF559D7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WC7eaT9P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url?sa=i&amp;rct=j&amp;q=&amp;esrc=s&amp;source=images&amp;cd=&amp;cad=rja&amp;uact=8&amp;ved=0ahUKEwiV3OHno-HWAhWjPZoKHZclDywQjRwIBw&amp;url=https://themedicalbiochemistrypage.org/aminoacidderivatives.php&amp;psig=AOvVaw2D43KLP3HVZ3fXg7Taf7wq&amp;ust=1507560788418655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nomic nervous system ile ilgili gÃ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" b="6524"/>
          <a:stretch/>
        </p:blipFill>
        <p:spPr bwMode="auto">
          <a:xfrm>
            <a:off x="2339752" y="620688"/>
            <a:ext cx="347278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691680" y="1095705"/>
            <a:ext cx="5702523" cy="517064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tr-TR" sz="4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OTONOM SİNİR SİSTEMİ</a:t>
            </a:r>
            <a:br>
              <a:rPr lang="tr-TR" sz="4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tr-TR" sz="4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FARMAKOLOJİSİ</a:t>
            </a:r>
          </a:p>
          <a:p>
            <a:pPr algn="ctr">
              <a:lnSpc>
                <a:spcPct val="250000"/>
              </a:lnSpc>
            </a:pPr>
            <a:r>
              <a:rPr lang="tr-TR" sz="4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Arzu Onay-Beşikci</a:t>
            </a:r>
            <a:endParaRPr lang="en-US" sz="4400" dirty="0" err="1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3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CA34C63-8937-4835-80F3-D619CE32DAE2}"/>
              </a:ext>
            </a:extLst>
          </p:cNvPr>
          <p:cNvSpPr txBox="1"/>
          <p:nvPr/>
        </p:nvSpPr>
        <p:spPr>
          <a:xfrm>
            <a:off x="1400241" y="260648"/>
            <a:ext cx="6171882" cy="1077218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Parasempatik Sistem Fonksiyonları </a:t>
            </a:r>
          </a:p>
          <a:p>
            <a:pPr algn="ctr"/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«</a:t>
            </a:r>
            <a:r>
              <a:rPr lang="tr-TR" sz="3200" b="1" i="1" dirty="0" err="1">
                <a:solidFill>
                  <a:srgbClr val="FFFF00"/>
                </a:solidFill>
                <a:latin typeface="Calibri" panose="020F0502020204030204" pitchFamily="34" charset="0"/>
              </a:rPr>
              <a:t>housekeeping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»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8F47583-C05B-4F22-80F0-FDF3F2F559A5}"/>
              </a:ext>
            </a:extLst>
          </p:cNvPr>
          <p:cNvSpPr txBox="1"/>
          <p:nvPr/>
        </p:nvSpPr>
        <p:spPr>
          <a:xfrm>
            <a:off x="611560" y="1484784"/>
            <a:ext cx="596349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u="sng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Kalp atım hızını azalt</a:t>
            </a:r>
            <a:endParaRPr lang="tr-TR" sz="3200" dirty="0">
              <a:solidFill>
                <a:schemeClr val="bg2">
                  <a:lumMod val="50000"/>
                </a:schemeClr>
              </a:solidFill>
              <a:latin typeface="Kristen ITC" panose="03050502040202030202" pitchFamily="66" charset="0"/>
            </a:endParaRPr>
          </a:p>
          <a:p>
            <a:pPr algn="l">
              <a:lnSpc>
                <a:spcPct val="150000"/>
              </a:lnSpc>
            </a:pPr>
            <a:r>
              <a:rPr lang="tr-TR" sz="3200" u="sng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Mide asit </a:t>
            </a:r>
            <a:r>
              <a:rPr lang="tr-TR" sz="3200" u="sng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sekresyonunu</a:t>
            </a:r>
            <a:r>
              <a:rPr lang="tr-TR" sz="3200" u="sng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artır</a:t>
            </a:r>
          </a:p>
          <a:p>
            <a:pPr algn="l">
              <a:lnSpc>
                <a:spcPct val="150000"/>
              </a:lnSpc>
            </a:pPr>
            <a:r>
              <a:rPr lang="tr-TR" sz="3200" u="sng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Mesaneyi boşalt</a:t>
            </a:r>
          </a:p>
          <a:p>
            <a:pPr algn="l">
              <a:lnSpc>
                <a:spcPct val="150000"/>
              </a:lnSpc>
            </a:pPr>
            <a:r>
              <a:rPr lang="tr-TR" sz="3200" u="sng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Bağırsakları boşalt</a:t>
            </a:r>
          </a:p>
          <a:p>
            <a:pPr algn="l">
              <a:lnSpc>
                <a:spcPct val="150000"/>
              </a:lnSpc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Gözü yakın görmeye ayarla</a:t>
            </a:r>
          </a:p>
          <a:p>
            <a:pPr algn="l">
              <a:lnSpc>
                <a:spcPct val="150000"/>
              </a:lnSpc>
            </a:pPr>
            <a:r>
              <a:rPr lang="tr-TR" sz="3200" u="sng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Göz bebeğini küçült</a:t>
            </a:r>
          </a:p>
          <a:p>
            <a:pPr algn="l">
              <a:lnSpc>
                <a:spcPct val="150000"/>
              </a:lnSpc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Bronş düz kaslarını kastır</a:t>
            </a:r>
          </a:p>
        </p:txBody>
      </p:sp>
    </p:spTree>
    <p:extLst>
      <p:ext uri="{BB962C8B-B14F-4D97-AF65-F5344CB8AC3E}">
        <p14:creationId xmlns:p14="http://schemas.microsoft.com/office/powerpoint/2010/main" val="534000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4065071-18AF-4AEF-8EEC-A824AEE75204}"/>
              </a:ext>
            </a:extLst>
          </p:cNvPr>
          <p:cNvSpPr txBox="1"/>
          <p:nvPr/>
        </p:nvSpPr>
        <p:spPr>
          <a:xfrm>
            <a:off x="465892" y="548680"/>
            <a:ext cx="5358583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Sempatik Sistem Fonksiyonları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B5C73D-903D-4F4E-99E6-30CD8D102C1A}"/>
              </a:ext>
            </a:extLst>
          </p:cNvPr>
          <p:cNvSpPr txBox="1"/>
          <p:nvPr/>
        </p:nvSpPr>
        <p:spPr>
          <a:xfrm>
            <a:off x="35496" y="1772816"/>
            <a:ext cx="917591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Kardiyovasküler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sistemi düzenleme</a:t>
            </a:r>
          </a:p>
          <a:p>
            <a:pPr algn="l">
              <a:lnSpc>
                <a:spcPct val="200000"/>
              </a:lnSpc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Vücut sıcaklığını ayarlama</a:t>
            </a:r>
          </a:p>
          <a:p>
            <a:pPr algn="l">
              <a:lnSpc>
                <a:spcPct val="200000"/>
              </a:lnSpc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«</a:t>
            </a:r>
            <a:r>
              <a:rPr lang="tr-TR" sz="32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Kaç ya da kavga et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» reaksiyonları </a:t>
            </a:r>
            <a:r>
              <a:rPr lang="tr-TR" sz="3200" dirty="0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oluşturma</a:t>
            </a:r>
          </a:p>
          <a:p>
            <a:pPr>
              <a:lnSpc>
                <a:spcPct val="200000"/>
              </a:lnSpc>
            </a:pPr>
            <a:r>
              <a:rPr lang="tr-TR" sz="3200" dirty="0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(</a:t>
            </a:r>
            <a:r>
              <a:rPr lang="tr-TR" sz="3200" dirty="0" err="1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adjusts</a:t>
            </a:r>
            <a:r>
              <a:rPr lang="tr-TR" sz="3200" dirty="0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response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to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stress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: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trauma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,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fear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, </a:t>
            </a:r>
            <a:endParaRPr lang="tr-TR" sz="3200" dirty="0" smtClean="0">
              <a:solidFill>
                <a:schemeClr val="bg2">
                  <a:lumMod val="50000"/>
                </a:schemeClr>
              </a:solidFill>
              <a:latin typeface="Kristen ITC" panose="03050502040202030202" pitchFamily="66" charset="0"/>
            </a:endParaRPr>
          </a:p>
          <a:p>
            <a:pPr>
              <a:lnSpc>
                <a:spcPct val="200000"/>
              </a:lnSpc>
            </a:pPr>
            <a:r>
              <a:rPr lang="tr-TR" sz="3200" dirty="0" err="1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hypoglycemia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, </a:t>
            </a:r>
            <a:r>
              <a:rPr lang="tr-TR" sz="3200" dirty="0" err="1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cold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,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and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exercise</a:t>
            </a:r>
            <a:r>
              <a:rPr lang="tr-TR" sz="3200" dirty="0" smtClean="0">
                <a:solidFill>
                  <a:schemeClr val="bg2">
                    <a:lumMod val="50000"/>
                  </a:schemeClr>
                </a:solidFill>
                <a:latin typeface="Kristen ITC" panose="03050502040202030202" pitchFamily="66" charset="0"/>
              </a:rPr>
              <a:t>)</a:t>
            </a:r>
            <a:endParaRPr lang="tr-TR" sz="3200" dirty="0">
              <a:solidFill>
                <a:schemeClr val="bg2">
                  <a:lumMod val="50000"/>
                </a:schemeClr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52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0F4705-17BC-4FF1-9C0A-D9D409A490E7}"/>
              </a:ext>
            </a:extLst>
          </p:cNvPr>
          <p:cNvSpPr txBox="1"/>
          <p:nvPr/>
        </p:nvSpPr>
        <p:spPr>
          <a:xfrm>
            <a:off x="1819839" y="332656"/>
            <a:ext cx="5358583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Sempatik Sistem Fonksiyonları</a:t>
            </a:r>
          </a:p>
          <a:p>
            <a:pPr algn="ctr"/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«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Homeostatik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»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C538A7B-109B-421F-86D8-21E91FBE2F55}"/>
              </a:ext>
            </a:extLst>
          </p:cNvPr>
          <p:cNvSpPr txBox="1"/>
          <p:nvPr/>
        </p:nvSpPr>
        <p:spPr>
          <a:xfrm>
            <a:off x="662003" y="1988261"/>
            <a:ext cx="680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Kalp atım hızı ve kan basıncı: 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lang="tr-TR" sz="3200" dirty="0" err="1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or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?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F13EEE8-20BA-4364-8B27-F7C3E3307442}"/>
              </a:ext>
            </a:extLst>
          </p:cNvPr>
          <p:cNvSpPr txBox="1"/>
          <p:nvPr/>
        </p:nvSpPr>
        <p:spPr>
          <a:xfrm>
            <a:off x="395536" y="2898346"/>
            <a:ext cx="7169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En çok kan nerde gerekli ? Cilt ya da iskelet kası?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6CFA4E5-93B8-45B1-90BD-93F4431F10F5}"/>
              </a:ext>
            </a:extLst>
          </p:cNvPr>
          <p:cNvSpPr txBox="1"/>
          <p:nvPr/>
        </p:nvSpPr>
        <p:spPr>
          <a:xfrm>
            <a:off x="373877" y="4035212"/>
            <a:ext cx="851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00FF"/>
                </a:solidFill>
                <a:latin typeface="Calibri" panose="020F0502020204030204" pitchFamily="34" charset="0"/>
              </a:rPr>
              <a:t>Göz yakın görmeye mi uzak görmeye mi ayarlanır?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6E2538E-BA6F-4F1B-85B6-01E52138398B}"/>
              </a:ext>
            </a:extLst>
          </p:cNvPr>
          <p:cNvSpPr txBox="1"/>
          <p:nvPr/>
        </p:nvSpPr>
        <p:spPr>
          <a:xfrm>
            <a:off x="499309" y="4679635"/>
            <a:ext cx="2229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00FF"/>
                </a:solidFill>
                <a:latin typeface="Calibri" panose="020F0502020204030204" pitchFamily="34" charset="0"/>
              </a:rPr>
              <a:t>Göz bebeği?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A1A98EB-4D70-4A75-9A47-95B7BCE48A53}"/>
              </a:ext>
            </a:extLst>
          </p:cNvPr>
          <p:cNvSpPr txBox="1"/>
          <p:nvPr/>
        </p:nvSpPr>
        <p:spPr>
          <a:xfrm>
            <a:off x="290505" y="5440289"/>
            <a:ext cx="6322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00FF"/>
                </a:solidFill>
                <a:latin typeface="Calibri" panose="020F0502020204030204" pitchFamily="34" charset="0"/>
              </a:rPr>
              <a:t>Bronş düz kası ile ilgili fikriniz var mı?</a:t>
            </a:r>
          </a:p>
        </p:txBody>
      </p:sp>
    </p:spTree>
    <p:extLst>
      <p:ext uri="{BB962C8B-B14F-4D97-AF65-F5344CB8AC3E}">
        <p14:creationId xmlns:p14="http://schemas.microsoft.com/office/powerpoint/2010/main" val="15441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98D23565-3072-4425-A249-DFB9FFD7D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416" b="-1"/>
          <a:stretch/>
        </p:blipFill>
        <p:spPr>
          <a:xfrm>
            <a:off x="827584" y="188640"/>
            <a:ext cx="69127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0E11865-81BD-42CE-96A1-571802AD5E5B}"/>
              </a:ext>
            </a:extLst>
          </p:cNvPr>
          <p:cNvSpPr txBox="1"/>
          <p:nvPr/>
        </p:nvSpPr>
        <p:spPr>
          <a:xfrm>
            <a:off x="1259632" y="332656"/>
            <a:ext cx="6737294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i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feedback</a:t>
            </a:r>
            <a:r>
              <a:rPr lang="tr-TR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düzenleme ne demek?</a:t>
            </a: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F69425E3-5914-4E5A-B908-26824FEC0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72495"/>
              </p:ext>
            </p:extLst>
          </p:nvPr>
        </p:nvGraphicFramePr>
        <p:xfrm>
          <a:off x="179512" y="1124744"/>
          <a:ext cx="8712968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2585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9D066A3-EFFF-4678-8FAF-26CB3F2E0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86292"/>
            <a:ext cx="5715000" cy="481965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4A11B13-1C77-4330-9B84-4DD15A040457}"/>
              </a:ext>
            </a:extLst>
          </p:cNvPr>
          <p:cNvSpPr txBox="1"/>
          <p:nvPr/>
        </p:nvSpPr>
        <p:spPr>
          <a:xfrm>
            <a:off x="179512" y="11663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Farmakoloji perspektifinden,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baroreseptör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refleks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OSS’nin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en önemli </a:t>
            </a:r>
            <a:r>
              <a:rPr lang="tr-TR" sz="3200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feedback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sistemi</a:t>
            </a:r>
          </a:p>
        </p:txBody>
      </p:sp>
    </p:spTree>
    <p:extLst>
      <p:ext uri="{BB962C8B-B14F-4D97-AF65-F5344CB8AC3E}">
        <p14:creationId xmlns:p14="http://schemas.microsoft.com/office/powerpoint/2010/main" val="48202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76250"/>
            <a:ext cx="3805237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643438" y="677863"/>
            <a:ext cx="417671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000066"/>
                </a:solidFill>
              </a:rPr>
              <a:t>Baroreseptörler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aortik</a:t>
            </a:r>
            <a:r>
              <a:rPr lang="en-US" sz="2400" dirty="0">
                <a:solidFill>
                  <a:srgbClr val="000066"/>
                </a:solidFill>
              </a:rPr>
              <a:t> ark </a:t>
            </a:r>
            <a:r>
              <a:rPr lang="en-US" sz="2400" dirty="0" err="1">
                <a:solidFill>
                  <a:srgbClr val="000066"/>
                </a:solidFill>
              </a:rPr>
              <a:t>ve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karotid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sinüste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yerleşmiş</a:t>
            </a:r>
            <a:r>
              <a:rPr lang="tr-TR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nöronal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yapılar</a:t>
            </a:r>
            <a:endParaRPr lang="en-US" sz="2400" dirty="0">
              <a:solidFill>
                <a:srgbClr val="000066"/>
              </a:solidFill>
            </a:endParaRPr>
          </a:p>
          <a:p>
            <a:endParaRPr lang="en-US" sz="2400" dirty="0">
              <a:solidFill>
                <a:srgbClr val="000066"/>
              </a:solidFill>
            </a:endParaRPr>
          </a:p>
          <a:p>
            <a:r>
              <a:rPr lang="en-US" sz="2400" dirty="0" err="1">
                <a:solidFill>
                  <a:srgbClr val="000066"/>
                </a:solidFill>
              </a:rPr>
              <a:t>Kan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basıncı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değişimlerine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ve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kanın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kimyasal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kompozisyonuna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duyarlı</a:t>
            </a:r>
            <a:endParaRPr lang="en-US" sz="2400" dirty="0">
              <a:solidFill>
                <a:srgbClr val="000066"/>
              </a:solidFill>
            </a:endParaRPr>
          </a:p>
          <a:p>
            <a:endParaRPr lang="en-US" sz="2400" dirty="0">
              <a:solidFill>
                <a:srgbClr val="000066"/>
              </a:solidFill>
            </a:endParaRPr>
          </a:p>
          <a:p>
            <a:r>
              <a:rPr lang="en-US" sz="2400" dirty="0" err="1">
                <a:solidFill>
                  <a:srgbClr val="000066"/>
                </a:solidFill>
              </a:rPr>
              <a:t>Nörohormonal</a:t>
            </a:r>
            <a:r>
              <a:rPr lang="en-US" sz="2400" dirty="0">
                <a:solidFill>
                  <a:srgbClr val="000066"/>
                </a:solidFill>
              </a:rPr>
              <a:t>, </a:t>
            </a:r>
            <a:r>
              <a:rPr lang="en-US" sz="2400" dirty="0" err="1">
                <a:solidFill>
                  <a:srgbClr val="000066"/>
                </a:solidFill>
              </a:rPr>
              <a:t>kimyasal</a:t>
            </a:r>
            <a:r>
              <a:rPr lang="en-US" sz="2400" dirty="0">
                <a:solidFill>
                  <a:srgbClr val="000066"/>
                </a:solidFill>
              </a:rPr>
              <a:t>, </a:t>
            </a:r>
            <a:r>
              <a:rPr lang="en-US" sz="2400" dirty="0" err="1">
                <a:solidFill>
                  <a:srgbClr val="000066"/>
                </a:solidFill>
              </a:rPr>
              <a:t>postüral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değişikliklerin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aracılık</a:t>
            </a:r>
            <a:r>
              <a:rPr lang="tr-TR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ettiği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kan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basıncı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değişikliğini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vazomotor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merkeze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iletiyor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4" name="Metin kutusu 3">
            <a:hlinkClick r:id="rId3"/>
            <a:extLst>
              <a:ext uri="{FF2B5EF4-FFF2-40B4-BE49-F238E27FC236}">
                <a16:creationId xmlns:a16="http://schemas.microsoft.com/office/drawing/2014/main" id="{868432AC-5C01-4A53-928A-FD895DD79126}"/>
              </a:ext>
            </a:extLst>
          </p:cNvPr>
          <p:cNvSpPr txBox="1"/>
          <p:nvPr/>
        </p:nvSpPr>
        <p:spPr>
          <a:xfrm>
            <a:off x="83604" y="6027807"/>
            <a:ext cx="5006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Baroreceptor</a:t>
            </a:r>
            <a:r>
              <a:rPr lang="tr-TR" sz="40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reflex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sym typeface="Webdings" panose="05030102010509060703" pitchFamily="18" charset="2"/>
              </a:rPr>
              <a:t></a:t>
            </a:r>
            <a:endParaRPr lang="en-US" sz="4000" dirty="0" err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7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roreceptor Reflex Control of Blood Pressure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2550"/>
            <a:ext cx="9144000" cy="66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12C2E3-CC69-45DC-89D3-976296D5C582}"/>
              </a:ext>
            </a:extLst>
          </p:cNvPr>
          <p:cNvSpPr txBox="1"/>
          <p:nvPr/>
        </p:nvSpPr>
        <p:spPr>
          <a:xfrm>
            <a:off x="785451" y="284455"/>
            <a:ext cx="7691594" cy="138499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3600" dirty="0">
                <a:latin typeface="Calibri" panose="020F0502020204030204" pitchFamily="34" charset="0"/>
              </a:rPr>
              <a:t>Farmakolojik açıdan </a:t>
            </a:r>
            <a:r>
              <a:rPr lang="tr-TR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otonom </a:t>
            </a:r>
            <a:r>
              <a:rPr lang="tr-TR" sz="48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tonus</a:t>
            </a:r>
            <a:r>
              <a:rPr lang="tr-TR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tr-TR" sz="3600" dirty="0">
                <a:latin typeface="Calibri" panose="020F0502020204030204" pitchFamily="34" charset="0"/>
              </a:rPr>
              <a:t>önemli bir kavram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A7D5C76-F479-4F71-8B4D-153BEF658FEC}"/>
              </a:ext>
            </a:extLst>
          </p:cNvPr>
          <p:cNvSpPr txBox="1"/>
          <p:nvPr/>
        </p:nvSpPr>
        <p:spPr>
          <a:xfrm>
            <a:off x="974200" y="2284912"/>
            <a:ext cx="712879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Çoğu organda baskın </a:t>
            </a:r>
            <a:r>
              <a:rPr lang="tr-TR" sz="36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tonus</a:t>
            </a:r>
            <a:r>
              <a:rPr lang="tr-TR" sz="3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parasempatik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B37B71B-6806-4014-8679-349F0FD61890}"/>
              </a:ext>
            </a:extLst>
          </p:cNvPr>
          <p:cNvSpPr txBox="1"/>
          <p:nvPr/>
        </p:nvSpPr>
        <p:spPr>
          <a:xfrm>
            <a:off x="972878" y="4080481"/>
            <a:ext cx="7128792" cy="21236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4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Vasküler</a:t>
            </a:r>
            <a:r>
              <a:rPr lang="tr-TR" sz="4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sistem ise neredeyse tamamen sempatik sistemle düzenleniyor</a:t>
            </a:r>
          </a:p>
        </p:txBody>
      </p:sp>
    </p:spTree>
    <p:extLst>
      <p:ext uri="{BB962C8B-B14F-4D97-AF65-F5344CB8AC3E}">
        <p14:creationId xmlns:p14="http://schemas.microsoft.com/office/powerpoint/2010/main" val="26568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F5498B4-A637-44FA-A1AC-330A1E4E7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6951"/>
          <a:stretch/>
        </p:blipFill>
        <p:spPr>
          <a:xfrm>
            <a:off x="323528" y="524878"/>
            <a:ext cx="5107764" cy="511256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7C4D64A-0C64-4271-A142-4B3AAEDF518A}"/>
              </a:ext>
            </a:extLst>
          </p:cNvPr>
          <p:cNvSpPr txBox="1"/>
          <p:nvPr/>
        </p:nvSpPr>
        <p:spPr>
          <a:xfrm>
            <a:off x="5724128" y="476672"/>
            <a:ext cx="3240360" cy="6247864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r-TR" sz="4000" dirty="0">
                <a:solidFill>
                  <a:srgbClr val="FF0000"/>
                </a:solidFill>
                <a:latin typeface="Kristen ITC" panose="03050502040202030202" pitchFamily="66" charset="0"/>
              </a:rPr>
              <a:t>Sempatik </a:t>
            </a:r>
            <a:r>
              <a:rPr lang="tr-TR" sz="4000" dirty="0" err="1">
                <a:solidFill>
                  <a:srgbClr val="FF0000"/>
                </a:solidFill>
                <a:latin typeface="Kristen ITC" panose="03050502040202030202" pitchFamily="66" charset="0"/>
              </a:rPr>
              <a:t>inervasyonu</a:t>
            </a:r>
            <a:r>
              <a:rPr lang="tr-TR" sz="4000" dirty="0">
                <a:solidFill>
                  <a:srgbClr val="FF0000"/>
                </a:solidFill>
                <a:latin typeface="Kristen ITC" panose="03050502040202030202" pitchFamily="66" charset="0"/>
              </a:rPr>
              <a:t> bloke edersem ne olur?</a:t>
            </a:r>
          </a:p>
        </p:txBody>
      </p:sp>
    </p:spTree>
    <p:extLst>
      <p:ext uri="{BB962C8B-B14F-4D97-AF65-F5344CB8AC3E}">
        <p14:creationId xmlns:p14="http://schemas.microsoft.com/office/powerpoint/2010/main" val="286985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AA6636D-83CB-4992-ABE4-897623363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333"/>
            <a:ext cx="5080000" cy="5080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25144"/>
            <a:ext cx="8147248" cy="2292598"/>
          </a:xfrm>
        </p:spPr>
        <p:txBody>
          <a:bodyPr/>
          <a:lstStyle/>
          <a:p>
            <a:r>
              <a:rPr lang="tr-TR" sz="4800" b="1" dirty="0" err="1">
                <a:solidFill>
                  <a:srgbClr val="FF0000"/>
                </a:solidFill>
              </a:rPr>
              <a:t>Periferik</a:t>
            </a:r>
            <a:r>
              <a:rPr lang="tr-TR" sz="4800" b="1" dirty="0">
                <a:solidFill>
                  <a:srgbClr val="FF0000"/>
                </a:solidFill>
              </a:rPr>
              <a:t> Sinir Sistemi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ig3-2">
            <a:extLst>
              <a:ext uri="{FF2B5EF4-FFF2-40B4-BE49-F238E27FC236}">
                <a16:creationId xmlns:a16="http://schemas.microsoft.com/office/drawing/2014/main" id="{4E40C445-BCCA-4ADF-9F30-2A446DCA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2671763" cy="6524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875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r="2473"/>
          <a:stretch/>
        </p:blipFill>
        <p:spPr>
          <a:xfrm rot="5400000" flipH="1" flipV="1">
            <a:off x="2218620" y="-1058380"/>
            <a:ext cx="4562748" cy="79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5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utonomic nervous system spinal c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" y="13811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59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3312676-41D5-42FF-9E79-8643B065BD19}"/>
              </a:ext>
            </a:extLst>
          </p:cNvPr>
          <p:cNvSpPr txBox="1"/>
          <p:nvPr/>
        </p:nvSpPr>
        <p:spPr>
          <a:xfrm flipH="1">
            <a:off x="791580" y="260647"/>
            <a:ext cx="6984776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tr-TR" sz="32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Periferik</a:t>
            </a:r>
            <a:r>
              <a:rPr lang="tr-TR" sz="32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Sistemin </a:t>
            </a:r>
            <a:r>
              <a:rPr lang="tr-TR" sz="32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Transmitterleri</a:t>
            </a:r>
            <a:endParaRPr lang="tr-TR" sz="3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E7462B0-32BF-4E9B-A732-E6D1F8EB0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3" y="1196752"/>
            <a:ext cx="6096000" cy="5086350"/>
          </a:xfrm>
          <a:prstGeom prst="rect">
            <a:avLst/>
          </a:prstGeom>
        </p:spPr>
      </p:pic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FD5B4682-98B5-475B-918C-061492519009}"/>
              </a:ext>
            </a:extLst>
          </p:cNvPr>
          <p:cNvCxnSpPr/>
          <p:nvPr/>
        </p:nvCxnSpPr>
        <p:spPr>
          <a:xfrm>
            <a:off x="1907704" y="4941168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732B47AA-DB03-4262-87B1-7D8E4598EBE0}"/>
              </a:ext>
            </a:extLst>
          </p:cNvPr>
          <p:cNvCxnSpPr/>
          <p:nvPr/>
        </p:nvCxnSpPr>
        <p:spPr>
          <a:xfrm>
            <a:off x="3347864" y="4941168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3CA6C63D-4E5F-4E26-AE89-22B7D43480E9}"/>
              </a:ext>
            </a:extLst>
          </p:cNvPr>
          <p:cNvCxnSpPr/>
          <p:nvPr/>
        </p:nvCxnSpPr>
        <p:spPr>
          <a:xfrm>
            <a:off x="4283968" y="5013176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B394B2FA-AE87-46B2-B32E-4E8DFCB26B47}"/>
              </a:ext>
            </a:extLst>
          </p:cNvPr>
          <p:cNvCxnSpPr/>
          <p:nvPr/>
        </p:nvCxnSpPr>
        <p:spPr>
          <a:xfrm>
            <a:off x="5220072" y="5049322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5047DA8B-B8F9-4938-A071-928F6DF80880}"/>
              </a:ext>
            </a:extLst>
          </p:cNvPr>
          <p:cNvSpPr txBox="1"/>
          <p:nvPr/>
        </p:nvSpPr>
        <p:spPr>
          <a:xfrm>
            <a:off x="513390" y="1549195"/>
            <a:ext cx="3187091" cy="830997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l"/>
            <a:r>
              <a:rPr lang="tr-TR" sz="4800" spc="3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Asetilkolin</a:t>
            </a:r>
            <a:endParaRPr lang="tr-TR" sz="4800" spc="3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310B6D1-5B34-4D0B-BA8C-F21CF63E34D4}"/>
              </a:ext>
            </a:extLst>
          </p:cNvPr>
          <p:cNvSpPr txBox="1"/>
          <p:nvPr/>
        </p:nvSpPr>
        <p:spPr>
          <a:xfrm>
            <a:off x="4067944" y="2996952"/>
            <a:ext cx="3838808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l"/>
            <a:r>
              <a:rPr lang="tr-TR" sz="4800" spc="300" dirty="0" err="1">
                <a:latin typeface="Calibri" panose="020F0502020204030204" pitchFamily="34" charset="0"/>
              </a:rPr>
              <a:t>Norepinefrin</a:t>
            </a:r>
            <a:endParaRPr lang="tr-TR" sz="4800" spc="300" dirty="0">
              <a:latin typeface="Calibri" panose="020F0502020204030204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C89F9B-2E45-4925-A2C7-046A4A91B58A}"/>
              </a:ext>
            </a:extLst>
          </p:cNvPr>
          <p:cNvSpPr txBox="1"/>
          <p:nvPr/>
        </p:nvSpPr>
        <p:spPr>
          <a:xfrm>
            <a:off x="1691680" y="4509120"/>
            <a:ext cx="2788969" cy="830997"/>
          </a:xfrm>
          <a:prstGeom prst="rect">
            <a:avLst/>
          </a:prstGeom>
          <a:solidFill>
            <a:srgbClr val="6600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l"/>
            <a:r>
              <a:rPr lang="tr-TR" sz="4800" spc="300" dirty="0">
                <a:latin typeface="Calibri" panose="020F0502020204030204" pitchFamily="34" charset="0"/>
              </a:rPr>
              <a:t>Epinefrin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1219CD2-8E65-4A39-B01F-699224078154}"/>
              </a:ext>
            </a:extLst>
          </p:cNvPr>
          <p:cNvSpPr txBox="1"/>
          <p:nvPr/>
        </p:nvSpPr>
        <p:spPr>
          <a:xfrm>
            <a:off x="5796136" y="5748645"/>
            <a:ext cx="1592103" cy="461665"/>
          </a:xfrm>
          <a:prstGeom prst="rect">
            <a:avLst/>
          </a:prstGeom>
          <a:solidFill>
            <a:srgbClr val="92D05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l"/>
            <a:r>
              <a:rPr lang="tr-TR" sz="2400" spc="3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Dopamin</a:t>
            </a:r>
            <a:endParaRPr lang="tr-TR" sz="2400" spc="3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312676-41D5-42FF-9E79-8643B065BD19}"/>
              </a:ext>
            </a:extLst>
          </p:cNvPr>
          <p:cNvSpPr txBox="1"/>
          <p:nvPr/>
        </p:nvSpPr>
        <p:spPr>
          <a:xfrm flipH="1">
            <a:off x="791580" y="260647"/>
            <a:ext cx="6984776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tr-TR" sz="32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Periferik</a:t>
            </a:r>
            <a:r>
              <a:rPr lang="tr-TR" sz="32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Sistemin </a:t>
            </a:r>
            <a:r>
              <a:rPr lang="tr-TR" sz="32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Transmitterleri</a:t>
            </a:r>
            <a:endParaRPr lang="tr-TR" sz="3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E1270EC-2FD8-4DFF-A799-5B2549061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86"/>
            <a:ext cx="9144000" cy="668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93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8470E0B2-85AA-4943-A4C4-EFC4ACBB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05109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101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DF9BBE8-D741-4E0C-B993-3E041502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9" y="377280"/>
            <a:ext cx="8631941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88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E01D8F1-F83C-4D9D-8D7D-8AAFE2C91609}"/>
              </a:ext>
            </a:extLst>
          </p:cNvPr>
          <p:cNvSpPr txBox="1"/>
          <p:nvPr/>
        </p:nvSpPr>
        <p:spPr>
          <a:xfrm>
            <a:off x="395536" y="528936"/>
            <a:ext cx="2016224" cy="1938992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tr-TR" sz="4000" dirty="0" err="1">
                <a:solidFill>
                  <a:srgbClr val="FF00FF"/>
                </a:solidFill>
                <a:latin typeface="Calibri" panose="020F0502020204030204" pitchFamily="34" charset="0"/>
              </a:rPr>
              <a:t>ACh</a:t>
            </a:r>
            <a:r>
              <a:rPr lang="tr-TR" sz="4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tr-TR" sz="4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LIFE CYCLE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034983D-2957-49C8-9593-8D0B451D6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5892"/>
            <a:ext cx="6028912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1D0EB2-DD04-4B6E-AD43-871EE96AFB70}"/>
              </a:ext>
            </a:extLst>
          </p:cNvPr>
          <p:cNvSpPr/>
          <p:nvPr/>
        </p:nvSpPr>
        <p:spPr>
          <a:xfrm>
            <a:off x="2987824" y="5013176"/>
            <a:ext cx="158417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n>
                <a:solidFill>
                  <a:srgbClr val="FFFF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42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D08667F-2784-4E14-99DE-D3B2D533602B}"/>
              </a:ext>
            </a:extLst>
          </p:cNvPr>
          <p:cNvSpPr txBox="1"/>
          <p:nvPr/>
        </p:nvSpPr>
        <p:spPr>
          <a:xfrm flipH="1">
            <a:off x="1064858" y="223202"/>
            <a:ext cx="7128792" cy="584775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l"/>
            <a:r>
              <a:rPr lang="tr-TR" sz="32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Periferik</a:t>
            </a:r>
            <a:r>
              <a:rPr lang="tr-TR" sz="32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Sinir Sistemi Reseptörleri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1FEAA93-CE15-4228-9569-50933CC25A75}"/>
              </a:ext>
            </a:extLst>
          </p:cNvPr>
          <p:cNvSpPr txBox="1"/>
          <p:nvPr/>
        </p:nvSpPr>
        <p:spPr>
          <a:xfrm>
            <a:off x="611560" y="2132856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4400" spc="3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Cholinergic</a:t>
            </a:r>
            <a:r>
              <a:rPr lang="tr-TR" sz="4400" spc="3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tr-TR" sz="4400" spc="3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receptors</a:t>
            </a:r>
            <a:endParaRPr lang="tr-TR" sz="4400" spc="3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7211815-C5E5-4528-BB58-0FE947382212}"/>
              </a:ext>
            </a:extLst>
          </p:cNvPr>
          <p:cNvSpPr txBox="1"/>
          <p:nvPr/>
        </p:nvSpPr>
        <p:spPr>
          <a:xfrm>
            <a:off x="2267744" y="3861048"/>
            <a:ext cx="6498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4800" b="1" spc="300" dirty="0" err="1">
                <a:solidFill>
                  <a:srgbClr val="CC3300"/>
                </a:solidFill>
                <a:latin typeface="Corbel" panose="020B0503020204020204" pitchFamily="34" charset="0"/>
              </a:rPr>
              <a:t>Adrenergic</a:t>
            </a:r>
            <a:r>
              <a:rPr lang="tr-TR" sz="4800" b="1" spc="300" dirty="0">
                <a:solidFill>
                  <a:srgbClr val="CC3300"/>
                </a:solidFill>
                <a:latin typeface="Corbel" panose="020B0503020204020204" pitchFamily="34" charset="0"/>
              </a:rPr>
              <a:t> </a:t>
            </a:r>
            <a:r>
              <a:rPr lang="tr-TR" sz="4800" b="1" spc="300" dirty="0" err="1">
                <a:solidFill>
                  <a:srgbClr val="CC3300"/>
                </a:solidFill>
                <a:latin typeface="Corbel" panose="020B0503020204020204" pitchFamily="34" charset="0"/>
              </a:rPr>
              <a:t>receptors</a:t>
            </a:r>
            <a:endParaRPr lang="tr-TR" sz="4800" b="1" spc="300" dirty="0">
              <a:solidFill>
                <a:srgbClr val="CC3300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776FD4F-8FF6-4CA5-9732-54B4DDA8E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3" y="1232756"/>
            <a:ext cx="801106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50D5632-F321-49E1-BE40-83148D64E6FF}"/>
              </a:ext>
            </a:extLst>
          </p:cNvPr>
          <p:cNvSpPr/>
          <p:nvPr/>
        </p:nvSpPr>
        <p:spPr>
          <a:xfrm>
            <a:off x="2231740" y="-333317"/>
            <a:ext cx="108012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EDC823-7946-4707-BBA9-C56D0D4CA049}"/>
              </a:ext>
            </a:extLst>
          </p:cNvPr>
          <p:cNvSpPr/>
          <p:nvPr/>
        </p:nvSpPr>
        <p:spPr>
          <a:xfrm>
            <a:off x="5652120" y="-216685"/>
            <a:ext cx="108012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autonomic nervous system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900"/>
            <a:ext cx="4896544" cy="66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917CF72-2C06-4E37-9C89-19BAFBBE938F" descr="E917CF72-2C06-4E37-9C89-19BAFBBE938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10590" r="25609" b="52297"/>
          <a:stretch/>
        </p:blipFill>
        <p:spPr bwMode="auto">
          <a:xfrm>
            <a:off x="9147" y="20878"/>
            <a:ext cx="4032448" cy="357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917CF72-2C06-4E37-9C89-19BAFBBE938F" descr="E917CF72-2C06-4E37-9C89-19BAFBBE938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t="48774" r="24401" b="12525"/>
          <a:stretch/>
        </p:blipFill>
        <p:spPr bwMode="auto">
          <a:xfrm>
            <a:off x="4211960" y="2204864"/>
            <a:ext cx="485314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23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F110632-93C7-4A96-8782-73B88842A870}"/>
              </a:ext>
            </a:extLst>
          </p:cNvPr>
          <p:cNvSpPr txBox="1"/>
          <p:nvPr/>
        </p:nvSpPr>
        <p:spPr>
          <a:xfrm>
            <a:off x="755576" y="332656"/>
            <a:ext cx="7272808" cy="769441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l"/>
            <a:r>
              <a:rPr lang="tr-TR" sz="4400" dirty="0" err="1">
                <a:solidFill>
                  <a:srgbClr val="FFFF00"/>
                </a:solidFill>
                <a:latin typeface="Calibri" panose="020F0502020204030204" pitchFamily="34" charset="0"/>
              </a:rPr>
              <a:t>Kolinerjik</a:t>
            </a:r>
            <a:r>
              <a:rPr lang="tr-TR" sz="4400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4400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</a:t>
            </a:r>
            <a:endParaRPr lang="tr-TR" sz="44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7444C16-AC01-4FFB-AF85-64D1D98C44F7}"/>
              </a:ext>
            </a:extLst>
          </p:cNvPr>
          <p:cNvSpPr txBox="1"/>
          <p:nvPr/>
        </p:nvSpPr>
        <p:spPr>
          <a:xfrm>
            <a:off x="899592" y="2060848"/>
            <a:ext cx="1837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Nikotinik</a:t>
            </a:r>
            <a:r>
              <a:rPr lang="tr-TR" sz="3200" baseline="-25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</a:t>
            </a:r>
            <a:endParaRPr lang="tr-TR" sz="3200" baseline="-25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9971040-8644-478B-A7E8-E09933A018DE}"/>
              </a:ext>
            </a:extLst>
          </p:cNvPr>
          <p:cNvSpPr txBox="1"/>
          <p:nvPr/>
        </p:nvSpPr>
        <p:spPr>
          <a:xfrm>
            <a:off x="3059832" y="2091562"/>
            <a:ext cx="1895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Nikotinik</a:t>
            </a:r>
            <a:r>
              <a:rPr lang="tr-TR" sz="3200" baseline="-25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</a:t>
            </a:r>
            <a:endParaRPr lang="tr-TR" sz="3200" baseline="-25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7C1B6F2-04B1-40D2-BD4E-0DD73E0F5097}"/>
              </a:ext>
            </a:extLst>
          </p:cNvPr>
          <p:cNvSpPr txBox="1"/>
          <p:nvPr/>
        </p:nvSpPr>
        <p:spPr>
          <a:xfrm>
            <a:off x="6148402" y="2256252"/>
            <a:ext cx="2022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Muskarinik</a:t>
            </a:r>
            <a:endParaRPr lang="tr-TR" sz="3200" baseline="-25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A1D4431-B842-4518-87C9-DEAA8D0B515F}"/>
              </a:ext>
            </a:extLst>
          </p:cNvPr>
          <p:cNvSpPr txBox="1"/>
          <p:nvPr/>
        </p:nvSpPr>
        <p:spPr>
          <a:xfrm>
            <a:off x="6696629" y="2852936"/>
            <a:ext cx="904222" cy="30469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M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1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, M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, M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3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, M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4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, M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5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…</a:t>
            </a:r>
            <a:endParaRPr lang="tr-TR" sz="3200" baseline="-25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C3BEB53-F93B-4CF9-B9DB-AEEBE3EF6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609226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7236296" y="1911363"/>
            <a:ext cx="8707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4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N</a:t>
            </a:r>
            <a:r>
              <a:rPr lang="tr-TR" sz="4400" baseline="-25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M</a:t>
            </a:r>
          </a:p>
          <a:p>
            <a:pPr algn="l"/>
            <a:r>
              <a:rPr lang="tr-TR" sz="4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N</a:t>
            </a:r>
            <a:r>
              <a:rPr lang="tr-TR" sz="4400" baseline="-25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N</a:t>
            </a:r>
            <a:endParaRPr lang="en-US" sz="4400" baseline="-25000" dirty="0" err="1" smtClean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3076" name="Picture 4" descr="cholinergic skeletal muscle receptor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5904656" cy="49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879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ED6A9117-0755-47A3-8221-5AF3BE1F06A7" descr="ED6A9117-0755-47A3-8221-5AF3BE1F06A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-1282" r="16346"/>
          <a:stretch/>
        </p:blipFill>
        <p:spPr bwMode="auto">
          <a:xfrm rot="5400000">
            <a:off x="2951820" y="625627"/>
            <a:ext cx="576064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79512" y="1484784"/>
            <a:ext cx="2664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6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Tüm</a:t>
            </a:r>
          </a:p>
          <a:p>
            <a:pPr algn="l"/>
            <a:r>
              <a:rPr lang="tr-TR" sz="3600" u="sng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adrenerjik</a:t>
            </a:r>
            <a:r>
              <a:rPr lang="tr-TR" sz="3600" u="sng" dirty="0" smtClean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tr-TR" sz="3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ve </a:t>
            </a:r>
            <a:r>
              <a:rPr lang="tr-TR" sz="36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kolinerjik</a:t>
            </a:r>
            <a:r>
              <a:rPr lang="tr-TR" sz="3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600" u="sng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muskarinik</a:t>
            </a:r>
            <a:r>
              <a:rPr lang="tr-TR" sz="3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reseptörler  GPCR</a:t>
            </a:r>
            <a:endParaRPr lang="en-US" sz="3600" dirty="0" err="1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78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D4A2527E-3829-470B-AE22-CBB7A3A101E9" descr="D4A2527E-3829-470B-AE22-CBB7A3A101E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1965" r="19121" b="6861"/>
          <a:stretch/>
        </p:blipFill>
        <p:spPr bwMode="auto">
          <a:xfrm rot="5400000">
            <a:off x="1439652" y="1304764"/>
            <a:ext cx="525658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384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CD3DB23-B549-4CDA-8797-E7FF499518A3}"/>
              </a:ext>
            </a:extLst>
          </p:cNvPr>
          <p:cNvSpPr txBox="1"/>
          <p:nvPr/>
        </p:nvSpPr>
        <p:spPr>
          <a:xfrm>
            <a:off x="611560" y="836712"/>
            <a:ext cx="8136904" cy="415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Q3.</a:t>
            </a:r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Farmakoloji perspektifinden </a:t>
            </a:r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</a:t>
            </a:r>
          </a:p>
          <a:p>
            <a:pPr algn="l"/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reseptör </a:t>
            </a:r>
            <a:r>
              <a:rPr lang="tr-T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alt tipleri </a:t>
            </a:r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 işe yarar?</a:t>
            </a:r>
          </a:p>
        </p:txBody>
      </p:sp>
    </p:spTree>
    <p:extLst>
      <p:ext uri="{BB962C8B-B14F-4D97-AF65-F5344CB8AC3E}">
        <p14:creationId xmlns:p14="http://schemas.microsoft.com/office/powerpoint/2010/main" val="41651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078"/>
            <a:ext cx="9144000" cy="560784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471241" y="4221088"/>
            <a:ext cx="3240360" cy="1077218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Agonist</a:t>
            </a: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</a:rPr>
              <a:t> yapısı ve </a:t>
            </a:r>
            <a:r>
              <a:rPr lang="tr-TR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selektivite</a:t>
            </a:r>
            <a:endParaRPr lang="en-US" sz="3200" dirty="0" err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02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9834" y="-945618"/>
            <a:ext cx="4820815" cy="766539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47813" y="544522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Kolinerjik</a:t>
            </a: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</a:rPr>
              <a:t> ve </a:t>
            </a:r>
            <a:r>
              <a:rPr lang="tr-TR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alttipleri</a:t>
            </a: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</a:rPr>
              <a:t> nerelerde bulunur?</a:t>
            </a:r>
            <a:endParaRPr lang="en-US" sz="3200" dirty="0" err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38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5D19A53-25B1-44DE-A38F-716B3C14B4C9}"/>
              </a:ext>
            </a:extLst>
          </p:cNvPr>
          <p:cNvSpPr txBox="1"/>
          <p:nvPr/>
        </p:nvSpPr>
        <p:spPr>
          <a:xfrm>
            <a:off x="323528" y="404664"/>
            <a:ext cx="8015720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Q. N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N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reseptörleri 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aktive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olduğunda neler olur?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272A392-B32F-4BFA-981C-64340F31E290}"/>
              </a:ext>
            </a:extLst>
          </p:cNvPr>
          <p:cNvSpPr txBox="1"/>
          <p:nvPr/>
        </p:nvSpPr>
        <p:spPr>
          <a:xfrm>
            <a:off x="77440" y="1700808"/>
            <a:ext cx="9210598" cy="304698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</a:rPr>
              <a:t>Hem sempatik hem parasempatik gangliyonlarda </a:t>
            </a:r>
          </a:p>
          <a:p>
            <a:pPr algn="l">
              <a:lnSpc>
                <a:spcPct val="200000"/>
              </a:lnSpc>
              <a:buClr>
                <a:srgbClr val="FF00FF"/>
              </a:buClr>
            </a:pPr>
            <a:r>
              <a:rPr lang="tr-TR" sz="3200" dirty="0">
                <a:latin typeface="Calibri" panose="020F0502020204030204" pitchFamily="34" charset="0"/>
              </a:rPr>
              <a:t>transmisyon </a:t>
            </a:r>
          </a:p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</a:rPr>
              <a:t>Adrenal </a:t>
            </a:r>
            <a:r>
              <a:rPr lang="tr-TR" sz="3200" dirty="0" err="1">
                <a:latin typeface="Calibri" panose="020F0502020204030204" pitchFamily="34" charset="0"/>
              </a:rPr>
              <a:t>medulladan</a:t>
            </a:r>
            <a:r>
              <a:rPr lang="tr-TR" sz="3200" dirty="0">
                <a:latin typeface="Calibri" panose="020F0502020204030204" pitchFamily="34" charset="0"/>
              </a:rPr>
              <a:t> epinefrin salıverilir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88A529E-53CD-468C-9E56-93A8C29247FB}"/>
              </a:ext>
            </a:extLst>
          </p:cNvPr>
          <p:cNvSpPr txBox="1"/>
          <p:nvPr/>
        </p:nvSpPr>
        <p:spPr>
          <a:xfrm>
            <a:off x="334209" y="5344349"/>
            <a:ext cx="7731604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Q. N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N</a:t>
            </a:r>
            <a:r>
              <a:rPr lang="tr-TR" sz="3200" baseline="-250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reseptörleri 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BLOKE edilirse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neler olur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433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7372213F-35F4-4A42-84ED-8DD9B530696B}"/>
              </a:ext>
            </a:extLst>
          </p:cNvPr>
          <p:cNvSpPr txBox="1"/>
          <p:nvPr/>
        </p:nvSpPr>
        <p:spPr>
          <a:xfrm>
            <a:off x="302045" y="1700808"/>
            <a:ext cx="3491149" cy="107721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</a:rPr>
              <a:t>iskelet kası kasılır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BB5F1EB-A33E-4C24-90E1-48BCCBDE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4784"/>
            <a:ext cx="2762724" cy="436510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5D19A53-25B1-44DE-A38F-716B3C14B4C9}"/>
              </a:ext>
            </a:extLst>
          </p:cNvPr>
          <p:cNvSpPr txBox="1"/>
          <p:nvPr/>
        </p:nvSpPr>
        <p:spPr>
          <a:xfrm>
            <a:off x="323528" y="404664"/>
            <a:ext cx="8015720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Q. N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M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reseptörleri 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aktive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olduğunda neler olur?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88A529E-53CD-468C-9E56-93A8C29247FB}"/>
              </a:ext>
            </a:extLst>
          </p:cNvPr>
          <p:cNvSpPr txBox="1"/>
          <p:nvPr/>
        </p:nvSpPr>
        <p:spPr>
          <a:xfrm>
            <a:off x="334209" y="5830157"/>
            <a:ext cx="7731604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Q. N</a:t>
            </a:r>
            <a:r>
              <a:rPr lang="tr-TR" sz="32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M</a:t>
            </a:r>
            <a:r>
              <a:rPr lang="tr-TR" sz="3200" baseline="-250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reseptörleri 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BLOKE edilirse </a:t>
            </a:r>
            <a:r>
              <a:rPr lang="tr-TR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neler olur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41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ranial III, VII, IX and X parasymp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5008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73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14BABAA-8E2D-47A0-9CF2-84AEBA4D3526}"/>
              </a:ext>
            </a:extLst>
          </p:cNvPr>
          <p:cNvSpPr txBox="1"/>
          <p:nvPr/>
        </p:nvSpPr>
        <p:spPr>
          <a:xfrm>
            <a:off x="251520" y="116632"/>
            <a:ext cx="7162345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Q. M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reseptörleri 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aktive 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olursa neler olur?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72213F-35F4-4A42-84ED-8DD9B530696B}"/>
              </a:ext>
            </a:extLst>
          </p:cNvPr>
          <p:cNvSpPr txBox="1"/>
          <p:nvPr/>
        </p:nvSpPr>
        <p:spPr>
          <a:xfrm>
            <a:off x="323528" y="845423"/>
            <a:ext cx="7085529" cy="50167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glandular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sekresyonlar</a:t>
            </a:r>
            <a:endParaRPr lang="tr-TR" sz="32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bronşlar ve GI düz kaslar kasılır</a:t>
            </a:r>
          </a:p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kalp atımı yavaşlar</a:t>
            </a:r>
          </a:p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miyozis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ve göz yakın görmeye ayarlanır</a:t>
            </a:r>
          </a:p>
          <a:p>
            <a:pPr marL="457200" indent="-457200" algn="l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idrar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EE7BF2E-EFE8-4246-A0F7-1B90FA172EC8}"/>
              </a:ext>
            </a:extLst>
          </p:cNvPr>
          <p:cNvSpPr txBox="1"/>
          <p:nvPr/>
        </p:nvSpPr>
        <p:spPr>
          <a:xfrm rot="19593467">
            <a:off x="43626" y="3356754"/>
            <a:ext cx="9217203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Q. </a:t>
            </a:r>
            <a:r>
              <a:rPr lang="tr-TR" sz="4000" dirty="0">
                <a:latin typeface="Calibri" panose="020F0502020204030204" pitchFamily="34" charset="0"/>
              </a:rPr>
              <a:t>M reseptörleri </a:t>
            </a: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BLOKE edilirse </a:t>
            </a:r>
            <a:r>
              <a:rPr lang="tr-TR" sz="4000" dirty="0">
                <a:latin typeface="Calibri" panose="020F0502020204030204" pitchFamily="34" charset="0"/>
              </a:rPr>
              <a:t>neler olur</a:t>
            </a:r>
            <a:r>
              <a:rPr lang="tr-TR" sz="4000" dirty="0">
                <a:solidFill>
                  <a:srgbClr val="00B0F0"/>
                </a:solidFill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19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DCADD43-DBCA-4AC6-A08D-E067A4F1568C}"/>
              </a:ext>
            </a:extLst>
          </p:cNvPr>
          <p:cNvSpPr txBox="1"/>
          <p:nvPr/>
        </p:nvSpPr>
        <p:spPr>
          <a:xfrm>
            <a:off x="1043608" y="332656"/>
            <a:ext cx="6655796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Contraction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 of </a:t>
            </a:r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ciliary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muscle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 in </a:t>
            </a:r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the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eye</a:t>
            </a:r>
            <a:endParaRPr lang="tr-TR" sz="32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98AEEB3-4A02-49D4-B6E6-F9C5AAAAE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6"/>
            <a:ext cx="4820171" cy="3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0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34B5E4E-A7CD-45AB-A781-8B2C884FA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1" b="371"/>
          <a:stretch/>
        </p:blipFill>
        <p:spPr>
          <a:xfrm>
            <a:off x="3131840" y="1268760"/>
            <a:ext cx="2232248" cy="475252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1ABF6E7-DB79-4093-A61C-ECAE2888EC0E}"/>
              </a:ext>
            </a:extLst>
          </p:cNvPr>
          <p:cNvSpPr txBox="1"/>
          <p:nvPr/>
        </p:nvSpPr>
        <p:spPr>
          <a:xfrm>
            <a:off x="1043608" y="332656"/>
            <a:ext cx="3937745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Contraction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 of </a:t>
            </a:r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bronchi</a:t>
            </a:r>
            <a:endParaRPr lang="tr-TR" sz="32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8FC1D9D-1528-4BA1-B736-16B26F5F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143375" cy="363855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0D523CD-C440-48AE-AF3B-39D5091B7C0B}"/>
              </a:ext>
            </a:extLst>
          </p:cNvPr>
          <p:cNvSpPr txBox="1"/>
          <p:nvPr/>
        </p:nvSpPr>
        <p:spPr>
          <a:xfrm>
            <a:off x="4716016" y="260648"/>
            <a:ext cx="3384376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Calibri" panose="020F0502020204030204" pitchFamily="34" charset="0"/>
              </a:rPr>
              <a:t>damarlarda yalnızca sempatik </a:t>
            </a:r>
            <a:r>
              <a:rPr lang="tr-TR" sz="3600" dirty="0" err="1">
                <a:latin typeface="Calibri" panose="020F0502020204030204" pitchFamily="34" charset="0"/>
              </a:rPr>
              <a:t>inervasyon</a:t>
            </a:r>
            <a:endParaRPr lang="tr-TR" sz="3600" dirty="0">
              <a:latin typeface="Calibri" panose="020F050202020403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2EA05B1-1034-4EDD-8871-35CBE17EDEC8}"/>
              </a:ext>
            </a:extLst>
          </p:cNvPr>
          <p:cNvSpPr txBox="1"/>
          <p:nvPr/>
        </p:nvSpPr>
        <p:spPr>
          <a:xfrm>
            <a:off x="3923928" y="2852936"/>
            <a:ext cx="3384376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Calibri" panose="020F0502020204030204" pitchFamily="34" charset="0"/>
              </a:rPr>
              <a:t>parasempatik </a:t>
            </a:r>
            <a:r>
              <a:rPr lang="tr-TR" sz="3600" dirty="0" err="1">
                <a:latin typeface="Calibri" panose="020F0502020204030204" pitchFamily="34" charset="0"/>
              </a:rPr>
              <a:t>inervasyon</a:t>
            </a:r>
            <a:r>
              <a:rPr lang="tr-TR" sz="3600" dirty="0">
                <a:latin typeface="Calibri" panose="020F0502020204030204" pitchFamily="34" charset="0"/>
              </a:rPr>
              <a:t> YOK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EBA8BB6-2BE3-4490-973B-C911D0B5D7A0}"/>
              </a:ext>
            </a:extLst>
          </p:cNvPr>
          <p:cNvSpPr txBox="1"/>
          <p:nvPr/>
        </p:nvSpPr>
        <p:spPr>
          <a:xfrm>
            <a:off x="359532" y="4757432"/>
            <a:ext cx="3384376" cy="175432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Calibri" panose="020F0502020204030204" pitchFamily="34" charset="0"/>
              </a:rPr>
              <a:t>ama damarlarda </a:t>
            </a:r>
            <a:r>
              <a:rPr lang="tr-TR" sz="3600" dirty="0" err="1">
                <a:latin typeface="Calibri" panose="020F0502020204030204" pitchFamily="34" charset="0"/>
              </a:rPr>
              <a:t>kolinerjik</a:t>
            </a:r>
            <a:r>
              <a:rPr lang="tr-TR" sz="3600" dirty="0">
                <a:latin typeface="Calibri" panose="020F0502020204030204" pitchFamily="34" charset="0"/>
              </a:rPr>
              <a:t> reseptörler var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F33FADF-E9B9-4EC5-A821-5305A2BD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29" y="4607262"/>
            <a:ext cx="2144071" cy="214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2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13D0184B-6B81-42B2-A1F4-2E03F3B2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099862"/>
            <a:ext cx="2124075" cy="2152650"/>
          </a:xfrm>
          <a:prstGeom prst="rect">
            <a:avLst/>
          </a:prstGeom>
        </p:spPr>
      </p:pic>
      <p:sp>
        <p:nvSpPr>
          <p:cNvPr id="3" name="Patlama: 14 Nokta 2">
            <a:extLst>
              <a:ext uri="{FF2B5EF4-FFF2-40B4-BE49-F238E27FC236}">
                <a16:creationId xmlns:a16="http://schemas.microsoft.com/office/drawing/2014/main" id="{F79881DD-65A1-4B72-94D3-6CD845569293}"/>
              </a:ext>
            </a:extLst>
          </p:cNvPr>
          <p:cNvSpPr/>
          <p:nvPr/>
        </p:nvSpPr>
        <p:spPr>
          <a:xfrm rot="20517835">
            <a:off x="-286411" y="365865"/>
            <a:ext cx="6516216" cy="4536504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7F701AF-A5D8-4CAF-8D98-F104DD6D5D64}"/>
              </a:ext>
            </a:extLst>
          </p:cNvPr>
          <p:cNvSpPr txBox="1"/>
          <p:nvPr/>
        </p:nvSpPr>
        <p:spPr>
          <a:xfrm rot="19151170">
            <a:off x="645576" y="1811223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Introducing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 CATECHOLAMINES</a:t>
            </a:r>
          </a:p>
        </p:txBody>
      </p:sp>
      <p:pic>
        <p:nvPicPr>
          <p:cNvPr id="3074" name="Picture 2" descr="catecholamine ile ilgili görsel sonucu">
            <a:hlinkClick r:id="rId3"/>
            <a:extLst>
              <a:ext uri="{FF2B5EF4-FFF2-40B4-BE49-F238E27FC236}">
                <a16:creationId xmlns:a16="http://schemas.microsoft.com/office/drawing/2014/main" id="{312A7E25-F1A1-43BD-A15A-60B213DD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08" y="506720"/>
            <a:ext cx="7139184" cy="60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catechol ile ilgili görsel sonucu">
            <a:extLst>
              <a:ext uri="{FF2B5EF4-FFF2-40B4-BE49-F238E27FC236}">
                <a16:creationId xmlns:a16="http://schemas.microsoft.com/office/drawing/2014/main" id="{F7B61A01-3A14-4F9D-9CB0-5A186AD79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919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A89DB862-0B02-495A-B123-2BC68DB03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6672"/>
            <a:ext cx="5644852" cy="562314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04C097A-DA30-4588-B2C8-CB8700BE729D}"/>
              </a:ext>
            </a:extLst>
          </p:cNvPr>
          <p:cNvSpPr txBox="1"/>
          <p:nvPr/>
        </p:nvSpPr>
        <p:spPr>
          <a:xfrm>
            <a:off x="395536" y="528936"/>
            <a:ext cx="201622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Norepi</a:t>
            </a:r>
            <a:r>
              <a:rPr lang="tr-TR" sz="40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tr-TR" sz="4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LIFE CYCLE </a:t>
            </a:r>
          </a:p>
        </p:txBody>
      </p:sp>
    </p:spTree>
    <p:extLst>
      <p:ext uri="{BB962C8B-B14F-4D97-AF65-F5344CB8AC3E}">
        <p14:creationId xmlns:p14="http://schemas.microsoft.com/office/powerpoint/2010/main" val="3986906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BA5EC1A-B8E7-4C9E-9B60-23AE0CD6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67" y="3793"/>
            <a:ext cx="4566245" cy="619151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801FE12-12AD-492D-A4C1-6302BAF20AD8}"/>
              </a:ext>
            </a:extLst>
          </p:cNvPr>
          <p:cNvSpPr txBox="1"/>
          <p:nvPr/>
        </p:nvSpPr>
        <p:spPr>
          <a:xfrm>
            <a:off x="275916" y="188640"/>
            <a:ext cx="2016224" cy="19389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rgbClr val="33CC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tr-TR" sz="4000" dirty="0" err="1">
                <a:solidFill>
                  <a:srgbClr val="FF0000"/>
                </a:solidFill>
                <a:latin typeface="Calibri" panose="020F0502020204030204" pitchFamily="34" charset="0"/>
              </a:rPr>
              <a:t>Epi</a:t>
            </a:r>
            <a:endParaRPr lang="tr-TR" sz="4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tr-TR" sz="4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LIFE CYCLE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418B93B-3005-4CFB-9760-E59891DBC535}"/>
              </a:ext>
            </a:extLst>
          </p:cNvPr>
          <p:cNvSpPr txBox="1"/>
          <p:nvPr/>
        </p:nvSpPr>
        <p:spPr>
          <a:xfrm>
            <a:off x="4156" y="2420888"/>
            <a:ext cx="5077031" cy="2062103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Adrenal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medulla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kromafin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hücrelerde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Önce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norepi</a:t>
            </a:r>
            <a:endParaRPr lang="tr-TR" sz="3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Sonra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enzimatik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olarak </a:t>
            </a:r>
            <a:r>
              <a:rPr lang="tr-TR" sz="3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epi</a:t>
            </a:r>
            <a:endParaRPr lang="tr-TR" sz="3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AA6CF1-4931-43D1-9183-FCE2D7DD6276}"/>
              </a:ext>
            </a:extLst>
          </p:cNvPr>
          <p:cNvSpPr txBox="1"/>
          <p:nvPr/>
        </p:nvSpPr>
        <p:spPr>
          <a:xfrm>
            <a:off x="179512" y="4776247"/>
            <a:ext cx="2533066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4400" dirty="0">
                <a:latin typeface="Calibri" panose="020F0502020204030204" pitchFamily="34" charset="0"/>
              </a:rPr>
              <a:t>EPI kanda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1705C8A-3F26-42BA-8CD0-B9DBC6E1105E}"/>
              </a:ext>
            </a:extLst>
          </p:cNvPr>
          <p:cNvSpPr txBox="1"/>
          <p:nvPr/>
        </p:nvSpPr>
        <p:spPr>
          <a:xfrm>
            <a:off x="240184" y="5810592"/>
            <a:ext cx="4473725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600" dirty="0">
                <a:solidFill>
                  <a:srgbClr val="FFFF00"/>
                </a:solidFill>
                <a:latin typeface="Calibri" panose="020F0502020204030204" pitchFamily="34" charset="0"/>
              </a:rPr>
              <a:t>Q. </a:t>
            </a:r>
            <a:r>
              <a:rPr lang="tr-TR" sz="3600" dirty="0">
                <a:latin typeface="Calibri" panose="020F0502020204030204" pitchFamily="34" charset="0"/>
              </a:rPr>
              <a:t>Etkisi nasıl sonlanır?</a:t>
            </a:r>
          </a:p>
        </p:txBody>
      </p:sp>
    </p:spTree>
    <p:extLst>
      <p:ext uri="{BB962C8B-B14F-4D97-AF65-F5344CB8AC3E}">
        <p14:creationId xmlns:p14="http://schemas.microsoft.com/office/powerpoint/2010/main" val="3443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renergic receptor subcellular events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1793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F110632-93C7-4A96-8782-73B88842A870}"/>
              </a:ext>
            </a:extLst>
          </p:cNvPr>
          <p:cNvSpPr txBox="1"/>
          <p:nvPr/>
        </p:nvSpPr>
        <p:spPr>
          <a:xfrm>
            <a:off x="755576" y="332656"/>
            <a:ext cx="7272808" cy="769441"/>
          </a:xfrm>
          <a:prstGeom prst="rect">
            <a:avLst/>
          </a:prstGeom>
          <a:solidFill>
            <a:srgbClr val="0324C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l"/>
            <a:r>
              <a:rPr lang="tr-TR" sz="4400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4400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4400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</a:t>
            </a:r>
            <a:endParaRPr lang="tr-TR" sz="44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02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F110632-93C7-4A96-8782-73B88842A870}"/>
              </a:ext>
            </a:extLst>
          </p:cNvPr>
          <p:cNvSpPr txBox="1"/>
          <p:nvPr/>
        </p:nvSpPr>
        <p:spPr>
          <a:xfrm>
            <a:off x="755576" y="332656"/>
            <a:ext cx="7272808" cy="769441"/>
          </a:xfrm>
          <a:prstGeom prst="rect">
            <a:avLst/>
          </a:prstGeom>
          <a:solidFill>
            <a:srgbClr val="0324C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l"/>
            <a:r>
              <a:rPr lang="tr-TR" sz="4400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4400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4400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</a:t>
            </a:r>
            <a:endParaRPr lang="tr-TR" sz="44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7444C16-AC01-4FFB-AF85-64D1D98C44F7}"/>
              </a:ext>
            </a:extLst>
          </p:cNvPr>
          <p:cNvSpPr txBox="1"/>
          <p:nvPr/>
        </p:nvSpPr>
        <p:spPr>
          <a:xfrm>
            <a:off x="4685483" y="176163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Alpha (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)</a:t>
            </a:r>
            <a:r>
              <a:rPr lang="tr-TR" sz="3200" baseline="-25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1,2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9971040-8644-478B-A7E8-E09933A018DE}"/>
              </a:ext>
            </a:extLst>
          </p:cNvPr>
          <p:cNvSpPr txBox="1"/>
          <p:nvPr/>
        </p:nvSpPr>
        <p:spPr>
          <a:xfrm>
            <a:off x="6588224" y="2918313"/>
            <a:ext cx="2056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Beta (</a:t>
            </a:r>
            <a:r>
              <a:rPr lang="el-G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β</a:t>
            </a:r>
            <a:r>
              <a:rPr lang="tr-TR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tr-TR" sz="3200" baseline="-25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1,2,3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A1D4431-B842-4518-87C9-DEAA8D0B515F}"/>
              </a:ext>
            </a:extLst>
          </p:cNvPr>
          <p:cNvSpPr txBox="1"/>
          <p:nvPr/>
        </p:nvSpPr>
        <p:spPr>
          <a:xfrm>
            <a:off x="5940152" y="3789040"/>
            <a:ext cx="194421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3200" dirty="0" err="1">
                <a:latin typeface="Calibri" panose="020F0502020204030204" pitchFamily="34" charset="0"/>
              </a:rPr>
              <a:t>dopamine</a:t>
            </a:r>
            <a:endParaRPr lang="tr-TR" sz="3200" baseline="-25000" dirty="0">
              <a:latin typeface="Calibri" panose="020F050202020403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C7A453D-D39B-412A-939F-E67E44DA1F21}"/>
              </a:ext>
            </a:extLst>
          </p:cNvPr>
          <p:cNvSpPr txBox="1"/>
          <p:nvPr/>
        </p:nvSpPr>
        <p:spPr>
          <a:xfrm>
            <a:off x="395536" y="4659767"/>
            <a:ext cx="7942302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Reseptör </a:t>
            </a:r>
            <a:r>
              <a:rPr lang="tr-TR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alttipleri</a:t>
            </a:r>
            <a:r>
              <a:rPr lang="tr-T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olduğunu </a:t>
            </a:r>
            <a:r>
              <a:rPr lang="tr-TR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ner’den</a:t>
            </a:r>
            <a:r>
              <a:rPr lang="tr-T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biliyoruz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B575298-DFC8-4828-9BEF-D1A7A60C82EA}"/>
              </a:ext>
            </a:extLst>
          </p:cNvPr>
          <p:cNvSpPr txBox="1"/>
          <p:nvPr/>
        </p:nvSpPr>
        <p:spPr>
          <a:xfrm>
            <a:off x="1246612" y="5530494"/>
            <a:ext cx="6867073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Q1.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Reseptörler ne iş yapar? </a:t>
            </a:r>
          </a:p>
          <a:p>
            <a:pPr algn="l"/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Birinin ilaç keşfetmesini mi bekler?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05284C5-7A42-4F05-9A46-FA7418426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1" y="1415317"/>
            <a:ext cx="4513692" cy="26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3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63169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81006"/>
              </p:ext>
            </p:extLst>
          </p:nvPr>
        </p:nvGraphicFramePr>
        <p:xfrm>
          <a:off x="251520" y="908720"/>
          <a:ext cx="8712967" cy="2776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1902832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3905812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Reseptör aktivasyonu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400" dirty="0">
                          <a:latin typeface="Calibri" panose="020F0502020204030204" pitchFamily="34" charset="0"/>
                        </a:rPr>
                        <a:t>Göz </a:t>
                      </a:r>
                      <a:r>
                        <a:rPr lang="tr-TR" sz="3200" dirty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tr-TR" sz="3200" dirty="0" err="1">
                          <a:latin typeface="Calibri" panose="020F0502020204030204" pitchFamily="34" charset="0"/>
                        </a:rPr>
                        <a:t>radyal</a:t>
                      </a:r>
                      <a:r>
                        <a:rPr lang="tr-TR" sz="3200" dirty="0">
                          <a:latin typeface="Calibri" panose="020F0502020204030204" pitchFamily="34" charset="0"/>
                        </a:rPr>
                        <a:t> kas)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latin typeface="Calibri" panose="020F0502020204030204" pitchFamily="34" charset="0"/>
                        </a:rPr>
                        <a:t>İrisin </a:t>
                      </a:r>
                      <a:r>
                        <a:rPr lang="tr-TR" sz="2400" dirty="0" err="1">
                          <a:latin typeface="Calibri" panose="020F0502020204030204" pitchFamily="34" charset="0"/>
                        </a:rPr>
                        <a:t>radyal</a:t>
                      </a:r>
                      <a:r>
                        <a:rPr lang="tr-TR" sz="2400" dirty="0">
                          <a:latin typeface="Calibri" panose="020F0502020204030204" pitchFamily="34" charset="0"/>
                        </a:rPr>
                        <a:t> kası kasılır (</a:t>
                      </a:r>
                      <a:r>
                        <a:rPr lang="tr-TR" sz="2400" dirty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göz bebeği büyür)</a:t>
                      </a:r>
                      <a:endParaRPr lang="tr-TR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352795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937132" y="120409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31B9E0F-7F17-4835-91D9-47039EB2A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" b="13746"/>
          <a:stretch/>
        </p:blipFill>
        <p:spPr>
          <a:xfrm>
            <a:off x="1763688" y="2264698"/>
            <a:ext cx="6012668" cy="39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229600" cy="2724150"/>
          </a:xfrm>
        </p:spPr>
        <p:txBody>
          <a:bodyPr/>
          <a:lstStyle/>
          <a:p>
            <a:r>
              <a:rPr lang="tr-TR" sz="9600" b="1" spc="300" dirty="0">
                <a:solidFill>
                  <a:srgbClr val="FF0000"/>
                </a:solidFill>
                <a:latin typeface="Chiller" panose="04020404031007020602" pitchFamily="82" charset="0"/>
              </a:rPr>
              <a:t>Otonom Sinir Sistemi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A0901F7-DE97-4712-8E9F-86B5A71D0757}"/>
              </a:ext>
            </a:extLst>
          </p:cNvPr>
          <p:cNvSpPr txBox="1"/>
          <p:nvPr/>
        </p:nvSpPr>
        <p:spPr>
          <a:xfrm>
            <a:off x="184046" y="3068960"/>
            <a:ext cx="8748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u="sng" dirty="0">
                <a:solidFill>
                  <a:srgbClr val="002060"/>
                </a:solidFill>
                <a:latin typeface="Kristen ITC" panose="03050502040202030202" pitchFamily="66" charset="0"/>
              </a:rPr>
              <a:t>3 temel fonksiyon</a:t>
            </a: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	1. </a:t>
            </a:r>
            <a:r>
              <a:rPr lang="tr-TR" sz="3200" u="sng" dirty="0">
                <a:solidFill>
                  <a:srgbClr val="FF0000"/>
                </a:solidFill>
                <a:latin typeface="Kristen ITC" panose="03050502040202030202" pitchFamily="66" charset="0"/>
              </a:rPr>
              <a:t>kalp atım hızı </a:t>
            </a: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düzenlenmesi</a:t>
            </a:r>
          </a:p>
          <a:p>
            <a:pPr>
              <a:lnSpc>
                <a:spcPct val="150000"/>
              </a:lnSpc>
            </a:pP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	2. </a:t>
            </a:r>
            <a:r>
              <a:rPr lang="tr-TR" sz="3200" u="sng" dirty="0">
                <a:solidFill>
                  <a:srgbClr val="FF0000"/>
                </a:solidFill>
                <a:latin typeface="Kristen ITC" panose="03050502040202030202" pitchFamily="66" charset="0"/>
              </a:rPr>
              <a:t>salgı bezleri </a:t>
            </a: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(….) 	</a:t>
            </a:r>
          </a:p>
          <a:p>
            <a:pPr>
              <a:lnSpc>
                <a:spcPct val="150000"/>
              </a:lnSpc>
            </a:pP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	3. </a:t>
            </a:r>
            <a:r>
              <a:rPr lang="tr-TR" sz="3200" u="sng" dirty="0">
                <a:solidFill>
                  <a:srgbClr val="FF0000"/>
                </a:solidFill>
                <a:latin typeface="Kristen ITC" panose="03050502040202030202" pitchFamily="66" charset="0"/>
              </a:rPr>
              <a:t>düz kas </a:t>
            </a:r>
            <a:r>
              <a:rPr lang="tr-TR" sz="3200" dirty="0">
                <a:solidFill>
                  <a:srgbClr val="002060"/>
                </a:solidFill>
                <a:latin typeface="Kristen ITC" panose="03050502040202030202" pitchFamily="66" charset="0"/>
              </a:rPr>
              <a:t>(….) düzenlenmesi</a:t>
            </a:r>
          </a:p>
        </p:txBody>
      </p:sp>
    </p:spTree>
    <p:extLst>
      <p:ext uri="{BB962C8B-B14F-4D97-AF65-F5344CB8AC3E}">
        <p14:creationId xmlns:p14="http://schemas.microsoft.com/office/powerpoint/2010/main" val="35174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969626"/>
              </p:ext>
            </p:extLst>
          </p:nvPr>
        </p:nvGraphicFramePr>
        <p:xfrm>
          <a:off x="251520" y="908720"/>
          <a:ext cx="8712967" cy="591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727035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3905812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Reseptör aktivasyonu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4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Arterioller</a:t>
                      </a:r>
                      <a:endParaRPr lang="tr-TR" sz="4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latin typeface="Calibri" panose="020F0502020204030204" pitchFamily="34" charset="0"/>
                        </a:rPr>
                        <a:t>Cilt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latin typeface="Calibri" panose="020F0502020204030204" pitchFamily="34" charset="0"/>
                        </a:rPr>
                        <a:t>İç organlar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 err="1">
                          <a:latin typeface="Calibri" panose="020F0502020204030204" pitchFamily="34" charset="0"/>
                        </a:rPr>
                        <a:t>Mukoz</a:t>
                      </a:r>
                      <a:r>
                        <a:rPr lang="tr-TR" sz="44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4400" baseline="0" dirty="0" err="1">
                          <a:latin typeface="Calibri" panose="020F0502020204030204" pitchFamily="34" charset="0"/>
                        </a:rPr>
                        <a:t>membranlar</a:t>
                      </a:r>
                      <a:endParaRPr lang="tr-TR" sz="4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Kontraksiyon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1352795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4400" kern="12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Venler</a:t>
                      </a:r>
                      <a:endParaRPr lang="tr-TR" sz="4400" kern="1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tr-TR" sz="4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Kontraksiyon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tr-TR" sz="3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050565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467544" y="105273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</a:t>
            </a:r>
            <a:endParaRPr lang="tr-TR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0C91869-FA1D-47D6-872C-C7F49102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85981"/>
            <a:ext cx="7524328" cy="564324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63169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942463"/>
              </p:ext>
            </p:extLst>
          </p:nvPr>
        </p:nvGraphicFramePr>
        <p:xfrm>
          <a:off x="251520" y="908720"/>
          <a:ext cx="8712967" cy="4574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727035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3905812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Reseptör aktivasyonu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Seks organları, erkek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Ejekülasyon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1352795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Prostat kapsülü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kontraksiyon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5948921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467544" y="105273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98345B4-D109-406D-BEF7-C0ACDEFFB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7652843" cy="57456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63169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376954"/>
              </p:ext>
            </p:extLst>
          </p:nvPr>
        </p:nvGraphicFramePr>
        <p:xfrm>
          <a:off x="251520" y="908720"/>
          <a:ext cx="8712967" cy="2227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727035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3905812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Reseptör aktivasyonu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Mesane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trigon</a:t>
                      </a:r>
                      <a:r>
                        <a:rPr lang="tr-TR" sz="36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ve </a:t>
                      </a:r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sfinkter</a:t>
                      </a:r>
                      <a:r>
                        <a:rPr lang="tr-TR" sz="36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kasılması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467544" y="105273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53B91B36-B3D8-4F13-9317-E770C3BD0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" b="14783"/>
          <a:stretch/>
        </p:blipFill>
        <p:spPr>
          <a:xfrm>
            <a:off x="1482156" y="1052736"/>
            <a:ext cx="6125496" cy="48905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63169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D594460-6435-4794-97B5-C9644C084377}"/>
              </a:ext>
            </a:extLst>
          </p:cNvPr>
          <p:cNvSpPr txBox="1"/>
          <p:nvPr/>
        </p:nvSpPr>
        <p:spPr>
          <a:xfrm>
            <a:off x="179512" y="116632"/>
            <a:ext cx="5971427" cy="37856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Q.</a:t>
            </a:r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 reseptörlerin bloke edilmesi </a:t>
            </a: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NEYİN </a:t>
            </a:r>
            <a:r>
              <a:rPr lang="tr-TR" sz="4000" dirty="0">
                <a:latin typeface="Calibri" panose="020F0502020204030204" pitchFamily="34" charset="0"/>
                <a:sym typeface="Symbol" panose="05050102010706020507" pitchFamily="18" charset="2"/>
              </a:rPr>
              <a:t>etkilerini engeller?</a:t>
            </a:r>
            <a:endParaRPr lang="tr-TR" sz="40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F865196-5815-4DD3-ACC9-A33EA002B697}"/>
              </a:ext>
            </a:extLst>
          </p:cNvPr>
          <p:cNvSpPr txBox="1"/>
          <p:nvPr/>
        </p:nvSpPr>
        <p:spPr>
          <a:xfrm>
            <a:off x="2699792" y="3573016"/>
            <a:ext cx="5971427" cy="2554545"/>
          </a:xfrm>
          <a:prstGeom prst="rect">
            <a:avLst/>
          </a:prstGeom>
          <a:solidFill>
            <a:srgbClr val="6600CC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Q. </a:t>
            </a:r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 reseptörler </a:t>
            </a:r>
            <a:r>
              <a:rPr lang="tr-T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bloke</a:t>
            </a:r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 edilirse neler olur</a:t>
            </a:r>
            <a:r>
              <a:rPr lang="tr-TR" sz="4000" dirty="0">
                <a:latin typeface="Calibri" panose="020F0502020204030204" pitchFamily="34" charset="0"/>
                <a:sym typeface="Symbol" panose="05050102010706020507" pitchFamily="18" charset="2"/>
              </a:rPr>
              <a:t>?</a:t>
            </a:r>
            <a:endParaRPr lang="tr-TR" sz="40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583042"/>
              </p:ext>
            </p:extLst>
          </p:nvPr>
        </p:nvGraphicFramePr>
        <p:xfrm>
          <a:off x="251519" y="1285258"/>
          <a:ext cx="8712967" cy="2776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727035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3905812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Reseptör aktivasyonu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859141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tr-TR" sz="44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Presinaptik</a:t>
                      </a:r>
                      <a:r>
                        <a:rPr lang="tr-TR" sz="4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sinir ucu*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TRANSMİTTER SALIVERİLMESİNİN İNHİBİSYONU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544366" y="1285258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2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54EB141-494A-4FD7-91FB-75942B895702}"/>
              </a:ext>
            </a:extLst>
          </p:cNvPr>
          <p:cNvSpPr txBox="1"/>
          <p:nvPr/>
        </p:nvSpPr>
        <p:spPr>
          <a:xfrm flipH="1">
            <a:off x="273269" y="5301208"/>
            <a:ext cx="8734632" cy="707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*</a:t>
            </a:r>
            <a:r>
              <a:rPr lang="tr-TR" sz="4000" dirty="0" err="1">
                <a:solidFill>
                  <a:srgbClr val="FFFF00"/>
                </a:solidFill>
                <a:latin typeface="Calibri" panose="020F0502020204030204" pitchFamily="34" charset="0"/>
              </a:rPr>
              <a:t>SSS’deki</a:t>
            </a: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 Alfa</a:t>
            </a:r>
            <a:r>
              <a:rPr lang="tr-TR" sz="4000" baseline="-25000" dirty="0">
                <a:solidFill>
                  <a:srgbClr val="FFFF00"/>
                </a:solidFill>
                <a:latin typeface="Calibri" panose="020F0502020204030204" pitchFamily="34" charset="0"/>
              </a:rPr>
              <a:t>2 </a:t>
            </a: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reseptörler</a:t>
            </a:r>
            <a:r>
              <a:rPr lang="tr-TR" sz="4000" baseline="300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POSTSİNAPTİK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6324DC0-09CB-464F-A937-DD1D1AC0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772816"/>
            <a:ext cx="6987146" cy="443580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63169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3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1094A19-A14E-4D12-BC3D-DE5B47FBD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486525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2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BF32B6-3338-456A-A2A0-AA489E0E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20405" cy="6165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80949409"/>
      </p:ext>
    </p:extLst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8881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4230"/>
              </p:ext>
            </p:extLst>
          </p:nvPr>
        </p:nvGraphicFramePr>
        <p:xfrm>
          <a:off x="251519" y="1285258"/>
          <a:ext cx="8712967" cy="2776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7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4320478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Reseptör aktivasyonu yanıtı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859141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44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KALP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 atım hızı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 atım gücü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 AV iletim</a:t>
                      </a:r>
                      <a:r>
                        <a:rPr lang="tr-TR" sz="36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 hızı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544366" y="1285258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β</a:t>
            </a:r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1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ADB40F37-ABC3-4634-ACA7-79B9CC64C9D6}"/>
              </a:ext>
            </a:extLst>
          </p:cNvPr>
          <p:cNvGrpSpPr/>
          <p:nvPr/>
        </p:nvGrpSpPr>
        <p:grpSpPr>
          <a:xfrm>
            <a:off x="544366" y="1734517"/>
            <a:ext cx="7344816" cy="5967953"/>
            <a:chOff x="-1413141" y="2907022"/>
            <a:chExt cx="7344816" cy="5967953"/>
          </a:xfrm>
        </p:grpSpPr>
        <p:sp>
          <p:nvSpPr>
            <p:cNvPr id="9" name="Kalp 8">
              <a:extLst>
                <a:ext uri="{FF2B5EF4-FFF2-40B4-BE49-F238E27FC236}">
                  <a16:creationId xmlns:a16="http://schemas.microsoft.com/office/drawing/2014/main" id="{3A660C7F-A133-423A-9C70-D5A1CEDEE2B9}"/>
                </a:ext>
              </a:extLst>
            </p:cNvPr>
            <p:cNvSpPr/>
            <p:nvPr/>
          </p:nvSpPr>
          <p:spPr>
            <a:xfrm>
              <a:off x="-1413141" y="2907022"/>
              <a:ext cx="7344816" cy="5967953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B6A3CD49-106C-412C-BC58-39E44F231918}"/>
                </a:ext>
              </a:extLst>
            </p:cNvPr>
            <p:cNvSpPr txBox="1"/>
            <p:nvPr/>
          </p:nvSpPr>
          <p:spPr>
            <a:xfrm>
              <a:off x="1531677" y="5106168"/>
              <a:ext cx="147989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sym typeface="Symbol" panose="05050102010706020507" pitchFamily="18" charset="2"/>
                </a:rPr>
                <a:t>β</a:t>
              </a:r>
              <a:r>
                <a:rPr lang="tr-TR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sym typeface="Symbol" panose="05050102010706020507" pitchFamily="18" charset="2"/>
                </a:rPr>
                <a:t>1</a:t>
              </a:r>
              <a:endParaRPr lang="tr-TR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39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040412"/>
              </p:ext>
            </p:extLst>
          </p:nvPr>
        </p:nvGraphicFramePr>
        <p:xfrm>
          <a:off x="291762" y="1608423"/>
          <a:ext cx="8712967" cy="2227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886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280603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4320478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Reseptör aktivasyonu yanıtı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859141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44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BÖBREKLER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 renin salıverilmesi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561198" y="1772816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β</a:t>
            </a:r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1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454AD91B-33FD-4DF5-901C-99163155FB5A}"/>
              </a:ext>
            </a:extLst>
          </p:cNvPr>
          <p:cNvGrpSpPr/>
          <p:nvPr/>
        </p:nvGrpSpPr>
        <p:grpSpPr>
          <a:xfrm>
            <a:off x="1237986" y="1608423"/>
            <a:ext cx="7620000" cy="4064000"/>
            <a:chOff x="762000" y="1397000"/>
            <a:chExt cx="7620000" cy="4064000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8EB14612-15BD-4406-9F33-01BC4E01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397000"/>
              <a:ext cx="7620000" cy="4064000"/>
            </a:xfrm>
            <a:prstGeom prst="rect">
              <a:avLst/>
            </a:prstGeom>
          </p:spPr>
        </p:pic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02F55888-AB43-492B-AB36-A803D780BCE3}"/>
                </a:ext>
              </a:extLst>
            </p:cNvPr>
            <p:cNvSpPr txBox="1"/>
            <p:nvPr/>
          </p:nvSpPr>
          <p:spPr>
            <a:xfrm>
              <a:off x="1691680" y="2844069"/>
              <a:ext cx="147989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sym typeface="Symbol" panose="05050102010706020507" pitchFamily="18" charset="2"/>
                </a:rPr>
                <a:t>β</a:t>
              </a:r>
              <a:r>
                <a:rPr lang="tr-TR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sym typeface="Symbol" panose="05050102010706020507" pitchFamily="18" charset="2"/>
                </a:rPr>
                <a:t>1</a:t>
              </a:r>
              <a:endParaRPr lang="tr-TR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BB3462A9-B9E2-4C1F-8639-3A1588D4FB39}"/>
                </a:ext>
              </a:extLst>
            </p:cNvPr>
            <p:cNvSpPr txBox="1"/>
            <p:nvPr/>
          </p:nvSpPr>
          <p:spPr>
            <a:xfrm>
              <a:off x="6084168" y="2148476"/>
              <a:ext cx="147989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sym typeface="Symbol" panose="05050102010706020507" pitchFamily="18" charset="2"/>
                </a:rPr>
                <a:t>β</a:t>
              </a:r>
              <a:r>
                <a:rPr lang="tr-TR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sym typeface="Symbol" panose="05050102010706020507" pitchFamily="18" charset="2"/>
                </a:rPr>
                <a:t>1</a:t>
              </a:r>
              <a:endParaRPr lang="tr-TR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9" name="Metin kutusu 8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8881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Renin-angiotensin-aldosterone_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903649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319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nurseslabs.com/wp-content/uploads/2014/04/Autonomic-Nervous-System-Respon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186829"/>
            <a:ext cx="8900988" cy="6482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120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989983"/>
              </p:ext>
            </p:extLst>
          </p:nvPr>
        </p:nvGraphicFramePr>
        <p:xfrm>
          <a:off x="291762" y="1608423"/>
          <a:ext cx="8712967" cy="3995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7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4320478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Reseptör aktivasyonu yanıtı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859141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4400" b="1" spc="3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Arterioller</a:t>
                      </a:r>
                      <a:endParaRPr lang="tr-TR" sz="4400" b="1" spc="3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Kalp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Akciğerler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36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İskelet kası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5400" b="1" spc="3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dilatasyon</a:t>
                      </a:r>
                      <a:endParaRPr lang="tr-TR" sz="5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561198" y="1772816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β</a:t>
            </a:r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2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8881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3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81129"/>
              </p:ext>
            </p:extLst>
          </p:nvPr>
        </p:nvGraphicFramePr>
        <p:xfrm>
          <a:off x="251520" y="908720"/>
          <a:ext cx="8712967" cy="591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727035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3905812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latin typeface="Calibri" panose="020F0502020204030204" pitchFamily="34" charset="0"/>
                        </a:rPr>
                        <a:t>Reseptör aktivasyonu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4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Arterioller</a:t>
                      </a:r>
                      <a:endParaRPr lang="tr-TR" sz="4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latin typeface="Calibri" panose="020F0502020204030204" pitchFamily="34" charset="0"/>
                        </a:rPr>
                        <a:t>Cilt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>
                          <a:latin typeface="Calibri" panose="020F0502020204030204" pitchFamily="34" charset="0"/>
                        </a:rPr>
                        <a:t>İç organlar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dirty="0" err="1">
                          <a:latin typeface="Calibri" panose="020F0502020204030204" pitchFamily="34" charset="0"/>
                        </a:rPr>
                        <a:t>Mukoz</a:t>
                      </a:r>
                      <a:r>
                        <a:rPr lang="tr-TR" sz="44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4400" baseline="0" dirty="0" err="1">
                          <a:latin typeface="Calibri" panose="020F0502020204030204" pitchFamily="34" charset="0"/>
                        </a:rPr>
                        <a:t>membranlar</a:t>
                      </a:r>
                      <a:endParaRPr lang="tr-TR" sz="4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Kontraksiyon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1352795"/>
                  </a:ext>
                </a:extLst>
              </a:tr>
              <a:tr h="905066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4400" kern="12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Venler</a:t>
                      </a:r>
                      <a:endParaRPr lang="tr-TR" sz="4400" kern="1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tr-TR" sz="4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Kontraksiyon</a:t>
                      </a:r>
                      <a:endParaRPr lang="tr-TR" sz="3600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tr-TR" sz="3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050565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467544" y="105273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1</a:t>
            </a:r>
            <a:endParaRPr lang="tr-TR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63169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77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D6CD737-CA80-47A1-BD57-3331F5B06D21}"/>
              </a:ext>
            </a:extLst>
          </p:cNvPr>
          <p:cNvSpPr txBox="1"/>
          <p:nvPr/>
        </p:nvSpPr>
        <p:spPr>
          <a:xfrm>
            <a:off x="395536" y="404664"/>
            <a:ext cx="7488832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Q. </a:t>
            </a:r>
            <a:r>
              <a:rPr lang="tr-TR" sz="7200" dirty="0">
                <a:latin typeface="Calibri" panose="020F0502020204030204" pitchFamily="34" charset="0"/>
                <a:sym typeface="Symbol" panose="05050102010706020507" pitchFamily="18" charset="2"/>
              </a:rPr>
              <a:t>1 reseptörleri ne aktive ediyor?</a:t>
            </a:r>
            <a:r>
              <a:rPr lang="tr-TR" sz="32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84786EB-B3BC-4B5E-B19D-189F5EBEF53E}"/>
              </a:ext>
            </a:extLst>
          </p:cNvPr>
          <p:cNvSpPr txBox="1"/>
          <p:nvPr/>
        </p:nvSpPr>
        <p:spPr>
          <a:xfrm>
            <a:off x="395536" y="3068960"/>
            <a:ext cx="7488832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FFFF00"/>
                </a:solidFill>
                <a:latin typeface="Calibri" panose="020F0502020204030204" pitchFamily="34" charset="0"/>
              </a:rPr>
              <a:t>Q. </a:t>
            </a:r>
            <a:r>
              <a:rPr lang="el-GR" sz="7200" dirty="0" smtClean="0">
                <a:latin typeface="Calibri" panose="020F0502020204030204" pitchFamily="34" charset="0"/>
                <a:sym typeface="Symbol" panose="05050102010706020507" pitchFamily="18" charset="2"/>
              </a:rPr>
              <a:t>β</a:t>
            </a:r>
            <a:r>
              <a:rPr lang="tr-TR" sz="7200" dirty="0" smtClean="0">
                <a:latin typeface="Calibri" panose="020F0502020204030204" pitchFamily="34" charset="0"/>
                <a:sym typeface="Symbol" panose="05050102010706020507" pitchFamily="18" charset="2"/>
              </a:rPr>
              <a:t>2 </a:t>
            </a:r>
            <a:r>
              <a:rPr lang="tr-TR" sz="7200" dirty="0">
                <a:latin typeface="Calibri" panose="020F0502020204030204" pitchFamily="34" charset="0"/>
                <a:sym typeface="Symbol" panose="05050102010706020507" pitchFamily="18" charset="2"/>
              </a:rPr>
              <a:t>reseptörleri ne aktive ediyor</a:t>
            </a:r>
            <a:r>
              <a:rPr lang="tr-TR" sz="3200" dirty="0">
                <a:latin typeface="Calibri" panose="020F0502020204030204" pitchFamily="34" charset="0"/>
              </a:rPr>
              <a:t> </a:t>
            </a:r>
            <a:r>
              <a:rPr lang="tr-TR" sz="7200" dirty="0">
                <a:latin typeface="Calibri" panose="020F0502020204030204" pitchFamily="34" charset="0"/>
                <a:sym typeface="Symbol" panose="05050102010706020507" pitchFamily="18" charset="2"/>
              </a:rPr>
              <a:t>?</a:t>
            </a:r>
            <a:endParaRPr lang="tr-TR" sz="7200" dirty="0">
              <a:latin typeface="Calibri" panose="020F050202020403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A399FE3-82A4-4F30-8F5E-9EA0E9198714}"/>
              </a:ext>
            </a:extLst>
          </p:cNvPr>
          <p:cNvSpPr txBox="1"/>
          <p:nvPr/>
        </p:nvSpPr>
        <p:spPr>
          <a:xfrm>
            <a:off x="71500" y="692696"/>
            <a:ext cx="8136904" cy="544764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r-TR" sz="5800" dirty="0">
                <a:solidFill>
                  <a:srgbClr val="FFFF00"/>
                </a:solidFill>
                <a:latin typeface="Calibri" panose="020F0502020204030204" pitchFamily="34" charset="0"/>
              </a:rPr>
              <a:t>Aynı madde nasıl oluyor birbirine ters etki oluşturabiliyor?</a:t>
            </a:r>
          </a:p>
        </p:txBody>
      </p:sp>
    </p:spTree>
    <p:extLst>
      <p:ext uri="{BB962C8B-B14F-4D97-AF65-F5344CB8AC3E}">
        <p14:creationId xmlns:p14="http://schemas.microsoft.com/office/powerpoint/2010/main" val="29583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739881"/>
              </p:ext>
            </p:extLst>
          </p:nvPr>
        </p:nvGraphicFramePr>
        <p:xfrm>
          <a:off x="-3797" y="1628800"/>
          <a:ext cx="9145017" cy="4483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442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268331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4785244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1039149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Reseptör aktivasyonu yanıtı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859141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Bronşlar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Uterus</a:t>
                      </a:r>
                      <a:endParaRPr lang="tr-TR" sz="4400" b="1" spc="3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Karaciğer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İskelet kası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Dilatasyon</a:t>
                      </a:r>
                      <a:endParaRPr lang="tr-TR" sz="4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Gevşeme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Glikojenoliz</a:t>
                      </a:r>
                      <a:endParaRPr lang="tr-TR" sz="4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Kontraksiyon</a:t>
                      </a:r>
                      <a:r>
                        <a:rPr lang="tr-TR" sz="44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artışı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>
            <a:off x="222804" y="1844824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β</a:t>
            </a:r>
            <a:r>
              <a:rPr lang="tr-T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2</a:t>
            </a:r>
            <a:endParaRPr lang="tr-T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00125D2-6B18-4921-B98D-08A3F5663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2776"/>
            <a:ext cx="5040560" cy="517679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8881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3834C01-A261-4879-BC64-F174ECF04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520619"/>
              </p:ext>
            </p:extLst>
          </p:nvPr>
        </p:nvGraphicFramePr>
        <p:xfrm>
          <a:off x="0" y="1196753"/>
          <a:ext cx="9145017" cy="612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442">
                  <a:extLst>
                    <a:ext uri="{9D8B030D-6E8A-4147-A177-3AD203B41FA5}">
                      <a16:colId xmlns:a16="http://schemas.microsoft.com/office/drawing/2014/main" val="1303240277"/>
                    </a:ext>
                  </a:extLst>
                </a:gridCol>
                <a:gridCol w="3373054">
                  <a:extLst>
                    <a:ext uri="{9D8B030D-6E8A-4147-A177-3AD203B41FA5}">
                      <a16:colId xmlns:a16="http://schemas.microsoft.com/office/drawing/2014/main" val="1685447362"/>
                    </a:ext>
                  </a:extLst>
                </a:gridCol>
                <a:gridCol w="4680521">
                  <a:extLst>
                    <a:ext uri="{9D8B030D-6E8A-4147-A177-3AD203B41FA5}">
                      <a16:colId xmlns:a16="http://schemas.microsoft.com/office/drawing/2014/main" val="319587607"/>
                    </a:ext>
                  </a:extLst>
                </a:gridCol>
              </a:tblGrid>
              <a:tr h="979250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</a:rPr>
                        <a:t>Reseptör aktivasyonu yanıtı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49861"/>
                  </a:ext>
                </a:extLst>
              </a:tr>
              <a:tr h="5141430"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Böbrekler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tr-TR" sz="4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Böbrek damarlarında </a:t>
                      </a:r>
                      <a:r>
                        <a:rPr lang="tr-TR" sz="4400" b="1" spc="3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dilatasyon</a:t>
                      </a:r>
                      <a:endParaRPr lang="tr-TR" sz="4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tr-TR" sz="44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  (</a:t>
                      </a:r>
                      <a:r>
                        <a:rPr lang="tr-TR" sz="4400" b="1" spc="3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perfüzyon</a:t>
                      </a:r>
                      <a:endParaRPr lang="tr-TR" sz="4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tr-TR" sz="4400" b="1" spc="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    artışı)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tr-TR" sz="4400" b="1" spc="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77624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2C29A81D-5ABB-4A35-8C58-772326AA4BA5}"/>
              </a:ext>
            </a:extLst>
          </p:cNvPr>
          <p:cNvSpPr txBox="1"/>
          <p:nvPr/>
        </p:nvSpPr>
        <p:spPr>
          <a:xfrm rot="16200000">
            <a:off x="-382022" y="3785984"/>
            <a:ext cx="1895071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Symbol" panose="05050102010706020507" pitchFamily="18" charset="2"/>
              </a:rPr>
              <a:t>dopamin</a:t>
            </a:r>
            <a:endParaRPr lang="tr-TR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31DFA65-EEF8-4AF1-BC76-B4EC15694D85}"/>
              </a:ext>
            </a:extLst>
          </p:cNvPr>
          <p:cNvSpPr txBox="1"/>
          <p:nvPr/>
        </p:nvSpPr>
        <p:spPr>
          <a:xfrm>
            <a:off x="899592" y="116632"/>
            <a:ext cx="8088817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Adrenerjik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Reseptör </a:t>
            </a:r>
            <a:r>
              <a:rPr lang="tr-TR" sz="32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Alttiplerinin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 Fonksiyonları</a:t>
            </a:r>
            <a:endParaRPr lang="tr-TR" sz="32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F6570FD-10C5-46CD-A8D7-AEA603C4F10F}"/>
              </a:ext>
            </a:extLst>
          </p:cNvPr>
          <p:cNvSpPr txBox="1"/>
          <p:nvPr/>
        </p:nvSpPr>
        <p:spPr>
          <a:xfrm>
            <a:off x="2195736" y="692696"/>
            <a:ext cx="4392488" cy="3785652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ADRENERJİK TRANSMİTTERLERİN RESEPTÖR SPESİFİSİTESİ</a:t>
            </a:r>
            <a:r>
              <a:rPr lang="tr-T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itchFamily="2" charset="2"/>
              </a:rPr>
              <a:t></a:t>
            </a:r>
            <a:r>
              <a:rPr lang="tr-T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tr-TR" sz="4000" dirty="0">
                <a:latin typeface="Calibri" panose="020F0502020204030204" pitchFamily="34" charset="0"/>
              </a:rPr>
              <a:t> </a:t>
            </a:r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ASETİLKOLİNDEN DAHA KOMPLEKS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45E5A83-B4ED-4ECE-A6F6-0F3C5EBAF9AA}"/>
              </a:ext>
            </a:extLst>
          </p:cNvPr>
          <p:cNvSpPr txBox="1"/>
          <p:nvPr/>
        </p:nvSpPr>
        <p:spPr>
          <a:xfrm>
            <a:off x="1763688" y="326580"/>
            <a:ext cx="6840760" cy="632480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tr-TR" sz="5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ACH </a:t>
            </a:r>
            <a:r>
              <a:rPr lang="tr-T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TÜM </a:t>
            </a:r>
            <a:r>
              <a:rPr lang="tr-TR" sz="5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KOLİNERJİK RESEPTÖRLERİ AKTİVE EDER</a:t>
            </a:r>
          </a:p>
        </p:txBody>
      </p:sp>
    </p:spTree>
    <p:extLst>
      <p:ext uri="{BB962C8B-B14F-4D97-AF65-F5344CB8AC3E}">
        <p14:creationId xmlns:p14="http://schemas.microsoft.com/office/powerpoint/2010/main" val="35450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51CED03-08BC-4F54-9F10-388ABD4A209C}"/>
              </a:ext>
            </a:extLst>
          </p:cNvPr>
          <p:cNvSpPr txBox="1"/>
          <p:nvPr/>
        </p:nvSpPr>
        <p:spPr>
          <a:xfrm>
            <a:off x="539552" y="476672"/>
            <a:ext cx="8496944" cy="632480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5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TÜM ADRENERJİK TRANSMİTTERLER (?,?,?) TÜM ADRENERJİK  RESEPTÖRLERİ (</a:t>
            </a:r>
            <a:r>
              <a:rPr lang="tr-TR" sz="4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aynı düzeyde</a:t>
            </a:r>
            <a:r>
              <a:rPr lang="tr-TR" sz="5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) AKTİVE ETMİYOR</a:t>
            </a:r>
          </a:p>
        </p:txBody>
      </p:sp>
    </p:spTree>
    <p:extLst>
      <p:ext uri="{BB962C8B-B14F-4D97-AF65-F5344CB8AC3E}">
        <p14:creationId xmlns:p14="http://schemas.microsoft.com/office/powerpoint/2010/main" val="1714463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4FBFE537-1FD0-4339-BE13-C0A6ED526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03934"/>
              </p:ext>
            </p:extLst>
          </p:nvPr>
        </p:nvGraphicFramePr>
        <p:xfrm>
          <a:off x="179512" y="476672"/>
          <a:ext cx="8496944" cy="565562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{638B1855-1B75-4FBE-930C-398BA8C253C6}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155229807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1167895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636642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628436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11905248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400833401"/>
                    </a:ext>
                  </a:extLst>
                </a:gridCol>
              </a:tblGrid>
              <a:tr h="1907352">
                <a:tc>
                  <a:txBody>
                    <a:bodyPr/>
                    <a:lstStyle/>
                    <a:p>
                      <a:pPr algn="ctr"/>
                      <a:r>
                        <a:rPr lang="tr-TR" sz="3200" spc="300" dirty="0" err="1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Transmitter</a:t>
                      </a:r>
                      <a:endParaRPr lang="tr-TR" sz="3200" spc="300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rgbClr val="FFFF00"/>
                          </a:solidFill>
                          <a:latin typeface="Bradley Hand ITC" panose="03070402050302030203" pitchFamily="66" charset="0"/>
                          <a:sym typeface="Symbol" panose="05050102010706020507" pitchFamily="18" charset="2"/>
                        </a:rPr>
                        <a:t>1</a:t>
                      </a:r>
                      <a:endParaRPr lang="tr-TR" sz="3600" dirty="0">
                        <a:solidFill>
                          <a:srgbClr val="FFFF00"/>
                        </a:solidFill>
                        <a:latin typeface="Bradley Hand ITC" panose="03070402050302030203" pitchFamily="66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rgbClr val="FFFF00"/>
                          </a:solidFill>
                          <a:latin typeface="Bradley Hand ITC" panose="03070402050302030203" pitchFamily="66" charset="0"/>
                          <a:sym typeface="Symbol" panose="05050102010706020507" pitchFamily="18" charset="2"/>
                        </a:rPr>
                        <a:t>2</a:t>
                      </a:r>
                      <a:endParaRPr lang="tr-TR" sz="3600" dirty="0">
                        <a:solidFill>
                          <a:srgbClr val="FFFF00"/>
                        </a:solidFill>
                        <a:latin typeface="Bradley Hand ITC" panose="03070402050302030203" pitchFamily="66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β</a:t>
                      </a:r>
                      <a:r>
                        <a:rPr lang="tr-TR" sz="3600" dirty="0">
                          <a:solidFill>
                            <a:srgbClr val="FFFF00"/>
                          </a:solidFill>
                          <a:latin typeface="Bradley Hand ITC" panose="03070402050302030203" pitchFamily="66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β</a:t>
                      </a:r>
                      <a:r>
                        <a:rPr lang="tr-TR" sz="3600" dirty="0">
                          <a:solidFill>
                            <a:srgbClr val="FFFF00"/>
                          </a:solidFill>
                          <a:latin typeface="Bradley Hand ITC" panose="03070402050302030203" pitchFamily="66" charset="0"/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err="1">
                          <a:latin typeface="Bradley Hand ITC" panose="03070402050302030203" pitchFamily="66" charset="0"/>
                        </a:rPr>
                        <a:t>dopamin</a:t>
                      </a:r>
                      <a:endParaRPr lang="tr-TR" sz="28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Bradley Hand ITC" panose="03070402050302030203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239231"/>
                  </a:ext>
                </a:extLst>
              </a:tr>
              <a:tr h="1249424">
                <a:tc>
                  <a:txBody>
                    <a:bodyPr/>
                    <a:lstStyle/>
                    <a:p>
                      <a:r>
                        <a:rPr lang="tr-TR" sz="36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Epi</a:t>
                      </a:r>
                      <a:endParaRPr lang="tr-TR" sz="36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126273"/>
                  </a:ext>
                </a:extLst>
              </a:tr>
              <a:tr h="1249424">
                <a:tc>
                  <a:txBody>
                    <a:bodyPr/>
                    <a:lstStyle/>
                    <a:p>
                      <a:r>
                        <a:rPr lang="tr-TR" sz="3600" dirty="0" err="1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Norepi</a:t>
                      </a:r>
                      <a:endParaRPr lang="tr-TR" sz="3600" dirty="0"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783856"/>
                  </a:ext>
                </a:extLst>
              </a:tr>
              <a:tr h="1249424">
                <a:tc>
                  <a:txBody>
                    <a:bodyPr/>
                    <a:lstStyle/>
                    <a:p>
                      <a:r>
                        <a:rPr lang="tr-TR" sz="36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Dopamin</a:t>
                      </a:r>
                      <a:endParaRPr lang="tr-TR" sz="3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3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893269"/>
                  </a:ext>
                </a:extLst>
              </a:tr>
            </a:tbl>
          </a:graphicData>
        </a:graphic>
      </p:graphicFrame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416EFEA0-31E5-4889-96CA-2BDC74EA2C4E}"/>
              </a:ext>
            </a:extLst>
          </p:cNvPr>
          <p:cNvCxnSpPr>
            <a:cxnSpLocks/>
          </p:cNvCxnSpPr>
          <p:nvPr/>
        </p:nvCxnSpPr>
        <p:spPr>
          <a:xfrm>
            <a:off x="3635896" y="2924944"/>
            <a:ext cx="3240360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F97A22F0-0E97-4EDA-95CE-1D11632799FB}"/>
              </a:ext>
            </a:extLst>
          </p:cNvPr>
          <p:cNvCxnSpPr>
            <a:cxnSpLocks/>
          </p:cNvCxnSpPr>
          <p:nvPr/>
        </p:nvCxnSpPr>
        <p:spPr>
          <a:xfrm>
            <a:off x="3635896" y="4077072"/>
            <a:ext cx="2376264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E23B30B0-2F14-49FB-ABA1-977D958AB9FB}"/>
              </a:ext>
            </a:extLst>
          </p:cNvPr>
          <p:cNvCxnSpPr>
            <a:cxnSpLocks/>
          </p:cNvCxnSpPr>
          <p:nvPr/>
        </p:nvCxnSpPr>
        <p:spPr>
          <a:xfrm>
            <a:off x="3635896" y="5589240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15BF7114-9223-450D-8A43-1A67B28DBD09}"/>
              </a:ext>
            </a:extLst>
          </p:cNvPr>
          <p:cNvCxnSpPr>
            <a:cxnSpLocks/>
          </p:cNvCxnSpPr>
          <p:nvPr/>
        </p:nvCxnSpPr>
        <p:spPr>
          <a:xfrm>
            <a:off x="5364088" y="5607413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B4ED7A74-5D42-4E85-859E-544F03394A09}"/>
              </a:ext>
            </a:extLst>
          </p:cNvPr>
          <p:cNvCxnSpPr>
            <a:cxnSpLocks/>
          </p:cNvCxnSpPr>
          <p:nvPr/>
        </p:nvCxnSpPr>
        <p:spPr>
          <a:xfrm>
            <a:off x="7020272" y="5607413"/>
            <a:ext cx="1584176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"/>
            <a:ext cx="60213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48C0D71-C771-4E90-93FE-2726438D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5250"/>
            <a:ext cx="5715000" cy="666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88925" y="1403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/>
          </a:p>
        </p:txBody>
      </p:sp>
      <p:pic>
        <p:nvPicPr>
          <p:cNvPr id="56324" name="Picture 4" descr="fig4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50800"/>
            <a:ext cx="7740650" cy="6502400"/>
          </a:xfrm>
          <a:prstGeom prst="rect">
            <a:avLst/>
          </a:prstGeom>
          <a:noFill/>
        </p:spPr>
      </p:pic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33400" y="5883275"/>
            <a:ext cx="8212138" cy="822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</a:rPr>
              <a:t>OTONOMİK FONKSİYONLARIN FARMAKOLOJİK</a:t>
            </a:r>
            <a:br>
              <a:rPr lang="en-US" sz="2400" b="1">
                <a:solidFill>
                  <a:srgbClr val="FF3300"/>
                </a:solidFill>
              </a:rPr>
            </a:br>
            <a:r>
              <a:rPr lang="en-US" sz="2400" b="1">
                <a:solidFill>
                  <a:srgbClr val="FF3300"/>
                </a:solidFill>
              </a:rPr>
              <a:t>MODİFİKASYONU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ig3-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9144000" cy="5032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297346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cienterprises.com/wp-content/uploads/2013/11/2014-8-9_imag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015"/>
            <a:ext cx="6984775" cy="68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098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17525" y="260350"/>
            <a:ext cx="176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3300"/>
                </a:solidFill>
              </a:rPr>
              <a:t>Adrenerjik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413125" y="523875"/>
            <a:ext cx="1644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33CC33"/>
                </a:solidFill>
                <a:latin typeface="Times New Roman" pitchFamily="18" charset="0"/>
              </a:rPr>
              <a:t>Kolinerjik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431925" y="1941513"/>
            <a:ext cx="359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Century Gothic" pitchFamily="34" charset="0"/>
              </a:rPr>
              <a:t>Otonomik efektör doku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724400" y="5502275"/>
            <a:ext cx="4297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FF"/>
                </a:solidFill>
                <a:latin typeface="Lucida Handwriting" pitchFamily="66" charset="0"/>
              </a:rPr>
              <a:t>Postsinaptik reseptör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431925" y="3984625"/>
            <a:ext cx="1831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8000"/>
                </a:solidFill>
                <a:latin typeface="Chessmaster8000" pitchFamily="34" charset="0"/>
              </a:rPr>
              <a:t>sempatik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276600" y="2971800"/>
            <a:ext cx="408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00CC"/>
                </a:solidFill>
                <a:latin typeface="Copperplate Gothic Bold" pitchFamily="34" charset="0"/>
              </a:rPr>
              <a:t>Baroreseptör refleks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943600" y="1011238"/>
            <a:ext cx="2736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6699"/>
                </a:solidFill>
                <a:latin typeface="Courier New" pitchFamily="49" charset="0"/>
              </a:rPr>
              <a:t>kolinoseptör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4479925" y="4264025"/>
            <a:ext cx="1979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800000"/>
                </a:solidFill>
                <a:latin typeface="Comic Sans MS" pitchFamily="66" charset="0"/>
                <a:sym typeface="Symbol" pitchFamily="18" charset="2"/>
              </a:rPr>
              <a:t>-reseptör</a:t>
            </a:r>
            <a:endParaRPr lang="en-US" sz="2800">
              <a:solidFill>
                <a:srgbClr val="800000"/>
              </a:solidFill>
              <a:latin typeface="Comic Sans MS" pitchFamily="66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33400" y="5892800"/>
            <a:ext cx="404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324C9"/>
                </a:solidFill>
                <a:latin typeface="OCR A Extended" pitchFamily="49" charset="0"/>
              </a:rPr>
              <a:t>nikotinik reseptör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autoUpdateAnimBg="0"/>
      <p:bldP spid="59396" grpId="0" autoUpdateAnimBg="0"/>
      <p:bldP spid="59397" grpId="0" autoUpdateAnimBg="0"/>
      <p:bldP spid="59398" grpId="0" autoUpdateAnimBg="0"/>
      <p:bldP spid="59399" grpId="0" autoUpdateAnimBg="0"/>
      <p:bldP spid="59400" grpId="0" autoUpdateAnimBg="0"/>
      <p:bldP spid="59401" grpId="0" autoUpdateAnimBg="0"/>
      <p:bldP spid="5940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AAECDBC-223F-43D6-A5CC-E64D24218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1"/>
          <a:stretch/>
        </p:blipFill>
        <p:spPr>
          <a:xfrm>
            <a:off x="1621883" y="1696539"/>
            <a:ext cx="5556683" cy="456247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51B320A-2F96-4547-8BCE-ED77968093B6}"/>
              </a:ext>
            </a:extLst>
          </p:cNvPr>
          <p:cNvSpPr txBox="1"/>
          <p:nvPr/>
        </p:nvSpPr>
        <p:spPr>
          <a:xfrm>
            <a:off x="1309775" y="26064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rgbClr val="FF0000"/>
                </a:solidFill>
                <a:latin typeface="Calibri" panose="020F0502020204030204" pitchFamily="34" charset="0"/>
              </a:rPr>
              <a:t>Bir organ bir ya da her iki sistemle birden düzenlenebilir </a:t>
            </a:r>
          </a:p>
        </p:txBody>
      </p:sp>
    </p:spTree>
    <p:extLst>
      <p:ext uri="{BB962C8B-B14F-4D97-AF65-F5344CB8AC3E}">
        <p14:creationId xmlns:p14="http://schemas.microsoft.com/office/powerpoint/2010/main" val="68375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ADCB28C-9699-4BCA-A961-FB8B4ACCA24F}"/>
              </a:ext>
            </a:extLst>
          </p:cNvPr>
          <p:cNvSpPr txBox="1"/>
          <p:nvPr/>
        </p:nvSpPr>
        <p:spPr>
          <a:xfrm>
            <a:off x="395536" y="260648"/>
            <a:ext cx="6286657" cy="58477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Parasempatik </a:t>
            </a:r>
            <a:r>
              <a:rPr lang="tr-T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Sistem Fonksiyonları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EF4CCDC-3DF7-4504-97C8-43D063F6962C}"/>
              </a:ext>
            </a:extLst>
          </p:cNvPr>
          <p:cNvSpPr txBox="1"/>
          <p:nvPr/>
        </p:nvSpPr>
        <p:spPr>
          <a:xfrm>
            <a:off x="399362" y="117015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Kalp atım hızı: 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 ya da ? </a:t>
            </a:r>
            <a:endParaRPr lang="tr-TR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3CF4921-C634-4B4A-A74C-7AE73A6899B7}"/>
              </a:ext>
            </a:extLst>
          </p:cNvPr>
          <p:cNvSpPr txBox="1"/>
          <p:nvPr/>
        </p:nvSpPr>
        <p:spPr>
          <a:xfrm>
            <a:off x="755576" y="198884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Mide asit </a:t>
            </a:r>
            <a:r>
              <a:rPr lang="tr-TR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sekresyonu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 ya da ?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2A8876F-7835-461D-9FFC-373FE3BA6DF0}"/>
              </a:ext>
            </a:extLst>
          </p:cNvPr>
          <p:cNvSpPr txBox="1"/>
          <p:nvPr/>
        </p:nvSpPr>
        <p:spPr>
          <a:xfrm>
            <a:off x="395536" y="2898346"/>
            <a:ext cx="716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Mesane boşalması: 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 ya da ?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8640403-FED8-445A-BB93-0B1DD217EC3E}"/>
              </a:ext>
            </a:extLst>
          </p:cNvPr>
          <p:cNvSpPr txBox="1"/>
          <p:nvPr/>
        </p:nvSpPr>
        <p:spPr>
          <a:xfrm>
            <a:off x="899592" y="3808431"/>
            <a:ext cx="716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Bağırsak boşalması: 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 ya da ?</a:t>
            </a:r>
            <a:r>
              <a:rPr lang="tr-TR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5D45609-698D-470D-A9CF-C5E90E549DB8}"/>
              </a:ext>
            </a:extLst>
          </p:cNvPr>
          <p:cNvSpPr txBox="1"/>
          <p:nvPr/>
        </p:nvSpPr>
        <p:spPr>
          <a:xfrm>
            <a:off x="0" y="4626538"/>
            <a:ext cx="938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100" dirty="0">
                <a:solidFill>
                  <a:srgbClr val="FF00FF"/>
                </a:solidFill>
                <a:latin typeface="Calibri" panose="020F0502020204030204" pitchFamily="34" charset="0"/>
              </a:rPr>
              <a:t>Gözün yakını mı uzağı mı görmeye ayarlanması gerekir?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52B82D1-4F70-4913-8041-77EEC07C7816}"/>
              </a:ext>
            </a:extLst>
          </p:cNvPr>
          <p:cNvSpPr txBox="1"/>
          <p:nvPr/>
        </p:nvSpPr>
        <p:spPr>
          <a:xfrm>
            <a:off x="769817" y="5197285"/>
            <a:ext cx="2229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00FF"/>
                </a:solidFill>
                <a:latin typeface="Calibri" panose="020F0502020204030204" pitchFamily="34" charset="0"/>
              </a:rPr>
              <a:t>Göz bebeği?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42F7DCE-D92F-4AB8-967C-CA85190741C2}"/>
              </a:ext>
            </a:extLst>
          </p:cNvPr>
          <p:cNvSpPr txBox="1"/>
          <p:nvPr/>
        </p:nvSpPr>
        <p:spPr>
          <a:xfrm>
            <a:off x="1654610" y="6029420"/>
            <a:ext cx="4720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sz="3200" dirty="0">
                <a:solidFill>
                  <a:srgbClr val="FF00FF"/>
                </a:solidFill>
                <a:latin typeface="Calibri" panose="020F0502020204030204" pitchFamily="34" charset="0"/>
              </a:rPr>
              <a:t>Bronş düz kası ile ilgili fikir?</a:t>
            </a:r>
          </a:p>
        </p:txBody>
      </p:sp>
    </p:spTree>
    <p:extLst>
      <p:ext uri="{BB962C8B-B14F-4D97-AF65-F5344CB8AC3E}">
        <p14:creationId xmlns:p14="http://schemas.microsoft.com/office/powerpoint/2010/main" val="323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dirty="0" err="1" smtClean="0">
            <a:solidFill>
              <a:schemeClr val="bg2">
                <a:lumMod val="50000"/>
              </a:schemeClr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2276</TotalTime>
  <Words>824</Words>
  <Application>Microsoft Office PowerPoint</Application>
  <PresentationFormat>Ekran Gösterisi (4:3)</PresentationFormat>
  <Paragraphs>240</Paragraphs>
  <Slides>71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91" baseType="lpstr">
      <vt:lpstr>Arial</vt:lpstr>
      <vt:lpstr>Bookman Old Style</vt:lpstr>
      <vt:lpstr>Bradley Hand ITC</vt:lpstr>
      <vt:lpstr>Calibri</vt:lpstr>
      <vt:lpstr>Century Gothic</vt:lpstr>
      <vt:lpstr>Chessmaster8000</vt:lpstr>
      <vt:lpstr>Chiller</vt:lpstr>
      <vt:lpstr>Comic Sans MS</vt:lpstr>
      <vt:lpstr>Copperplate Gothic Bold</vt:lpstr>
      <vt:lpstr>Corbel</vt:lpstr>
      <vt:lpstr>Courier New</vt:lpstr>
      <vt:lpstr>Kristen ITC</vt:lpstr>
      <vt:lpstr>Lucida Handwriting</vt:lpstr>
      <vt:lpstr>OCR A Extended</vt:lpstr>
      <vt:lpstr>Symbol</vt:lpstr>
      <vt:lpstr>Times New Roman</vt:lpstr>
      <vt:lpstr>Verdana</vt:lpstr>
      <vt:lpstr>Webdings</vt:lpstr>
      <vt:lpstr>Wingdings</vt:lpstr>
      <vt:lpstr>Globe</vt:lpstr>
      <vt:lpstr>PowerPoint Sunusu</vt:lpstr>
      <vt:lpstr>Periferik Sinir Sistemi</vt:lpstr>
      <vt:lpstr>PowerPoint Sunusu</vt:lpstr>
      <vt:lpstr>PowerPoint Sunusu</vt:lpstr>
      <vt:lpstr>Otonom Sinir Sistemi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EPITAPH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AOB</dc:creator>
  <cp:lastModifiedBy>Arzu Besikci</cp:lastModifiedBy>
  <cp:revision>221</cp:revision>
  <dcterms:created xsi:type="dcterms:W3CDTF">2002-10-30T09:09:46Z</dcterms:created>
  <dcterms:modified xsi:type="dcterms:W3CDTF">2019-11-08T13:59:16Z</dcterms:modified>
</cp:coreProperties>
</file>