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11.12.2017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11.12.2017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Kuramı II</a:t>
            </a:r>
          </a:p>
          <a:p>
            <a:pPr algn="just"/>
            <a:r>
              <a:rPr lang="tr-TR" sz="3000" dirty="0" smtClean="0">
                <a:solidFill>
                  <a:schemeClr val="tx1"/>
                </a:solidFill>
                <a:latin typeface="Calibri" pitchFamily="34" charset="0"/>
                <a:cs typeface="Calibri" pitchFamily="34" charset="0"/>
              </a:rPr>
              <a:t> 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2800" dirty="0" smtClean="0">
                <a:solidFill>
                  <a:schemeClr val="tx1"/>
                </a:solidFill>
                <a:latin typeface="Calibri" pitchFamily="34" charset="0"/>
                <a:cs typeface="Calibri" pitchFamily="34" charset="0"/>
              </a:rPr>
              <a:t>Yerel ve Küresel Toplum Paradigması</a:t>
            </a:r>
            <a:endParaRPr lang="tr-TR" sz="32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3200" b="1" u="sng" dirty="0"/>
              <a:t>Sınırlı </a:t>
            </a:r>
            <a:r>
              <a:rPr lang="tr-TR" sz="3200" b="1" u="sng" dirty="0" smtClean="0"/>
              <a:t>Yönleri</a:t>
            </a:r>
          </a:p>
          <a:p>
            <a:r>
              <a:rPr lang="tr-TR" sz="2400" dirty="0"/>
              <a:t>Geleneksel sınırlamalardan biri, sosyal hizmet uzmanının toplum düzeyinde müdahale yapan ve sadece makro düşünmek için eğitildiği fikridir. </a:t>
            </a:r>
          </a:p>
          <a:p>
            <a:r>
              <a:rPr lang="tr-TR" sz="2400" dirty="0"/>
              <a:t>Sosyal hizmet uzmanlarının çoğu psikolojinin dört gücü, vaka yönetimi ve </a:t>
            </a:r>
            <a:r>
              <a:rPr lang="tr-TR" sz="2400" dirty="0" err="1"/>
              <a:t>biyopsikososyal</a:t>
            </a:r>
            <a:r>
              <a:rPr lang="tr-TR" sz="2400" dirty="0"/>
              <a:t> kuramlarla beraber yeteri kadar mikro düzeyde eğitim almamaktadır.</a:t>
            </a:r>
            <a:endParaRPr lang="tr-TR" sz="2400" dirty="0"/>
          </a:p>
        </p:txBody>
      </p:sp>
    </p:spTree>
    <p:extLst>
      <p:ext uri="{BB962C8B-B14F-4D97-AF65-F5344CB8AC3E}">
        <p14:creationId xmlns:p14="http://schemas.microsoft.com/office/powerpoint/2010/main" val="2250698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quarter" idx="1"/>
          </p:nvPr>
        </p:nvSpPr>
        <p:spPr/>
        <p:txBody>
          <a:bodyPr>
            <a:normAutofit/>
          </a:bodyPr>
          <a:lstStyle/>
          <a:p>
            <a:pPr algn="ctr">
              <a:defRPr/>
            </a:pPr>
            <a:r>
              <a:rPr lang="tr-TR" sz="4000" u="sng" dirty="0"/>
              <a:t>Müdahale </a:t>
            </a:r>
            <a:r>
              <a:rPr lang="tr-TR" sz="4000" u="sng" dirty="0" smtClean="0"/>
              <a:t>Paradigmaları</a:t>
            </a:r>
          </a:p>
          <a:p>
            <a:pPr algn="ctr">
              <a:buFontTx/>
              <a:buNone/>
              <a:defRPr/>
            </a:pPr>
            <a:r>
              <a:rPr lang="tr-TR" sz="2800" dirty="0" err="1"/>
              <a:t>Psikodinamik</a:t>
            </a:r>
            <a:endParaRPr lang="tr-TR" sz="2800" dirty="0"/>
          </a:p>
          <a:p>
            <a:pPr algn="ctr">
              <a:buFontTx/>
              <a:buNone/>
              <a:defRPr/>
            </a:pPr>
            <a:r>
              <a:rPr lang="tr-TR" sz="2800" dirty="0"/>
              <a:t>Bilişsel/Davranışsal/İletişimsel</a:t>
            </a:r>
          </a:p>
          <a:p>
            <a:pPr algn="ctr">
              <a:buFontTx/>
              <a:buNone/>
              <a:defRPr/>
            </a:pPr>
            <a:r>
              <a:rPr lang="tr-TR" sz="2800" dirty="0" err="1"/>
              <a:t>Yaşantısal</a:t>
            </a:r>
            <a:r>
              <a:rPr lang="tr-TR" sz="2800" dirty="0"/>
              <a:t>/İnsancıl/Varoluşçu</a:t>
            </a:r>
          </a:p>
          <a:p>
            <a:pPr algn="ctr">
              <a:buFontTx/>
              <a:buNone/>
              <a:defRPr/>
            </a:pPr>
            <a:r>
              <a:rPr lang="tr-TR" sz="2800" dirty="0" err="1"/>
              <a:t>Transpersonal</a:t>
            </a:r>
            <a:r>
              <a:rPr lang="tr-TR" sz="2800" dirty="0"/>
              <a:t> (Ben-Ötesi)</a:t>
            </a:r>
          </a:p>
          <a:p>
            <a:pPr algn="ctr">
              <a:buFontTx/>
              <a:buNone/>
              <a:defRPr/>
            </a:pPr>
            <a:r>
              <a:rPr lang="tr-TR" sz="2800" dirty="0"/>
              <a:t>Vaka Yönetimi </a:t>
            </a:r>
          </a:p>
          <a:p>
            <a:pPr algn="ctr">
              <a:buFontTx/>
              <a:buNone/>
              <a:defRPr/>
            </a:pPr>
            <a:r>
              <a:rPr lang="tr-TR" sz="2800" dirty="0" err="1"/>
              <a:t>Biyopsikososyal</a:t>
            </a:r>
            <a:r>
              <a:rPr lang="tr-TR" sz="2800" dirty="0"/>
              <a:t> </a:t>
            </a:r>
          </a:p>
          <a:p>
            <a:pPr algn="ctr">
              <a:buFontTx/>
              <a:buNone/>
              <a:defRPr/>
            </a:pPr>
            <a:r>
              <a:rPr lang="tr-TR" sz="2800" b="1" dirty="0"/>
              <a:t>Yerel ve Küresel Toplum</a:t>
            </a:r>
            <a:endParaRPr lang="tr-TR" sz="2800" b="1" dirty="0"/>
          </a:p>
        </p:txBody>
      </p:sp>
    </p:spTree>
    <p:extLst>
      <p:ext uri="{BB962C8B-B14F-4D97-AF65-F5344CB8AC3E}">
        <p14:creationId xmlns:p14="http://schemas.microsoft.com/office/powerpoint/2010/main" val="320298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1340768"/>
            <a:ext cx="8229600" cy="4384144"/>
          </a:xfrm>
        </p:spPr>
        <p:txBody>
          <a:bodyPr>
            <a:normAutofit/>
          </a:bodyPr>
          <a:lstStyle/>
          <a:p>
            <a:pPr algn="ctr">
              <a:defRPr/>
            </a:pPr>
            <a:r>
              <a:rPr lang="tr-TR" sz="4000" u="sng" dirty="0"/>
              <a:t>Odak</a:t>
            </a:r>
            <a:endParaRPr lang="tr-TR" altLang="tr-TR" sz="3600" b="1" u="sng" dirty="0"/>
          </a:p>
          <a:p>
            <a:r>
              <a:rPr lang="tr-TR" sz="2800" dirty="0"/>
              <a:t>Doğal yerel ekosistem refahının yanı sıra tüm üyelerin gelişimini ve refahını destekleyen yerel ve küresel toplumların çeşitliliğinin sosyal hizmet uzmanları ve müracaatçı tarafından yeniden oluşturulmasıdır. </a:t>
            </a:r>
            <a:endParaRPr lang="tr-TR" sz="2800" dirty="0"/>
          </a:p>
        </p:txBody>
      </p:sp>
    </p:spTree>
    <p:extLst>
      <p:ext uri="{BB962C8B-B14F-4D97-AF65-F5344CB8AC3E}">
        <p14:creationId xmlns:p14="http://schemas.microsoft.com/office/powerpoint/2010/main" val="187233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340768"/>
            <a:ext cx="8229600" cy="4816192"/>
          </a:xfrm>
        </p:spPr>
        <p:txBody>
          <a:bodyPr>
            <a:normAutofit/>
          </a:bodyPr>
          <a:lstStyle/>
          <a:p>
            <a:pPr algn="ctr">
              <a:defRPr/>
            </a:pPr>
            <a:r>
              <a:rPr lang="tr-TR" sz="3600" b="1" u="sng" dirty="0"/>
              <a:t>Gelişimsel </a:t>
            </a:r>
            <a:r>
              <a:rPr lang="tr-TR" sz="3600" b="1" u="sng" dirty="0" smtClean="0"/>
              <a:t>Boyut</a:t>
            </a:r>
          </a:p>
          <a:p>
            <a:r>
              <a:rPr lang="tr-TR" sz="2800" dirty="0"/>
              <a:t>Müracaatçıların çok boyutlu ( yani duygusal, tinsel, sosyal, fiziksel ve bilişsel) gelişimlerini beslemektedir.</a:t>
            </a:r>
          </a:p>
          <a:p>
            <a:r>
              <a:rPr lang="tr-TR" sz="2800" dirty="0"/>
              <a:t>Sosyal gelişim özellikle vurgulanır çünkü gelişmiş sosyal beceri kullanımı, etkili toplumsal gelişimi oluşturmak için gereklidir. </a:t>
            </a:r>
          </a:p>
        </p:txBody>
      </p:sp>
    </p:spTree>
    <p:extLst>
      <p:ext uri="{BB962C8B-B14F-4D97-AF65-F5344CB8AC3E}">
        <p14:creationId xmlns:p14="http://schemas.microsoft.com/office/powerpoint/2010/main" val="37957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1196752"/>
            <a:ext cx="8229600" cy="4937760"/>
          </a:xfrm>
        </p:spPr>
        <p:txBody>
          <a:bodyPr>
            <a:normAutofit/>
          </a:bodyPr>
          <a:lstStyle/>
          <a:p>
            <a:pPr algn="ctr">
              <a:defRPr/>
            </a:pPr>
            <a:r>
              <a:rPr lang="tr-TR" sz="4000" b="1" u="sng" dirty="0"/>
              <a:t>Sağlığa </a:t>
            </a:r>
            <a:r>
              <a:rPr lang="tr-TR" sz="4000" b="1" u="sng" dirty="0" smtClean="0"/>
              <a:t>bakış açısı</a:t>
            </a:r>
            <a:endParaRPr lang="tr-TR" sz="4000" b="1" u="sng" dirty="0"/>
          </a:p>
          <a:p>
            <a:r>
              <a:rPr lang="tr-TR" sz="2800" dirty="0"/>
              <a:t>Sağlıklı bir yerel ve küresel toplum; </a:t>
            </a:r>
            <a:r>
              <a:rPr lang="tr-TR" sz="2800" dirty="0" err="1"/>
              <a:t>şiddetsizliğe</a:t>
            </a:r>
            <a:r>
              <a:rPr lang="tr-TR" sz="2800" dirty="0"/>
              <a:t> ve sosyal adalete vurgu yapar. </a:t>
            </a:r>
          </a:p>
          <a:p>
            <a:r>
              <a:rPr lang="tr-TR" sz="2800" dirty="0"/>
              <a:t>Bireysel, toplumsal ve uluslararası düzeyde bireylerin, toplumların ve ulusların; fırsatlara, kaynaklara ve güce eşit erişim sağlamasına ve çeşitli nüfus grupları arasında diyalog ve işbirliğinin kolaylaştırılmasına değer verir. </a:t>
            </a:r>
          </a:p>
          <a:p>
            <a:r>
              <a:rPr lang="tr-TR" sz="2800" dirty="0"/>
              <a:t>Sağlıklı bir yerel ve küresel toplum tüm canlılığı ve doğal çevreyi içeren doğal ekosisteme de değer verir.</a:t>
            </a:r>
          </a:p>
        </p:txBody>
      </p:sp>
    </p:spTree>
    <p:extLst>
      <p:ext uri="{BB962C8B-B14F-4D97-AF65-F5344CB8AC3E}">
        <p14:creationId xmlns:p14="http://schemas.microsoft.com/office/powerpoint/2010/main" val="368420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ctr">
              <a:defRPr/>
            </a:pPr>
            <a:r>
              <a:rPr lang="tr-TR" sz="3200" b="1" u="sng" dirty="0" err="1"/>
              <a:t>Patalojiye</a:t>
            </a:r>
            <a:r>
              <a:rPr lang="tr-TR" sz="3200" b="1" u="sng" dirty="0"/>
              <a:t> </a:t>
            </a:r>
            <a:r>
              <a:rPr lang="tr-TR" sz="3200" b="1" u="sng" dirty="0" err="1" smtClean="0"/>
              <a:t>bakışaçısı</a:t>
            </a:r>
            <a:endParaRPr lang="tr-TR" sz="3200" b="1" u="sng" dirty="0" smtClean="0"/>
          </a:p>
          <a:p>
            <a:pPr algn="ctr">
              <a:defRPr/>
            </a:pPr>
            <a:endParaRPr lang="tr-TR" sz="3200" b="1" u="sng" dirty="0"/>
          </a:p>
          <a:p>
            <a:r>
              <a:rPr lang="tr-TR" dirty="0"/>
              <a:t>Sağlıksız yerel ve küresel bir toplum bireysel, toplumsal ve uluslararası şiddete, baskıya, ve farklılıkların tahammülsüzlüğüne göz yumar. </a:t>
            </a:r>
          </a:p>
          <a:p>
            <a:r>
              <a:rPr lang="tr-TR" dirty="0"/>
              <a:t>Bireylerin, toplumların ve ulusların; fırsatlara, kaynaklara ve güce eşit erişimini engeller ve farklı nüfus grupları arasındaki rekabeti ve baskıyı görmezden gelir veya destekler. Sağlıksız yerel ve küresel bir toplum küresel ekosisteme de değer vermez. </a:t>
            </a:r>
          </a:p>
          <a:p>
            <a:r>
              <a:rPr lang="tr-TR" dirty="0"/>
              <a:t>Sağlıksız müracaatçı, insan ırkına ve evrenin geri kalanına bağlı olduğunun farkında değildir. </a:t>
            </a:r>
          </a:p>
          <a:p>
            <a:pPr>
              <a:lnSpc>
                <a:spcPct val="90000"/>
              </a:lnSpc>
              <a:defRPr/>
            </a:pPr>
            <a:endParaRPr lang="tr-TR" dirty="0"/>
          </a:p>
        </p:txBody>
      </p:sp>
    </p:spTree>
    <p:extLst>
      <p:ext uri="{BB962C8B-B14F-4D97-AF65-F5344CB8AC3E}">
        <p14:creationId xmlns:p14="http://schemas.microsoft.com/office/powerpoint/2010/main" val="391547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3600" b="1" u="sng" dirty="0"/>
              <a:t>Sanat ve </a:t>
            </a:r>
            <a:r>
              <a:rPr lang="tr-TR" sz="3600" b="1" u="sng" dirty="0" smtClean="0"/>
              <a:t>Bilim</a:t>
            </a:r>
          </a:p>
          <a:p>
            <a:endParaRPr lang="tr-TR" sz="3600" b="1" u="sng" dirty="0" smtClean="0"/>
          </a:p>
          <a:p>
            <a:r>
              <a:rPr lang="tr-TR" dirty="0"/>
              <a:t>Toplum düzeyinde müdahalelerin ve toplum sorumluluklarının tamamen insan gelişimini beslenmesini öneren bir literatür olmasına rağmen kanıtlar halen yetersizdir. </a:t>
            </a:r>
          </a:p>
          <a:p>
            <a:r>
              <a:rPr lang="tr-TR" dirty="0"/>
              <a:t>Bu sistem içindeki insanların doğal ekosistem durumu ile </a:t>
            </a:r>
            <a:r>
              <a:rPr lang="tr-TR" dirty="0" err="1"/>
              <a:t>biyopsikososyotinsel</a:t>
            </a:r>
            <a:r>
              <a:rPr lang="tr-TR" dirty="0"/>
              <a:t> iyilik hali arasındaki ilişkiyi göstermek için daha fazla araştırma gerekmektedir.</a:t>
            </a:r>
            <a:endParaRPr lang="tr-TR" dirty="0"/>
          </a:p>
        </p:txBody>
      </p:sp>
    </p:spTree>
    <p:extLst>
      <p:ext uri="{BB962C8B-B14F-4D97-AF65-F5344CB8AC3E}">
        <p14:creationId xmlns:p14="http://schemas.microsoft.com/office/powerpoint/2010/main" val="1049742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3600" b="1" u="sng" dirty="0" smtClean="0"/>
              <a:t>İlişki</a:t>
            </a:r>
            <a:r>
              <a:rPr lang="tr-TR" sz="3600" b="1" u="sng" dirty="0"/>
              <a:t> </a:t>
            </a:r>
            <a:endParaRPr lang="tr-TR" sz="3600" b="1" u="sng" dirty="0" smtClean="0"/>
          </a:p>
          <a:p>
            <a:endParaRPr lang="tr-TR" sz="3600" b="1" u="sng" dirty="0" smtClean="0"/>
          </a:p>
          <a:p>
            <a:r>
              <a:rPr lang="tr-TR" dirty="0"/>
              <a:t>Sosyal hizmet uzmanı, toplum düzeyindeki müdahaleleri oluşturmak ve uygulamak için sorumluluk paylaşmayı müracaatçının gelişimsel becerilerine bağlı olarak müracaatçı ve müracaatçı sistemiyle yatay veya dikey ilişki kurabilir.</a:t>
            </a:r>
            <a:endParaRPr lang="tr-TR" dirty="0"/>
          </a:p>
        </p:txBody>
      </p:sp>
    </p:spTree>
    <p:extLst>
      <p:ext uri="{BB962C8B-B14F-4D97-AF65-F5344CB8AC3E}">
        <p14:creationId xmlns:p14="http://schemas.microsoft.com/office/powerpoint/2010/main" val="2449992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b="1" u="sng" dirty="0"/>
              <a:t>Güçlü </a:t>
            </a:r>
            <a:r>
              <a:rPr lang="tr-TR" b="1" u="sng" dirty="0" smtClean="0"/>
              <a:t>Yönleri: </a:t>
            </a:r>
            <a:r>
              <a:rPr lang="tr-TR" dirty="0"/>
              <a:t>Bu müdahaleler bireylerin, çiftlerin, ailelerin, ve küçük grupların iyileşmesi ve gelişmesi ile beslenen büyük sistemlerle dolaylı yollarla çalışmayı sağmaktadır.</a:t>
            </a:r>
          </a:p>
          <a:p>
            <a:r>
              <a:rPr lang="tr-TR" dirty="0"/>
              <a:t>Toplum düzeyindeki müdahaleler </a:t>
            </a:r>
            <a:r>
              <a:rPr lang="tr-TR" dirty="0" err="1"/>
              <a:t>biyopsikososyotinsel</a:t>
            </a:r>
            <a:r>
              <a:rPr lang="tr-TR" dirty="0"/>
              <a:t> sorunlara (açlık, yoksulluk, çeteler, savaş, aşırı nüfus ve çevresel kirlenme) en iyi yanıt gibi görünmektedir. </a:t>
            </a:r>
          </a:p>
          <a:p>
            <a:r>
              <a:rPr lang="tr-TR" dirty="0"/>
              <a:t>Her sorunun her zaman toplumsal bir bağlamı vardır. Her sosyal hizmet sorunu da yerel ve küresel toplumla yakından ilişkilidir. Yerel toplumların yaşam kalitesinin düşüşüyle kriz yaşayan bir dönemde radikal değişim için de bir fırsat vardır. </a:t>
            </a:r>
            <a:endParaRPr lang="tr-TR" dirty="0"/>
          </a:p>
        </p:txBody>
      </p:sp>
    </p:spTree>
    <p:extLst>
      <p:ext uri="{BB962C8B-B14F-4D97-AF65-F5344CB8AC3E}">
        <p14:creationId xmlns:p14="http://schemas.microsoft.com/office/powerpoint/2010/main" val="15171834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68</TotalTime>
  <Words>453</Words>
  <Application>Microsoft Office PowerPoint</Application>
  <PresentationFormat>Ekran Gösterisi (4:3)</PresentationFormat>
  <Paragraphs>40</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Ezgi Arslan</cp:lastModifiedBy>
  <cp:revision>21</cp:revision>
  <dcterms:created xsi:type="dcterms:W3CDTF">2017-04-26T08:36:58Z</dcterms:created>
  <dcterms:modified xsi:type="dcterms:W3CDTF">2017-12-11T08:08:06Z</dcterms:modified>
</cp:coreProperties>
</file>