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8226B7-86AE-431F-9465-22E62E610507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4C322-C8FC-4E7F-AA8A-98BE96448A5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C6236C-74E8-48E8-9791-879C17C54358}" type="slidenum">
              <a:rPr lang="tr-TR" smtClean="0">
                <a:latin typeface="Arial" charset="0"/>
              </a:rPr>
              <a:pPr/>
              <a:t>1</a:t>
            </a:fld>
            <a:endParaRPr lang="tr-TR" smtClean="0">
              <a:latin typeface="Arial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r>
              <a:rPr lang="tr-TR" smtClean="0">
                <a:latin typeface="Arial" charset="0"/>
              </a:rPr>
              <a:t>Damlacıklar daha büyük olmaları nedeniyle havada asılı kalmazlar ve uzak mesafelere ulaşamazlar.</a:t>
            </a:r>
          </a:p>
          <a:p>
            <a:pPr eaLnBrk="1" hangingPunct="1"/>
            <a:endParaRPr lang="tr-T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pmc.columbia.edu/resources/tbcpp/abouttb1.gi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CC0000"/>
                </a:solidFill>
              </a:rPr>
              <a:t>Damlacık </a:t>
            </a:r>
            <a:r>
              <a:rPr lang="en-US" smtClean="0">
                <a:solidFill>
                  <a:srgbClr val="CC0000"/>
                </a:solidFill>
              </a:rPr>
              <a:t>İzolasyonu</a:t>
            </a:r>
            <a:endParaRPr lang="tr-TR" smtClean="0">
              <a:solidFill>
                <a:srgbClr val="CC0000"/>
              </a:solidFill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7213"/>
            <a:ext cx="7772400" cy="4268787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tr-TR" sz="2800" dirty="0" smtClean="0"/>
              <a:t>Büyük partiküllü (&gt; 5</a:t>
            </a:r>
            <a:r>
              <a:rPr lang="en-US" sz="2800" dirty="0" smtClean="0">
                <a:cs typeface="Arial" charset="0"/>
              </a:rPr>
              <a:t>µ</a:t>
            </a:r>
            <a:r>
              <a:rPr lang="tr-TR" sz="2800" dirty="0" smtClean="0">
                <a:cs typeface="Arial" charset="0"/>
              </a:rPr>
              <a:t>m</a:t>
            </a:r>
            <a:r>
              <a:rPr lang="tr-TR" sz="2800" dirty="0" smtClean="0"/>
              <a:t>) damlacıkların geçişinin önlenmesinde kullanılır.</a:t>
            </a:r>
          </a:p>
          <a:p>
            <a:pPr eaLnBrk="1" hangingPunct="1">
              <a:lnSpc>
                <a:spcPct val="110000"/>
              </a:lnSpc>
            </a:pPr>
            <a:r>
              <a:rPr lang="tr-TR" sz="2800" dirty="0" smtClean="0"/>
              <a:t>Partiküller büyük olduğu için yere çöker</a:t>
            </a:r>
          </a:p>
          <a:p>
            <a:pPr eaLnBrk="1" hangingPunct="1">
              <a:lnSpc>
                <a:spcPct val="110000"/>
              </a:lnSpc>
            </a:pPr>
            <a:r>
              <a:rPr lang="tr-TR" sz="2800" dirty="0" smtClean="0"/>
              <a:t>Bulaşmanın olması için kaynak ve duyarlı kişi arasında yakın mesafe (yaklaşık 1 m) gereklidir</a:t>
            </a:r>
          </a:p>
        </p:txBody>
      </p:sp>
      <p:pic>
        <p:nvPicPr>
          <p:cNvPr id="47108" name="Picture 4" descr="abouttb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00800" y="4975225"/>
            <a:ext cx="2514600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temas izolasyonu ile ilgili görsel sonucu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3" y="4480759"/>
            <a:ext cx="2304255" cy="23772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b="1" smtClean="0">
                <a:solidFill>
                  <a:srgbClr val="CC0000"/>
                </a:solidFill>
              </a:rPr>
              <a:t>Damlacık </a:t>
            </a:r>
            <a:r>
              <a:rPr lang="en-US" sz="4000" b="1" smtClean="0">
                <a:solidFill>
                  <a:srgbClr val="CC0000"/>
                </a:solidFill>
              </a:rPr>
              <a:t>İzolasyonu</a:t>
            </a:r>
            <a:endParaRPr lang="tr-TR" sz="4000" b="1" smtClean="0">
              <a:solidFill>
                <a:srgbClr val="CC0000"/>
              </a:solidFill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tr-TR" dirty="0" smtClean="0"/>
              <a:t>Duyarlı kişiye burun-ağız-</a:t>
            </a:r>
            <a:r>
              <a:rPr lang="tr-TR" dirty="0" err="1" smtClean="0"/>
              <a:t>konjonktiva</a:t>
            </a:r>
            <a:r>
              <a:rPr lang="tr-TR" dirty="0" smtClean="0"/>
              <a:t> yoluyla bulaşma olur:</a:t>
            </a:r>
            <a:endParaRPr lang="tr-TR" sz="2800" dirty="0" smtClean="0"/>
          </a:p>
          <a:p>
            <a:pPr lvl="1" eaLnBrk="1" hangingPunct="1">
              <a:lnSpc>
                <a:spcPct val="130000"/>
              </a:lnSpc>
            </a:pPr>
            <a:r>
              <a:rPr lang="tr-TR" dirty="0" err="1" smtClean="0"/>
              <a:t>Enfekte</a:t>
            </a:r>
            <a:r>
              <a:rPr lang="tr-TR" dirty="0" smtClean="0"/>
              <a:t> hastaların konuşması, öksürmesi ya da burun silmesi</a:t>
            </a:r>
          </a:p>
          <a:p>
            <a:pPr lvl="1" eaLnBrk="1" hangingPunct="1">
              <a:lnSpc>
                <a:spcPct val="130000"/>
              </a:lnSpc>
            </a:pPr>
            <a:r>
              <a:rPr lang="tr-TR" dirty="0" err="1" smtClean="0"/>
              <a:t>Aspirasyon</a:t>
            </a:r>
            <a:r>
              <a:rPr lang="tr-TR" dirty="0" smtClean="0"/>
              <a:t>, </a:t>
            </a:r>
            <a:r>
              <a:rPr lang="tr-TR" dirty="0" err="1" smtClean="0"/>
              <a:t>entubasyon</a:t>
            </a:r>
            <a:r>
              <a:rPr lang="tr-TR" dirty="0" smtClean="0"/>
              <a:t>, </a:t>
            </a:r>
            <a:r>
              <a:rPr lang="tr-TR" dirty="0" err="1" smtClean="0"/>
              <a:t>bronkoskopi</a:t>
            </a:r>
            <a:r>
              <a:rPr lang="tr-TR" dirty="0" smtClean="0"/>
              <a:t> gibi işlemler sırasında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3600" b="1" smtClean="0">
                <a:solidFill>
                  <a:srgbClr val="CC0000"/>
                </a:solidFill>
              </a:rPr>
              <a:t>Damlacık i</a:t>
            </a:r>
            <a:r>
              <a:rPr lang="en-US" sz="3600" b="1" smtClean="0">
                <a:solidFill>
                  <a:srgbClr val="CC0000"/>
                </a:solidFill>
              </a:rPr>
              <a:t>zolasyo</a:t>
            </a:r>
            <a:r>
              <a:rPr lang="tr-TR" sz="3600" b="1" smtClean="0">
                <a:solidFill>
                  <a:srgbClr val="CC0000"/>
                </a:solidFill>
              </a:rPr>
              <a:t>nu uygulanması gereken enfeksiyonlar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kumimoji="1" lang="tr-TR" sz="2800" b="1" dirty="0" smtClean="0"/>
              <a:t>Damlacık yoluyla yayılan ciddi hastalıklar</a:t>
            </a:r>
            <a:endParaRPr lang="tr-TR" sz="2400" b="1" dirty="0" smtClean="0"/>
          </a:p>
          <a:p>
            <a:pPr lvl="1" eaLnBrk="1" hangingPunct="1">
              <a:lnSpc>
                <a:spcPct val="80000"/>
              </a:lnSpc>
            </a:pPr>
            <a:r>
              <a:rPr lang="tr-TR" sz="2400" dirty="0" err="1" smtClean="0"/>
              <a:t>İnvaziv</a:t>
            </a:r>
            <a:r>
              <a:rPr lang="tr-TR" sz="2400" dirty="0" smtClean="0"/>
              <a:t> </a:t>
            </a:r>
            <a:r>
              <a:rPr lang="tr-TR" sz="2400" i="1" dirty="0" smtClean="0"/>
              <a:t>H. </a:t>
            </a:r>
            <a:r>
              <a:rPr lang="tr-TR" sz="2400" i="1" dirty="0" err="1" smtClean="0"/>
              <a:t>influenzae</a:t>
            </a:r>
            <a:r>
              <a:rPr lang="tr-TR" sz="2400" dirty="0" smtClean="0"/>
              <a:t> tip B </a:t>
            </a:r>
            <a:r>
              <a:rPr lang="tr-TR" sz="2400" dirty="0" err="1" smtClean="0"/>
              <a:t>infeksiyonu</a:t>
            </a:r>
            <a:r>
              <a:rPr lang="tr-TR" sz="2400" dirty="0" smtClean="0"/>
              <a:t>, 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2200" dirty="0" smtClean="0"/>
              <a:t>menenjit, </a:t>
            </a:r>
            <a:r>
              <a:rPr lang="tr-TR" sz="2200" dirty="0" err="1" smtClean="0"/>
              <a:t>pnömoni</a:t>
            </a:r>
            <a:r>
              <a:rPr lang="tr-TR" sz="2200" dirty="0" smtClean="0"/>
              <a:t>, </a:t>
            </a:r>
            <a:r>
              <a:rPr lang="tr-TR" sz="2200" dirty="0" err="1" smtClean="0"/>
              <a:t>epiglottit</a:t>
            </a:r>
            <a:r>
              <a:rPr lang="tr-TR" sz="2200" dirty="0" smtClean="0"/>
              <a:t> ve </a:t>
            </a:r>
            <a:r>
              <a:rPr lang="tr-TR" sz="2200" dirty="0" err="1" smtClean="0"/>
              <a:t>sepsis</a:t>
            </a:r>
            <a:r>
              <a:rPr lang="tr-TR" sz="2200" dirty="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400" dirty="0" err="1" smtClean="0"/>
              <a:t>İnvaziv</a:t>
            </a:r>
            <a:r>
              <a:rPr lang="tr-TR" sz="2400" dirty="0" smtClean="0"/>
              <a:t> </a:t>
            </a:r>
            <a:r>
              <a:rPr lang="tr-TR" sz="2400" i="1" dirty="0" err="1" smtClean="0"/>
              <a:t>Neisseria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meningitidis</a:t>
            </a:r>
            <a:r>
              <a:rPr lang="tr-TR" sz="2400" dirty="0" smtClean="0"/>
              <a:t> </a:t>
            </a:r>
            <a:r>
              <a:rPr lang="tr-TR" sz="2400" dirty="0" err="1" smtClean="0"/>
              <a:t>infeksiyonu</a:t>
            </a:r>
            <a:r>
              <a:rPr lang="tr-TR" sz="2400" dirty="0" smtClean="0"/>
              <a:t>, 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2200" dirty="0" smtClean="0"/>
              <a:t>menenjit, </a:t>
            </a:r>
            <a:r>
              <a:rPr lang="tr-TR" sz="2200" dirty="0" err="1" smtClean="0"/>
              <a:t>pnömoni</a:t>
            </a:r>
            <a:r>
              <a:rPr lang="tr-TR" sz="2200" dirty="0" smtClean="0"/>
              <a:t> ve </a:t>
            </a:r>
            <a:r>
              <a:rPr lang="tr-TR" sz="2200" dirty="0" err="1" smtClean="0"/>
              <a:t>sepsis</a:t>
            </a:r>
            <a:endParaRPr lang="tr-TR" sz="2200" dirty="0" smtClean="0"/>
          </a:p>
          <a:p>
            <a:pPr eaLnBrk="1" hangingPunct="1">
              <a:lnSpc>
                <a:spcPct val="80000"/>
              </a:lnSpc>
            </a:pPr>
            <a:r>
              <a:rPr kumimoji="1" lang="tr-TR" sz="2800" b="1" dirty="0" smtClean="0"/>
              <a:t>Damlacık yoluyla yayılan diğer ciddi bakteriyel solunum yolu enfeksiyonları:</a:t>
            </a:r>
            <a:endParaRPr lang="tr-TR" sz="2800" b="1" dirty="0" smtClean="0"/>
          </a:p>
          <a:p>
            <a:pPr lvl="1" eaLnBrk="1" hangingPunct="1">
              <a:lnSpc>
                <a:spcPct val="80000"/>
              </a:lnSpc>
            </a:pPr>
            <a:r>
              <a:rPr lang="tr-TR" sz="2400" dirty="0" smtClean="0"/>
              <a:t>Difteri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400" i="1" dirty="0" err="1" smtClean="0"/>
              <a:t>Mycoplasma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pneumonia</a:t>
            </a:r>
            <a:r>
              <a:rPr lang="tr-TR" sz="2400" i="1" dirty="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kumimoji="1" lang="tr-TR" sz="2400" dirty="0" smtClean="0"/>
              <a:t>Boğmaca</a:t>
            </a:r>
            <a:endParaRPr lang="tr-TR" sz="2400" dirty="0" smtClean="0"/>
          </a:p>
          <a:p>
            <a:pPr lvl="1" eaLnBrk="1" hangingPunct="1">
              <a:lnSpc>
                <a:spcPct val="80000"/>
              </a:lnSpc>
            </a:pPr>
            <a:r>
              <a:rPr kumimoji="1" lang="tr-TR" sz="2400" dirty="0" err="1" smtClean="0"/>
              <a:t>Pnömonik</a:t>
            </a:r>
            <a:r>
              <a:rPr kumimoji="1" lang="tr-TR" sz="2400" dirty="0" smtClean="0"/>
              <a:t> veba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3600" b="1" smtClean="0">
                <a:solidFill>
                  <a:srgbClr val="CC0000"/>
                </a:solidFill>
              </a:rPr>
              <a:t>Damlacık i</a:t>
            </a:r>
            <a:r>
              <a:rPr lang="en-US" sz="3600" b="1" smtClean="0">
                <a:solidFill>
                  <a:srgbClr val="CC0000"/>
                </a:solidFill>
              </a:rPr>
              <a:t>zolasyonu</a:t>
            </a:r>
            <a:r>
              <a:rPr lang="tr-TR" sz="3600" b="1" smtClean="0">
                <a:solidFill>
                  <a:srgbClr val="CC0000"/>
                </a:solidFill>
              </a:rPr>
              <a:t> uygulanması gereken enfeksiyonlar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kumimoji="1" lang="tr-TR" sz="2800" b="1" dirty="0" smtClean="0"/>
              <a:t>Damlacık yoluyla yayılan diğer ciddi </a:t>
            </a:r>
            <a:r>
              <a:rPr kumimoji="1" lang="tr-TR" sz="2800" b="1" dirty="0" err="1" smtClean="0"/>
              <a:t>viral</a:t>
            </a:r>
            <a:r>
              <a:rPr kumimoji="1" lang="tr-TR" sz="2800" b="1" dirty="0" smtClean="0"/>
              <a:t> enfeksiyonlar: </a:t>
            </a:r>
          </a:p>
          <a:p>
            <a:pPr lvl="1" eaLnBrk="1" hangingPunct="1">
              <a:lnSpc>
                <a:spcPct val="130000"/>
              </a:lnSpc>
            </a:pPr>
            <a:r>
              <a:rPr kumimoji="1" lang="tr-TR" dirty="0" err="1" smtClean="0"/>
              <a:t>Adenovirus</a:t>
            </a:r>
            <a:endParaRPr kumimoji="1" lang="tr-TR" dirty="0" smtClean="0"/>
          </a:p>
          <a:p>
            <a:pPr lvl="1" eaLnBrk="1" hangingPunct="1">
              <a:lnSpc>
                <a:spcPct val="130000"/>
              </a:lnSpc>
            </a:pPr>
            <a:r>
              <a:rPr kumimoji="1" lang="tr-TR" dirty="0" err="1" smtClean="0"/>
              <a:t>İnfluenza</a:t>
            </a:r>
            <a:endParaRPr kumimoji="1" lang="tr-TR" dirty="0" smtClean="0"/>
          </a:p>
          <a:p>
            <a:pPr lvl="1" eaLnBrk="1" hangingPunct="1">
              <a:lnSpc>
                <a:spcPct val="130000"/>
              </a:lnSpc>
            </a:pPr>
            <a:r>
              <a:rPr kumimoji="1" lang="tr-TR" dirty="0" smtClean="0"/>
              <a:t>Kabakulak</a:t>
            </a:r>
          </a:p>
          <a:p>
            <a:pPr lvl="1" eaLnBrk="1" hangingPunct="1">
              <a:lnSpc>
                <a:spcPct val="130000"/>
              </a:lnSpc>
            </a:pPr>
            <a:r>
              <a:rPr kumimoji="1" lang="tr-TR" dirty="0" err="1" smtClean="0"/>
              <a:t>Parvovirüs</a:t>
            </a:r>
            <a:r>
              <a:rPr kumimoji="1" lang="tr-TR" dirty="0" smtClean="0"/>
              <a:t> B19 </a:t>
            </a:r>
          </a:p>
          <a:p>
            <a:pPr lvl="1" eaLnBrk="1" hangingPunct="1">
              <a:lnSpc>
                <a:spcPct val="130000"/>
              </a:lnSpc>
            </a:pPr>
            <a:r>
              <a:rPr kumimoji="1" lang="tr-TR" dirty="0" smtClean="0"/>
              <a:t>Kızamıkçık</a:t>
            </a:r>
          </a:p>
          <a:p>
            <a:pPr eaLnBrk="1" hangingPunct="1"/>
            <a:endParaRPr lang="tr-TR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b="1" smtClean="0">
                <a:solidFill>
                  <a:srgbClr val="CC0000"/>
                </a:solidFill>
              </a:rPr>
              <a:t>Damlacık </a:t>
            </a:r>
            <a:r>
              <a:rPr lang="en-US" sz="4000" b="1" smtClean="0">
                <a:solidFill>
                  <a:srgbClr val="CC0000"/>
                </a:solidFill>
              </a:rPr>
              <a:t>İzolasyonu</a:t>
            </a:r>
            <a:endParaRPr lang="tr-TR" sz="4000" b="1" smtClean="0">
              <a:solidFill>
                <a:srgbClr val="CC0000"/>
              </a:solidFill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2800" dirty="0" smtClean="0"/>
              <a:t>Hasta tek kişilik odaya alınmalıdır</a:t>
            </a:r>
          </a:p>
          <a:p>
            <a:pPr eaLnBrk="1" hangingPunct="1">
              <a:buNone/>
            </a:pPr>
            <a:endParaRPr lang="tr-TR" sz="2800" dirty="0" smtClean="0"/>
          </a:p>
          <a:p>
            <a:pPr eaLnBrk="1" hangingPunct="1"/>
            <a:r>
              <a:rPr lang="tr-TR" sz="2800" dirty="0" smtClean="0"/>
              <a:t>Eğer tek kişilik oda yoksa aynı mikroorganizma ile </a:t>
            </a:r>
            <a:r>
              <a:rPr lang="tr-TR" sz="2800" dirty="0" err="1" smtClean="0"/>
              <a:t>enfekte</a:t>
            </a:r>
            <a:r>
              <a:rPr lang="tr-TR" sz="2800" dirty="0" smtClean="0"/>
              <a:t> ve başka enfeksiyonu olmayan bir hasta ile aynı odayı paylaşabilir</a:t>
            </a:r>
          </a:p>
          <a:p>
            <a:pPr eaLnBrk="1" hangingPunct="1">
              <a:buNone/>
            </a:pPr>
            <a:endParaRPr lang="tr-TR" sz="2800" dirty="0" smtClean="0"/>
          </a:p>
          <a:p>
            <a:pPr eaLnBrk="1" hangingPunct="1"/>
            <a:r>
              <a:rPr lang="tr-TR" sz="2800" dirty="0" smtClean="0"/>
              <a:t>Eğer farklı tanılı hastalarla aynı odayı paylaşması gerekiyorsa yataklar arası mesafe en az 1 m olmalıdır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Damlacık </a:t>
            </a:r>
            <a:r>
              <a:rPr lang="en-US" smtClean="0"/>
              <a:t>İzolasyonu</a:t>
            </a:r>
            <a:endParaRPr lang="tr-TR" smtClean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mtClean="0"/>
              <a:t>Özel havalandırma gerekmez</a:t>
            </a:r>
          </a:p>
          <a:p>
            <a:r>
              <a:rPr lang="tr-TR" smtClean="0"/>
              <a:t>Oda kapısı açık olabilir</a:t>
            </a:r>
          </a:p>
          <a:p>
            <a:r>
              <a:rPr lang="tr-TR" smtClean="0"/>
              <a:t>Sağlık personeli hastaya 1 metreden yakın mesafede çalışırken maske takmalıdır</a:t>
            </a:r>
          </a:p>
          <a:p>
            <a:r>
              <a:rPr lang="tr-TR" smtClean="0"/>
              <a:t>Hasta çok gerekmedikçe oda dışına çıkmamalıdır. Oda dışına çıkacaksa cerrahi maske ile çıkarılmalıdır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Ekran Gösterisi (4:3)</PresentationFormat>
  <Paragraphs>39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Damlacık İzolasyonu</vt:lpstr>
      <vt:lpstr>Damlacık İzolasyonu</vt:lpstr>
      <vt:lpstr>Damlacık izolasyonu uygulanması gereken enfeksiyonlar</vt:lpstr>
      <vt:lpstr>Damlacık izolasyonu uygulanması gereken enfeksiyonlar</vt:lpstr>
      <vt:lpstr>Damlacık İzolasyonu</vt:lpstr>
      <vt:lpstr>Damlacık İzolasyonu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Damlacık İzolasyonu</dc:title>
  <dc:creator>user</dc:creator>
  <cp:lastModifiedBy>user</cp:lastModifiedBy>
  <cp:revision>1</cp:revision>
  <dcterms:created xsi:type="dcterms:W3CDTF">2020-05-12T12:28:01Z</dcterms:created>
  <dcterms:modified xsi:type="dcterms:W3CDTF">2020-05-12T12:34:41Z</dcterms:modified>
</cp:coreProperties>
</file>