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 id="2147483689" r:id="rId3"/>
  </p:sldMasterIdLst>
  <p:sldIdLst>
    <p:sldId id="390" r:id="rId4"/>
    <p:sldId id="276" r:id="rId5"/>
    <p:sldId id="257" r:id="rId6"/>
    <p:sldId id="258" r:id="rId7"/>
    <p:sldId id="261" r:id="rId8"/>
    <p:sldId id="277" r:id="rId9"/>
    <p:sldId id="278" r:id="rId10"/>
    <p:sldId id="281" r:id="rId11"/>
    <p:sldId id="279" r:id="rId12"/>
    <p:sldId id="280" r:id="rId13"/>
    <p:sldId id="282" r:id="rId14"/>
    <p:sldId id="283" r:id="rId15"/>
    <p:sldId id="284" r:id="rId16"/>
    <p:sldId id="285" r:id="rId17"/>
    <p:sldId id="286" r:id="rId18"/>
    <p:sldId id="287" r:id="rId19"/>
    <p:sldId id="288" r:id="rId20"/>
    <p:sldId id="289" r:id="rId21"/>
    <p:sldId id="290" r:id="rId22"/>
    <p:sldId id="291" r:id="rId23"/>
    <p:sldId id="391"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080" autoAdjust="0"/>
  </p:normalViewPr>
  <p:slideViewPr>
    <p:cSldViewPr snapToGrid="0" snapToObjects="1">
      <p:cViewPr varScale="1">
        <p:scale>
          <a:sx n="64" d="100"/>
          <a:sy n="64" d="100"/>
        </p:scale>
        <p:origin x="84"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5D735085-3B29-4441-8737-C3920697047A}"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E9F8F-A503-9C42-8C18-79696BBDFAFE}"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31134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5D735085-3B29-4441-8737-C3920697047A}"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E9F8F-A503-9C42-8C18-79696BBDFAFE}" type="slidenum">
              <a:rPr lang="en-US" smtClean="0"/>
              <a:t>‹#›</a:t>
            </a:fld>
            <a:endParaRPr lang="en-US"/>
          </a:p>
        </p:txBody>
      </p:sp>
    </p:spTree>
    <p:extLst>
      <p:ext uri="{BB962C8B-B14F-4D97-AF65-F5344CB8AC3E}">
        <p14:creationId xmlns:p14="http://schemas.microsoft.com/office/powerpoint/2010/main" val="4103269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5D735085-3B29-4441-8737-C3920697047A}"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E9F8F-A503-9C42-8C18-79696BBDFAFE}" type="slidenum">
              <a:rPr lang="en-US" smtClean="0"/>
              <a:t>‹#›</a:t>
            </a:fld>
            <a:endParaRPr lang="en-US"/>
          </a:p>
        </p:txBody>
      </p:sp>
    </p:spTree>
    <p:extLst>
      <p:ext uri="{BB962C8B-B14F-4D97-AF65-F5344CB8AC3E}">
        <p14:creationId xmlns:p14="http://schemas.microsoft.com/office/powerpoint/2010/main" val="37457915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1066800" y="304800"/>
            <a:ext cx="7543800" cy="579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17"/>
          <p:cNvSpPr>
            <a:spLocks noGrp="1" noChangeArrowheads="1"/>
          </p:cNvSpPr>
          <p:nvPr>
            <p:ph type="dt" sz="half" idx="10"/>
          </p:nvPr>
        </p:nvSpPr>
        <p:spPr>
          <a:ln/>
        </p:spPr>
        <p:txBody>
          <a:bodyPr/>
          <a:lstStyle>
            <a:lvl1pPr>
              <a:defRPr/>
            </a:lvl1pPr>
          </a:lstStyle>
          <a:p>
            <a:fld id="{5D735085-3B29-4441-8737-C3920697047A}" type="datetimeFigureOut">
              <a:rPr lang="en-US" smtClean="0"/>
              <a:t>3/4/2020</a:t>
            </a:fld>
            <a:endParaRPr lang="en-US"/>
          </a:p>
        </p:txBody>
      </p:sp>
      <p:sp>
        <p:nvSpPr>
          <p:cNvPr id="4" name="Rectangle 18"/>
          <p:cNvSpPr>
            <a:spLocks noGrp="1" noChangeArrowheads="1"/>
          </p:cNvSpPr>
          <p:nvPr>
            <p:ph type="ftr" sz="quarter" idx="11"/>
          </p:nvPr>
        </p:nvSpPr>
        <p:spPr>
          <a:ln/>
        </p:spPr>
        <p:txBody>
          <a:bodyPr/>
          <a:lstStyle>
            <a:lvl1pPr>
              <a:defRPr/>
            </a:lvl1pPr>
          </a:lstStyle>
          <a:p>
            <a:endParaRPr lang="en-US"/>
          </a:p>
        </p:txBody>
      </p:sp>
      <p:sp>
        <p:nvSpPr>
          <p:cNvPr id="5" name="Rectangle 19"/>
          <p:cNvSpPr>
            <a:spLocks noGrp="1" noChangeArrowheads="1"/>
          </p:cNvSpPr>
          <p:nvPr>
            <p:ph type="sldNum" sz="quarter" idx="12"/>
          </p:nvPr>
        </p:nvSpPr>
        <p:spPr>
          <a:ln/>
        </p:spPr>
        <p:txBody>
          <a:bodyPr/>
          <a:lstStyle>
            <a:lvl1pPr>
              <a:defRPr/>
            </a:lvl1pPr>
          </a:lstStyle>
          <a:p>
            <a:fld id="{3BAE9F8F-A503-9C42-8C18-79696BBDFAFE}" type="slidenum">
              <a:rPr lang="en-US" smtClean="0"/>
              <a:t>‹#›</a:t>
            </a:fld>
            <a:endParaRPr lang="en-US"/>
          </a:p>
        </p:txBody>
      </p:sp>
    </p:spTree>
    <p:extLst>
      <p:ext uri="{BB962C8B-B14F-4D97-AF65-F5344CB8AC3E}">
        <p14:creationId xmlns:p14="http://schemas.microsoft.com/office/powerpoint/2010/main" val="1715796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73093B4-1CC8-466C-AC69-8C4EAAC07B96}" type="datetime1">
              <a:rPr lang="en-US" smtClean="0"/>
              <a:t>3/4/2020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33651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590254B-BB82-4C80-A262-98BD5C0B4A90}" type="datetime1">
              <a:rPr lang="en-US" smtClean="0"/>
              <a:t>3/4/2020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9338991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3955901-25EF-4B6B-8217-40AE73B567A5}" type="datetime1">
              <a:rPr lang="en-US" smtClean="0"/>
              <a:t>3/4/2020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309486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A38C9F5-99EE-46C1-925D-08171F3997F5}" type="datetime1">
              <a:rPr lang="en-US" smtClean="0"/>
              <a:t>3/4/2020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0238485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B5ECB38C-929A-4885-8B3A-FB2E643FA28D}" type="datetime1">
              <a:rPr lang="en-US" smtClean="0"/>
              <a:t>3/4/2020</a:t>
            </a:fld>
            <a:endParaRPr lang="tr-TR"/>
          </a:p>
        </p:txBody>
      </p:sp>
      <p:sp>
        <p:nvSpPr>
          <p:cNvPr id="8" name="Footer Placeholder 7"/>
          <p:cNvSpPr>
            <a:spLocks noGrp="1"/>
          </p:cNvSpPr>
          <p:nvPr>
            <p:ph type="ftr" sz="quarter" idx="11"/>
          </p:nvPr>
        </p:nvSpPr>
        <p:spPr/>
        <p:txBody>
          <a:bodyPr/>
          <a:lstStyle/>
          <a:p>
            <a:r>
              <a:rPr lang="tr-TR"/>
              <a:t>Prof. Dr. Harun TANRIVERMİŞ, Yrd. Doç. Dr. Yeşim ALİEFENDİOĞLU Ekonomi I 2016-2017 Güz Dönemi</a:t>
            </a: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483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EB3DAA0-B6AA-4ACD-9FB1-17185E43A90D}" type="datetime1">
              <a:rPr lang="en-US" smtClean="0"/>
              <a:t>3/4/2020</a:t>
            </a:fld>
            <a:endParaRPr lang="tr-TR"/>
          </a:p>
        </p:txBody>
      </p:sp>
      <p:sp>
        <p:nvSpPr>
          <p:cNvPr id="4" name="Footer Placeholder 3"/>
          <p:cNvSpPr>
            <a:spLocks noGrp="1"/>
          </p:cNvSpPr>
          <p:nvPr>
            <p:ph type="ftr" sz="quarter" idx="11"/>
          </p:nvPr>
        </p:nvSpPr>
        <p:spPr/>
        <p:txBody>
          <a:bodyPr/>
          <a:lstStyle/>
          <a:p>
            <a:r>
              <a:rPr lang="tr-TR"/>
              <a:t>Prof. Dr. Harun TANRIVERMİŞ, Yrd. Doç. Dr. Yeşim ALİEFENDİOĞLU Ekonomi I 2016-2017 Güz Dönemi</a:t>
            </a: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6496617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7F1EA-F52B-42F5-8478-0AF9BFD7E958}" type="datetime1">
              <a:rPr lang="en-US" smtClean="0"/>
              <a:t>3/4/2020</a:t>
            </a:fld>
            <a:endParaRPr lang="tr-TR"/>
          </a:p>
        </p:txBody>
      </p:sp>
      <p:sp>
        <p:nvSpPr>
          <p:cNvPr id="3" name="Footer Placeholder 2"/>
          <p:cNvSpPr>
            <a:spLocks noGrp="1"/>
          </p:cNvSpPr>
          <p:nvPr>
            <p:ph type="ftr" sz="quarter" idx="11"/>
          </p:nvPr>
        </p:nvSpPr>
        <p:spPr/>
        <p:txBody>
          <a:bodyPr/>
          <a:lstStyle/>
          <a:p>
            <a:r>
              <a:rPr lang="tr-TR"/>
              <a:t>Prof. Dr. Harun TANRIVERMİŞ, Yrd. Doç. Dr. Yeşim ALİEFENDİOĞLU Ekonomi I 2016-2017 Güz Dönemi</a:t>
            </a: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026751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extLst>
      <p:ext uri="{BB962C8B-B14F-4D97-AF65-F5344CB8AC3E}">
        <p14:creationId xmlns:p14="http://schemas.microsoft.com/office/powerpoint/2010/main" val="10724648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989E4876-F515-4632-ACBF-711C6699D7F1}" type="datetime1">
              <a:rPr lang="en-US" smtClean="0"/>
              <a:t>3/4/2020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32602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6EC930EE-5137-4864-99E0-78D0AA38347E}" type="datetime1">
              <a:rPr lang="en-US" smtClean="0"/>
              <a:t>3/4/2020</a:t>
            </a:fld>
            <a:endParaRPr lang="tr-TR"/>
          </a:p>
        </p:txBody>
      </p:sp>
      <p:sp>
        <p:nvSpPr>
          <p:cNvPr id="6" name="Footer Placeholder 5"/>
          <p:cNvSpPr>
            <a:spLocks noGrp="1"/>
          </p:cNvSpPr>
          <p:nvPr>
            <p:ph type="ftr" sz="quarter" idx="11"/>
          </p:nvPr>
        </p:nvSpPr>
        <p:spPr/>
        <p:txBody>
          <a:bodyPr/>
          <a:lstStyle/>
          <a:p>
            <a:r>
              <a:rPr lang="tr-TR"/>
              <a:t>Prof. Dr. Harun TANRIVERMİŞ, Yrd. Doç. Dr. Yeşim ALİEFENDİOĞLU Ekonomi I 2016-2017 Güz Dönemi</a:t>
            </a: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5791198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DDF37A8-D33E-4B0E-8235-475DB97D5147}" type="datetime1">
              <a:rPr lang="en-US" smtClean="0"/>
              <a:t>3/4/2020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0642878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4E96E1F-70EC-4C9F-84B9-309ABB33F145}" type="datetime1">
              <a:rPr lang="en-US" smtClean="0"/>
              <a:t>3/4/2020</a:t>
            </a:fld>
            <a:endParaRPr lang="tr-TR"/>
          </a:p>
        </p:txBody>
      </p:sp>
      <p:sp>
        <p:nvSpPr>
          <p:cNvPr id="5" name="Footer Placeholder 4"/>
          <p:cNvSpPr>
            <a:spLocks noGrp="1"/>
          </p:cNvSpPr>
          <p:nvPr>
            <p:ph type="ftr" sz="quarter" idx="11"/>
          </p:nvPr>
        </p:nvSpPr>
        <p:spPr/>
        <p:txBody>
          <a:bodyPr/>
          <a:lstStyle/>
          <a:p>
            <a:r>
              <a:rPr lang="tr-TR"/>
              <a:t>Prof. Dr. Harun TANRIVERMİŞ, Yrd. Doç. Dr. Yeşim ALİEFENDİOĞLU Ekonomi I 2016-2017 Güz Dönemi</a:t>
            </a: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3346914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4"/>
          <p:cNvSpPr>
            <a:spLocks noGrp="1" noChangeArrowheads="1"/>
          </p:cNvSpPr>
          <p:nvPr>
            <p:ph type="dt" sz="half" idx="10"/>
          </p:nvPr>
        </p:nvSpPr>
        <p:spPr>
          <a:ln/>
        </p:spPr>
        <p:txBody>
          <a:bodyPr/>
          <a:lstStyle>
            <a:lvl1pPr>
              <a:defRPr/>
            </a:lvl1pPr>
          </a:lstStyle>
          <a:p>
            <a:pPr>
              <a:defRPr/>
            </a:pPr>
            <a:fld id="{852F65B9-AF3F-4168-8F3A-EA905B549768}" type="datetime1">
              <a:rPr lang="en-US" smtClean="0"/>
              <a:t>3/4/2020</a:t>
            </a:fld>
            <a:endParaRPr lang="tr-TR"/>
          </a:p>
        </p:txBody>
      </p:sp>
      <p:sp>
        <p:nvSpPr>
          <p:cNvPr id="4"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5" name="Rectangle 46"/>
          <p:cNvSpPr>
            <a:spLocks noGrp="1" noChangeArrowheads="1"/>
          </p:cNvSpPr>
          <p:nvPr>
            <p:ph type="sldNum" sz="quarter" idx="12"/>
          </p:nvPr>
        </p:nvSpPr>
        <p:spPr>
          <a:ln/>
        </p:spPr>
        <p:txBody>
          <a:bodyPr/>
          <a:lstStyle>
            <a:lvl1pPr>
              <a:defRPr/>
            </a:lvl1pPr>
          </a:lstStyle>
          <a:p>
            <a:pPr>
              <a:defRPr/>
            </a:pPr>
            <a:fld id="{4ACC9CEF-1B2B-47A9-B112-A53E035B6F79}" type="slidenum">
              <a:rPr lang="tr-TR" smtClean="0"/>
              <a:pPr>
                <a:defRPr/>
              </a:pPr>
              <a:t>‹#›</a:t>
            </a:fld>
            <a:endParaRPr lang="tr-TR"/>
          </a:p>
        </p:txBody>
      </p:sp>
    </p:spTree>
    <p:extLst>
      <p:ext uri="{BB962C8B-B14F-4D97-AF65-F5344CB8AC3E}">
        <p14:creationId xmlns:p14="http://schemas.microsoft.com/office/powerpoint/2010/main" val="7001840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600202"/>
            <a:ext cx="4038600" cy="45307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2"/>
            <a:ext cx="4038600" cy="45307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4"/>
          <p:cNvSpPr>
            <a:spLocks noGrp="1" noChangeArrowheads="1"/>
          </p:cNvSpPr>
          <p:nvPr>
            <p:ph type="dt" sz="half" idx="10"/>
          </p:nvPr>
        </p:nvSpPr>
        <p:spPr>
          <a:ln/>
        </p:spPr>
        <p:txBody>
          <a:bodyPr/>
          <a:lstStyle>
            <a:lvl1pPr>
              <a:defRPr/>
            </a:lvl1pPr>
          </a:lstStyle>
          <a:p>
            <a:pPr>
              <a:defRPr/>
            </a:pPr>
            <a:fld id="{06D7AFE2-252A-473E-B74B-445E14A41A1C}" type="datetime1">
              <a:rPr lang="en-US" smtClean="0"/>
              <a:t>3/4/2020</a:t>
            </a:fld>
            <a:endParaRPr lang="tr-TR"/>
          </a:p>
        </p:txBody>
      </p:sp>
      <p:sp>
        <p:nvSpPr>
          <p:cNvPr id="6"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7" name="Rectangle 46"/>
          <p:cNvSpPr>
            <a:spLocks noGrp="1" noChangeArrowheads="1"/>
          </p:cNvSpPr>
          <p:nvPr>
            <p:ph type="sldNum" sz="quarter" idx="12"/>
          </p:nvPr>
        </p:nvSpPr>
        <p:spPr>
          <a:ln/>
        </p:spPr>
        <p:txBody>
          <a:bodyPr/>
          <a:lstStyle>
            <a:lvl1pPr>
              <a:defRPr/>
            </a:lvl1pPr>
          </a:lstStyle>
          <a:p>
            <a:pPr>
              <a:defRPr/>
            </a:pPr>
            <a:fld id="{5F9C2CDE-511F-4CCA-A6CE-70569E99ECA7}" type="slidenum">
              <a:rPr lang="tr-TR" smtClean="0"/>
              <a:pPr>
                <a:defRPr/>
              </a:pPr>
              <a:t>‹#›</a:t>
            </a:fld>
            <a:endParaRPr lang="tr-TR"/>
          </a:p>
        </p:txBody>
      </p:sp>
    </p:spTree>
    <p:extLst>
      <p:ext uri="{BB962C8B-B14F-4D97-AF65-F5344CB8AC3E}">
        <p14:creationId xmlns:p14="http://schemas.microsoft.com/office/powerpoint/2010/main" val="39090184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457200" y="1600202"/>
            <a:ext cx="8229600" cy="4530725"/>
          </a:xfrm>
        </p:spPr>
        <p:txBody>
          <a:bodyPr/>
          <a:lstStyle/>
          <a:p>
            <a:pPr lvl="0"/>
            <a:r>
              <a:rPr lang="tr-TR" noProof="0" smtClean="0"/>
              <a:t>Tablo eklemek için simgeyi tıklatın</a:t>
            </a:r>
            <a:endParaRPr lang="tr-TR" noProof="0"/>
          </a:p>
        </p:txBody>
      </p:sp>
      <p:sp>
        <p:nvSpPr>
          <p:cNvPr id="4" name="Rectangle 44"/>
          <p:cNvSpPr>
            <a:spLocks noGrp="1" noChangeArrowheads="1"/>
          </p:cNvSpPr>
          <p:nvPr>
            <p:ph type="dt" sz="half" idx="10"/>
          </p:nvPr>
        </p:nvSpPr>
        <p:spPr>
          <a:ln/>
        </p:spPr>
        <p:txBody>
          <a:bodyPr/>
          <a:lstStyle>
            <a:lvl1pPr>
              <a:defRPr/>
            </a:lvl1pPr>
          </a:lstStyle>
          <a:p>
            <a:pPr>
              <a:defRPr/>
            </a:pPr>
            <a:fld id="{6A24C5B5-B0BC-4A99-9668-7AA50979CB18}" type="datetime1">
              <a:rPr lang="en-US" smtClean="0"/>
              <a:t>3/4/2020</a:t>
            </a:fld>
            <a:endParaRPr lang="tr-TR"/>
          </a:p>
        </p:txBody>
      </p:sp>
      <p:sp>
        <p:nvSpPr>
          <p:cNvPr id="5"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6" name="Rectangle 46"/>
          <p:cNvSpPr>
            <a:spLocks noGrp="1" noChangeArrowheads="1"/>
          </p:cNvSpPr>
          <p:nvPr>
            <p:ph type="sldNum" sz="quarter" idx="12"/>
          </p:nvPr>
        </p:nvSpPr>
        <p:spPr>
          <a:ln/>
        </p:spPr>
        <p:txBody>
          <a:bodyPr/>
          <a:lstStyle>
            <a:lvl1pPr>
              <a:defRPr/>
            </a:lvl1pPr>
          </a:lstStyle>
          <a:p>
            <a:pPr>
              <a:defRPr/>
            </a:pPr>
            <a:fld id="{B5694B09-DDCA-463B-A0FD-225071502900}" type="slidenum">
              <a:rPr lang="tr-TR" smtClean="0"/>
              <a:pPr>
                <a:defRPr/>
              </a:pPr>
              <a:t>‹#›</a:t>
            </a:fld>
            <a:endParaRPr lang="tr-TR"/>
          </a:p>
        </p:txBody>
      </p:sp>
    </p:spTree>
    <p:extLst>
      <p:ext uri="{BB962C8B-B14F-4D97-AF65-F5344CB8AC3E}">
        <p14:creationId xmlns:p14="http://schemas.microsoft.com/office/powerpoint/2010/main" val="20471811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77813"/>
            <a:ext cx="8229600" cy="1143000"/>
          </a:xfrm>
        </p:spPr>
        <p:txBody>
          <a:bodyPr/>
          <a:lstStyle/>
          <a:p>
            <a:r>
              <a:rPr lang="tr-TR" smtClean="0"/>
              <a:t>Asıl başlık stili için tıklatın</a:t>
            </a:r>
            <a:endParaRPr lang="tr-TR"/>
          </a:p>
        </p:txBody>
      </p:sp>
      <p:sp>
        <p:nvSpPr>
          <p:cNvPr id="3" name="İçerik Yer Tutucusu 2"/>
          <p:cNvSpPr>
            <a:spLocks noGrp="1"/>
          </p:cNvSpPr>
          <p:nvPr>
            <p:ph sz="quarter" idx="1"/>
          </p:nvPr>
        </p:nvSpPr>
        <p:spPr>
          <a:xfrm>
            <a:off x="457200" y="1600202"/>
            <a:ext cx="4038600" cy="21891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600202"/>
            <a:ext cx="4038600" cy="21891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57200" y="3941763"/>
            <a:ext cx="4038600" cy="218916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İçerik Yer Tutucusu 5"/>
          <p:cNvSpPr>
            <a:spLocks noGrp="1"/>
          </p:cNvSpPr>
          <p:nvPr>
            <p:ph sz="quarter" idx="4"/>
          </p:nvPr>
        </p:nvSpPr>
        <p:spPr>
          <a:xfrm>
            <a:off x="4648200" y="3941763"/>
            <a:ext cx="4038600" cy="218916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4"/>
          <p:cNvSpPr>
            <a:spLocks noGrp="1" noChangeArrowheads="1"/>
          </p:cNvSpPr>
          <p:nvPr>
            <p:ph type="dt" sz="half" idx="10"/>
          </p:nvPr>
        </p:nvSpPr>
        <p:spPr>
          <a:ln/>
        </p:spPr>
        <p:txBody>
          <a:bodyPr/>
          <a:lstStyle>
            <a:lvl1pPr>
              <a:defRPr/>
            </a:lvl1pPr>
          </a:lstStyle>
          <a:p>
            <a:pPr>
              <a:defRPr/>
            </a:pPr>
            <a:fld id="{37B4A527-8F12-4586-8896-F9A7002F02D4}" type="datetime1">
              <a:rPr lang="en-US" smtClean="0"/>
              <a:t>3/4/2020</a:t>
            </a:fld>
            <a:endParaRPr lang="tr-TR"/>
          </a:p>
        </p:txBody>
      </p:sp>
      <p:sp>
        <p:nvSpPr>
          <p:cNvPr id="8" name="Rectangle 45"/>
          <p:cNvSpPr>
            <a:spLocks noGrp="1" noChangeArrowheads="1"/>
          </p:cNvSpPr>
          <p:nvPr>
            <p:ph type="ftr" sz="quarter" idx="11"/>
          </p:nvPr>
        </p:nvSpPr>
        <p:spPr>
          <a:ln/>
        </p:spPr>
        <p:txBody>
          <a:bodyPr/>
          <a:lstStyle>
            <a:lvl1pPr>
              <a:defRPr/>
            </a:lvl1pPr>
          </a:lstStyle>
          <a:p>
            <a:pPr>
              <a:defRPr/>
            </a:pPr>
            <a:r>
              <a:rPr lang="tr-TR"/>
              <a:t>Prof. Dr. Harun TANRIVERMİŞ, Yrd. Doç. Dr. Yeşim ALİEFENDİOĞLU Ekonomi I 2016-2017 Güz Dönemi</a:t>
            </a:r>
          </a:p>
        </p:txBody>
      </p:sp>
      <p:sp>
        <p:nvSpPr>
          <p:cNvPr id="9" name="Rectangle 46"/>
          <p:cNvSpPr>
            <a:spLocks noGrp="1" noChangeArrowheads="1"/>
          </p:cNvSpPr>
          <p:nvPr>
            <p:ph type="sldNum" sz="quarter" idx="12"/>
          </p:nvPr>
        </p:nvSpPr>
        <p:spPr>
          <a:ln/>
        </p:spPr>
        <p:txBody>
          <a:bodyPr/>
          <a:lstStyle>
            <a:lvl1pPr>
              <a:defRPr/>
            </a:lvl1pPr>
          </a:lstStyle>
          <a:p>
            <a:pPr>
              <a:defRPr/>
            </a:pPr>
            <a:fld id="{1DFE3CA1-1F67-46BC-B6F2-EBF60CBDD860}" type="slidenum">
              <a:rPr lang="tr-TR" smtClean="0"/>
              <a:pPr>
                <a:defRPr/>
              </a:pPr>
              <a:t>‹#›</a:t>
            </a:fld>
            <a:endParaRPr lang="tr-TR"/>
          </a:p>
        </p:txBody>
      </p:sp>
    </p:spTree>
    <p:extLst>
      <p:ext uri="{BB962C8B-B14F-4D97-AF65-F5344CB8AC3E}">
        <p14:creationId xmlns:p14="http://schemas.microsoft.com/office/powerpoint/2010/main" val="31343230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7" name="Metin Yer Tutucusu 11"/>
          <p:cNvSpPr>
            <a:spLocks noGrp="1"/>
          </p:cNvSpPr>
          <p:nvPr>
            <p:ph idx="1"/>
          </p:nvPr>
        </p:nvSpPr>
        <p:spPr>
          <a:xfrm>
            <a:off x="410935" y="1299507"/>
            <a:ext cx="7886700" cy="1179054"/>
          </a:xfrm>
          <a:prstGeom prst="rect">
            <a:avLst/>
          </a:prstGeom>
        </p:spPr>
        <p:txBody>
          <a:bodyPr rIns="0" anchor="b" anchorCtr="0">
            <a:noAutofit/>
          </a:bodyPr>
          <a:lstStyle>
            <a:lvl1pPr marL="0" indent="0" algn="l">
              <a:buNone/>
              <a:defRPr sz="2000" b="0" i="0" baseline="0">
                <a:latin typeface="Arial" panose="020B0604020202020204" pitchFamily="34" charset="0"/>
                <a:cs typeface="Arial" panose="020B0604020202020204" pitchFamily="34" charset="0"/>
              </a:defRPr>
            </a:lvl1pPr>
          </a:lstStyle>
          <a:p>
            <a:pPr lvl="0"/>
            <a:r>
              <a:rPr lang="tr-TR" noProof="0" smtClean="0"/>
              <a:t>Asıl metin stillerini düzenlemek için tıklatın</a:t>
            </a:r>
          </a:p>
        </p:txBody>
      </p:sp>
      <p:sp>
        <p:nvSpPr>
          <p:cNvPr id="9" name="Başlık Yer Tutucusu 10"/>
          <p:cNvSpPr>
            <a:spLocks noGrp="1"/>
          </p:cNvSpPr>
          <p:nvPr>
            <p:ph type="title"/>
          </p:nvPr>
        </p:nvSpPr>
        <p:spPr>
          <a:xfrm>
            <a:off x="410935" y="370117"/>
            <a:ext cx="7886700" cy="673965"/>
          </a:xfrm>
          <a:prstGeom prst="rect">
            <a:avLst/>
          </a:prstGeom>
        </p:spPr>
        <p:txBody>
          <a:bodyPr rIns="0" anchor="b" anchorCtr="0">
            <a:normAutofit/>
          </a:bodyPr>
          <a:lstStyle>
            <a:lvl1pPr>
              <a:defRPr sz="2400"/>
            </a:lvl1pPr>
          </a:lstStyle>
          <a:p>
            <a:pPr lvl="0"/>
            <a:r>
              <a:rPr lang="tr-TR" smtClean="0"/>
              <a:t>Asıl başlık stili için tıklatın</a:t>
            </a:r>
            <a:endParaRPr lang="tr-TR" dirty="0"/>
          </a:p>
        </p:txBody>
      </p:sp>
    </p:spTree>
    <p:extLst>
      <p:ext uri="{BB962C8B-B14F-4D97-AF65-F5344CB8AC3E}">
        <p14:creationId xmlns:p14="http://schemas.microsoft.com/office/powerpoint/2010/main" val="18063948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534679169"/>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D735085-3B29-4441-8737-C3920697047A}"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AE9F8F-A503-9C42-8C18-79696BBDFAFE}"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0747864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066800" y="1981200"/>
            <a:ext cx="7543800" cy="4114800"/>
          </a:xfrm>
          <a:prstGeom prst="rect">
            <a:avLst/>
          </a:prstGeom>
        </p:spPr>
        <p:txBody>
          <a:bodyPr/>
          <a:lstStyle>
            <a:lvl1pPr marL="228600" indent="-22860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1pPr>
            <a:lvl2pPr marL="685800" indent="-22860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2pPr>
            <a:lvl3pPr marL="1143000" indent="-22860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3pPr>
            <a:lvl4pPr marL="1600200" indent="-22860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4pPr>
            <a:lvl5pPr marL="2057400" indent="-22860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Rectangle 17"/>
          <p:cNvSpPr>
            <a:spLocks noGrp="1" noChangeArrowheads="1"/>
          </p:cNvSpPr>
          <p:nvPr>
            <p:ph type="dt" sz="half" idx="10"/>
          </p:nvPr>
        </p:nvSpPr>
        <p:spPr>
          <a:xfrm>
            <a:off x="1066800" y="6248400"/>
            <a:ext cx="1905000" cy="457200"/>
          </a:xfrm>
          <a:prstGeom prst="rect">
            <a:avLst/>
          </a:prstGeom>
          <a:ln/>
        </p:spPr>
        <p:txBody>
          <a:bodyPr/>
          <a:lstStyle>
            <a:lvl1pPr>
              <a:defRPr/>
            </a:lvl1pPr>
          </a:lstStyle>
          <a:p>
            <a:pPr>
              <a:defRPr/>
            </a:pPr>
            <a:endParaRPr lang="tr-TR"/>
          </a:p>
        </p:txBody>
      </p:sp>
      <p:sp>
        <p:nvSpPr>
          <p:cNvPr id="5" name="Rectangle 18"/>
          <p:cNvSpPr>
            <a:spLocks noGrp="1" noChangeArrowheads="1"/>
          </p:cNvSpPr>
          <p:nvPr>
            <p:ph type="ftr" sz="quarter" idx="11"/>
          </p:nvPr>
        </p:nvSpPr>
        <p:spPr>
          <a:xfrm>
            <a:off x="3429000" y="6248400"/>
            <a:ext cx="2895600" cy="457200"/>
          </a:xfrm>
          <a:prstGeom prst="rect">
            <a:avLst/>
          </a:prstGeom>
          <a:ln/>
        </p:spPr>
        <p:txBody>
          <a:bodyPr/>
          <a:lstStyle>
            <a:lvl1pPr>
              <a:defRPr/>
            </a:lvl1pPr>
          </a:lstStyle>
          <a:p>
            <a:pPr>
              <a:defRPr/>
            </a:pPr>
            <a:endParaRPr lang="tr-TR"/>
          </a:p>
        </p:txBody>
      </p:sp>
      <p:sp>
        <p:nvSpPr>
          <p:cNvPr id="6" name="Rectangle 19"/>
          <p:cNvSpPr>
            <a:spLocks noGrp="1" noChangeArrowheads="1"/>
          </p:cNvSpPr>
          <p:nvPr>
            <p:ph type="sldNum" sz="quarter" idx="12"/>
          </p:nvPr>
        </p:nvSpPr>
        <p:spPr>
          <a:xfrm>
            <a:off x="6705600" y="6248400"/>
            <a:ext cx="1905000" cy="457200"/>
          </a:xfrm>
          <a:prstGeom prst="rect">
            <a:avLst/>
          </a:prstGeom>
          <a:ln/>
        </p:spPr>
        <p:txBody>
          <a:bodyPr/>
          <a:lstStyle>
            <a:lvl1pPr>
              <a:defRPr/>
            </a:lvl1pPr>
          </a:lstStyle>
          <a:p>
            <a:pPr>
              <a:defRPr/>
            </a:pPr>
            <a:fld id="{67F7C0EF-15DE-425E-A602-6416008CF6C9}" type="slidenum">
              <a:rPr lang="tr-TR" altLang="tr-TR"/>
              <a:pPr>
                <a:defRPr/>
              </a:pPr>
              <a:t>‹#›</a:t>
            </a:fld>
            <a:endParaRPr lang="tr-TR" altLang="tr-TR"/>
          </a:p>
        </p:txBody>
      </p:sp>
    </p:spTree>
    <p:extLst>
      <p:ext uri="{BB962C8B-B14F-4D97-AF65-F5344CB8AC3E}">
        <p14:creationId xmlns:p14="http://schemas.microsoft.com/office/powerpoint/2010/main" val="28849295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3/4/2020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619387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5D735085-3B29-4441-8737-C3920697047A}" type="datetimeFigureOut">
              <a:rPr lang="en-US" smtClean="0"/>
              <a:t>3/4/2020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AE9F8F-A503-9C42-8C18-79696BBDFAFE}" type="slidenum">
              <a:rPr lang="en-US" smtClean="0"/>
              <a:t>‹#›</a:t>
            </a:fld>
            <a:endParaRPr lang="en-US"/>
          </a:p>
        </p:txBody>
      </p:sp>
    </p:spTree>
    <p:extLst>
      <p:ext uri="{BB962C8B-B14F-4D97-AF65-F5344CB8AC3E}">
        <p14:creationId xmlns:p14="http://schemas.microsoft.com/office/powerpoint/2010/main" val="4021960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5D735085-3B29-4441-8737-C3920697047A}" type="datetimeFigureOut">
              <a:rPr lang="en-US" smtClean="0"/>
              <a:t>3/4/2020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AE9F8F-A503-9C42-8C18-79696BBDFAFE}"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5815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5D735085-3B29-4441-8737-C3920697047A}" type="datetimeFigureOut">
              <a:rPr lang="en-US" smtClean="0"/>
              <a:t>3/4/2020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AE9F8F-A503-9C42-8C18-79696BBDFAFE}" type="slidenum">
              <a:rPr lang="en-US" smtClean="0"/>
              <a:t>‹#›</a:t>
            </a:fld>
            <a:endParaRPr lang="en-US"/>
          </a:p>
        </p:txBody>
      </p:sp>
    </p:spTree>
    <p:extLst>
      <p:ext uri="{BB962C8B-B14F-4D97-AF65-F5344CB8AC3E}">
        <p14:creationId xmlns:p14="http://schemas.microsoft.com/office/powerpoint/2010/main" val="341874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735085-3B29-4441-8737-C3920697047A}" type="datetimeFigureOut">
              <a:rPr lang="en-US" smtClean="0"/>
              <a:t>3/4/2020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AE9F8F-A503-9C42-8C18-79696BBDFAFE}" type="slidenum">
              <a:rPr lang="en-US" smtClean="0"/>
              <a:t>‹#›</a:t>
            </a:fld>
            <a:endParaRPr lang="en-US"/>
          </a:p>
        </p:txBody>
      </p:sp>
    </p:spTree>
    <p:extLst>
      <p:ext uri="{BB962C8B-B14F-4D97-AF65-F5344CB8AC3E}">
        <p14:creationId xmlns:p14="http://schemas.microsoft.com/office/powerpoint/2010/main" val="766139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D735085-3B29-4441-8737-C3920697047A}" type="datetimeFigureOut">
              <a:rPr lang="en-US" smtClean="0"/>
              <a:t>3/4/2020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AE9F8F-A503-9C42-8C18-79696BBDFAFE}" type="slidenum">
              <a:rPr lang="en-US" smtClean="0"/>
              <a:t>‹#›</a:t>
            </a:fld>
            <a:endParaRPr lang="en-US"/>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2067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5D735085-3B29-4441-8737-C3920697047A}" type="datetimeFigureOut">
              <a:rPr lang="en-US" smtClean="0"/>
              <a:t>3/4/2020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AE9F8F-A503-9C42-8C18-79696BBDFAFE}" type="slidenum">
              <a:rPr lang="en-US" smtClean="0"/>
              <a:t>‹#›</a:t>
            </a:fld>
            <a:endParaRPr lang="en-US"/>
          </a:p>
        </p:txBody>
      </p:sp>
    </p:spTree>
    <p:extLst>
      <p:ext uri="{BB962C8B-B14F-4D97-AF65-F5344CB8AC3E}">
        <p14:creationId xmlns:p14="http://schemas.microsoft.com/office/powerpoint/2010/main" val="3404168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2.jpeg"/><Relationship Id="rId5" Type="http://schemas.openxmlformats.org/officeDocument/2006/relationships/theme" Target="../theme/theme3.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5D735085-3B29-4441-8737-C3920697047A}" type="datetimeFigureOut">
              <a:rPr lang="en-US" smtClean="0"/>
              <a:t>3/4/2020</a:t>
            </a:fld>
            <a:endParaRPr lang="en-US"/>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3BAE9F8F-A503-9C42-8C18-79696BBDFAFE}"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609276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39369955-C8A4-4023-9F6B-3A82C0FA9480}" type="datetime1">
              <a:rPr lang="en-US" smtClean="0"/>
              <a:t>3/4/2020</a:t>
            </a:fld>
            <a:endParaRPr lang="tr-TR"/>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r>
              <a:rPr lang="tr-TR"/>
              <a:t>Prof. Dr. Harun TANRIVERMİŞ, Yrd. Doç. Dr. Yeşim ALİEFENDİOĞLU Ekonomi I 2016-2017 Güz Dönemi</a:t>
            </a: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1DEFA8C-F947-479F-BE07-76B6B3F80BF1}"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95911914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Resim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2"/>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670440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Lst>
  <p:hf sldNum="0" hdr="0" dt="0"/>
  <p:txStyles>
    <p:titleStyle>
      <a:lvl1pPr algn="l" rtl="0" eaLnBrk="1" fontAlgn="base" hangingPunct="1">
        <a:lnSpc>
          <a:spcPct val="90000"/>
        </a:lnSpc>
        <a:spcBef>
          <a:spcPct val="0"/>
        </a:spcBef>
        <a:spcAft>
          <a:spcPct val="0"/>
        </a:spcAft>
        <a:defRPr lang="tr-TR" sz="20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4572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9144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3716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828800" algn="l" rtl="0" eaLnBrk="1" fontAlgn="base" hangingPunct="1">
        <a:lnSpc>
          <a:spcPct val="90000"/>
        </a:lnSpc>
        <a:spcBef>
          <a:spcPct val="0"/>
        </a:spcBef>
        <a:spcAft>
          <a:spcPct val="0"/>
        </a:spcAft>
        <a:defRPr sz="20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30.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4173165" y="1554071"/>
            <a:ext cx="4589836" cy="733446"/>
          </a:xfrm>
        </p:spPr>
        <p:txBody>
          <a:bodyPr>
            <a:normAutofit/>
          </a:bodyPr>
          <a:lstStyle/>
          <a:p>
            <a:pPr algn="l"/>
            <a:r>
              <a:rPr lang="en-US" dirty="0" err="1" smtClean="0">
                <a:solidFill>
                  <a:srgbClr val="77933C"/>
                </a:solidFill>
                <a:latin typeface="Palatino Linotype"/>
                <a:cs typeface="Palatino Linotype"/>
              </a:rPr>
              <a:t>Bölüm</a:t>
            </a:r>
            <a:r>
              <a:rPr lang="en-US" dirty="0" smtClean="0">
                <a:solidFill>
                  <a:srgbClr val="77933C"/>
                </a:solidFill>
                <a:latin typeface="Palatino Linotype"/>
                <a:cs typeface="Palatino Linotype"/>
              </a:rPr>
              <a:t> 4: Modern </a:t>
            </a:r>
            <a:r>
              <a:rPr lang="en-US" dirty="0" err="1" smtClean="0">
                <a:solidFill>
                  <a:srgbClr val="77933C"/>
                </a:solidFill>
                <a:latin typeface="Palatino Linotype"/>
                <a:cs typeface="Palatino Linotype"/>
              </a:rPr>
              <a:t>Sonrası</a:t>
            </a:r>
            <a:r>
              <a:rPr lang="en-US" dirty="0" smtClean="0">
                <a:solidFill>
                  <a:srgbClr val="77933C"/>
                </a:solidFill>
                <a:latin typeface="Palatino Linotype"/>
                <a:cs typeface="Palatino Linotype"/>
              </a:rPr>
              <a:t> </a:t>
            </a:r>
            <a:r>
              <a:rPr lang="en-US" dirty="0" err="1" smtClean="0">
                <a:solidFill>
                  <a:srgbClr val="77933C"/>
                </a:solidFill>
                <a:latin typeface="Palatino Linotype"/>
                <a:cs typeface="Palatino Linotype"/>
              </a:rPr>
              <a:t>Yönetim</a:t>
            </a:r>
            <a:r>
              <a:rPr lang="en-US" dirty="0" smtClean="0">
                <a:solidFill>
                  <a:srgbClr val="77933C"/>
                </a:solidFill>
                <a:latin typeface="Palatino Linotype"/>
                <a:cs typeface="Palatino Linotype"/>
              </a:rPr>
              <a:t> </a:t>
            </a:r>
            <a:r>
              <a:rPr lang="en-US" dirty="0" err="1" smtClean="0">
                <a:solidFill>
                  <a:srgbClr val="77933C"/>
                </a:solidFill>
                <a:latin typeface="Palatino Linotype"/>
                <a:cs typeface="Palatino Linotype"/>
              </a:rPr>
              <a:t>Yaklaşımları</a:t>
            </a:r>
            <a:endParaRPr lang="en-US" dirty="0" smtClean="0">
              <a:solidFill>
                <a:srgbClr val="77933C"/>
              </a:solidFill>
              <a:latin typeface="Palatino Linotype"/>
              <a:cs typeface="Palatino Linotype"/>
            </a:endParaRPr>
          </a:p>
        </p:txBody>
      </p:sp>
      <p:sp>
        <p:nvSpPr>
          <p:cNvPr id="2" name="Title 1"/>
          <p:cNvSpPr>
            <a:spLocks noGrp="1"/>
          </p:cNvSpPr>
          <p:nvPr>
            <p:ph type="title"/>
          </p:nvPr>
        </p:nvSpPr>
        <p:spPr>
          <a:xfrm>
            <a:off x="2493491" y="330506"/>
            <a:ext cx="4129813" cy="609633"/>
          </a:xfrm>
        </p:spPr>
        <p:txBody>
          <a:bodyPr/>
          <a:lstStyle/>
          <a:p>
            <a:pPr algn="l"/>
            <a:r>
              <a:rPr lang="en-US" dirty="0" err="1" smtClean="0">
                <a:latin typeface="Palatino Linotype"/>
                <a:cs typeface="Palatino Linotype"/>
              </a:rPr>
              <a:t>Yönetim</a:t>
            </a:r>
            <a:r>
              <a:rPr lang="en-US" dirty="0" smtClean="0">
                <a:latin typeface="Palatino Linotype"/>
                <a:cs typeface="Palatino Linotype"/>
              </a:rPr>
              <a:t> </a:t>
            </a:r>
            <a:r>
              <a:rPr lang="en-US" dirty="0" err="1" smtClean="0">
                <a:latin typeface="Palatino Linotype"/>
                <a:cs typeface="Palatino Linotype"/>
              </a:rPr>
              <a:t>ve</a:t>
            </a:r>
            <a:r>
              <a:rPr lang="en-US" dirty="0" smtClean="0">
                <a:latin typeface="Palatino Linotype"/>
                <a:cs typeface="Palatino Linotype"/>
              </a:rPr>
              <a:t> </a:t>
            </a:r>
            <a:r>
              <a:rPr lang="en-US" dirty="0" err="1" smtClean="0">
                <a:latin typeface="Palatino Linotype"/>
                <a:cs typeface="Palatino Linotype"/>
              </a:rPr>
              <a:t>Organizasyon</a:t>
            </a:r>
            <a:endParaRPr lang="en-US" dirty="0">
              <a:latin typeface="Palatino Linotype"/>
              <a:cs typeface="Palatino Linotype"/>
            </a:endParaRPr>
          </a:p>
        </p:txBody>
      </p:sp>
      <p:sp>
        <p:nvSpPr>
          <p:cNvPr id="4" name="Subtitle 2"/>
          <p:cNvSpPr txBox="1">
            <a:spLocks/>
          </p:cNvSpPr>
          <p:nvPr/>
        </p:nvSpPr>
        <p:spPr>
          <a:xfrm>
            <a:off x="4029945" y="2504549"/>
            <a:ext cx="4589836" cy="3219938"/>
          </a:xfrm>
          <a:prstGeom prst="rect">
            <a:avLst/>
          </a:prstGeom>
        </p:spPr>
        <p:txBody>
          <a:bodyPr vert="horz" lIns="91440" tIns="45720" rIns="91440" bIns="45720" rtlCol="0">
            <a:normAutofit fontScale="625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0850" indent="-266700" algn="l">
              <a:buFont typeface="+mj-lt"/>
              <a:buAutoNum type="alphaUcPeriod"/>
            </a:pPr>
            <a:r>
              <a:rPr lang="en-US" b="1" dirty="0" err="1" smtClean="0">
                <a:solidFill>
                  <a:srgbClr val="FF0000"/>
                </a:solidFill>
                <a:latin typeface="Palatino Linotype"/>
                <a:cs typeface="Palatino Linotype"/>
              </a:rPr>
              <a:t>Toplam</a:t>
            </a:r>
            <a:r>
              <a:rPr lang="en-US" b="1" dirty="0" smtClean="0">
                <a:solidFill>
                  <a:srgbClr val="FF0000"/>
                </a:solidFill>
                <a:latin typeface="Palatino Linotype"/>
                <a:cs typeface="Palatino Linotype"/>
              </a:rPr>
              <a:t> </a:t>
            </a:r>
            <a:r>
              <a:rPr lang="en-US" b="1" dirty="0" err="1" smtClean="0">
                <a:solidFill>
                  <a:srgbClr val="FF0000"/>
                </a:solidFill>
                <a:latin typeface="Palatino Linotype"/>
                <a:cs typeface="Palatino Linotype"/>
              </a:rPr>
              <a:t>Kalite</a:t>
            </a:r>
            <a:r>
              <a:rPr lang="en-US" b="1" dirty="0" smtClean="0">
                <a:solidFill>
                  <a:srgbClr val="FF0000"/>
                </a:solidFill>
                <a:latin typeface="Palatino Linotype"/>
                <a:cs typeface="Palatino Linotype"/>
              </a:rPr>
              <a:t> </a:t>
            </a:r>
            <a:r>
              <a:rPr lang="en-US" b="1" dirty="0" err="1" smtClean="0">
                <a:solidFill>
                  <a:srgbClr val="FF0000"/>
                </a:solidFill>
                <a:latin typeface="Palatino Linotype"/>
                <a:cs typeface="Palatino Linotype"/>
              </a:rPr>
              <a:t>Yönetimi</a:t>
            </a:r>
            <a:endParaRPr lang="en-US" b="1" dirty="0" smtClean="0">
              <a:solidFill>
                <a:srgbClr val="FF0000"/>
              </a:solidFill>
              <a:latin typeface="Palatino Linotype"/>
              <a:cs typeface="Palatino Linotype"/>
            </a:endParaRPr>
          </a:p>
          <a:p>
            <a:pPr marL="450850" indent="-266700" algn="l">
              <a:buFont typeface="+mj-lt"/>
              <a:buAutoNum type="alphaUcPeriod"/>
            </a:pPr>
            <a:r>
              <a:rPr lang="en-US" b="1" dirty="0">
                <a:solidFill>
                  <a:srgbClr val="FF0000"/>
                </a:solidFill>
                <a:latin typeface="Palatino Linotype"/>
                <a:cs typeface="Palatino Linotype"/>
              </a:rPr>
              <a:t> </a:t>
            </a:r>
            <a:r>
              <a:rPr lang="en-US" b="1" dirty="0" err="1" smtClean="0">
                <a:solidFill>
                  <a:srgbClr val="FF0000"/>
                </a:solidFill>
                <a:latin typeface="Palatino Linotype"/>
                <a:cs typeface="Palatino Linotype"/>
              </a:rPr>
              <a:t>Amaçlara</a:t>
            </a:r>
            <a:r>
              <a:rPr lang="en-US" b="1" dirty="0" smtClean="0">
                <a:solidFill>
                  <a:srgbClr val="FF0000"/>
                </a:solidFill>
                <a:latin typeface="Palatino Linotype"/>
                <a:cs typeface="Palatino Linotype"/>
              </a:rPr>
              <a:t> </a:t>
            </a:r>
            <a:r>
              <a:rPr lang="en-US" b="1" dirty="0" err="1" smtClean="0">
                <a:solidFill>
                  <a:srgbClr val="FF0000"/>
                </a:solidFill>
                <a:latin typeface="Palatino Linotype"/>
                <a:cs typeface="Palatino Linotype"/>
              </a:rPr>
              <a:t>Göre</a:t>
            </a:r>
            <a:r>
              <a:rPr lang="en-US" b="1" dirty="0" smtClean="0">
                <a:solidFill>
                  <a:srgbClr val="FF0000"/>
                </a:solidFill>
                <a:latin typeface="Palatino Linotype"/>
                <a:cs typeface="Palatino Linotype"/>
              </a:rPr>
              <a:t> </a:t>
            </a:r>
            <a:r>
              <a:rPr lang="en-US" b="1" dirty="0" err="1" smtClean="0">
                <a:solidFill>
                  <a:srgbClr val="FF0000"/>
                </a:solidFill>
                <a:latin typeface="Palatino Linotype"/>
                <a:cs typeface="Palatino Linotype"/>
              </a:rPr>
              <a:t>Yönetimi</a:t>
            </a:r>
            <a:endParaRPr lang="en-US" b="1" dirty="0" smtClean="0">
              <a:solidFill>
                <a:srgbClr val="FF0000"/>
              </a:solidFill>
              <a:latin typeface="Palatino Linotype"/>
              <a:cs typeface="Palatino Linotype"/>
            </a:endParaRPr>
          </a:p>
          <a:p>
            <a:pPr marL="450850" indent="-266700" algn="l">
              <a:buFont typeface="+mj-lt"/>
              <a:buAutoNum type="alphaUcPeriod"/>
            </a:pPr>
            <a:r>
              <a:rPr lang="en-US" b="1" dirty="0" err="1" smtClean="0">
                <a:solidFill>
                  <a:srgbClr val="FF0000"/>
                </a:solidFill>
                <a:latin typeface="Palatino Linotype"/>
                <a:cs typeface="Palatino Linotype"/>
              </a:rPr>
              <a:t>Şebeke</a:t>
            </a:r>
            <a:r>
              <a:rPr lang="en-US" b="1" dirty="0" smtClean="0">
                <a:solidFill>
                  <a:srgbClr val="FF0000"/>
                </a:solidFill>
                <a:latin typeface="Palatino Linotype"/>
                <a:cs typeface="Palatino Linotype"/>
              </a:rPr>
              <a:t> (Network) </a:t>
            </a:r>
            <a:r>
              <a:rPr lang="en-US" b="1" dirty="0" err="1" smtClean="0">
                <a:solidFill>
                  <a:srgbClr val="FF0000"/>
                </a:solidFill>
                <a:latin typeface="Palatino Linotype"/>
                <a:cs typeface="Palatino Linotype"/>
              </a:rPr>
              <a:t>Örgütler</a:t>
            </a:r>
            <a:endParaRPr lang="en-US" b="1" dirty="0" smtClean="0">
              <a:solidFill>
                <a:srgbClr val="FF0000"/>
              </a:solidFill>
              <a:latin typeface="Palatino Linotype"/>
              <a:cs typeface="Palatino Linotype"/>
            </a:endParaRPr>
          </a:p>
          <a:p>
            <a:pPr marL="450850" indent="-266700" algn="l">
              <a:buFont typeface="+mj-lt"/>
              <a:buAutoNum type="alphaUcPeriod"/>
            </a:pPr>
            <a:r>
              <a:rPr lang="en-US" b="1" dirty="0">
                <a:solidFill>
                  <a:srgbClr val="FF0000"/>
                </a:solidFill>
                <a:latin typeface="Palatino Linotype"/>
                <a:cs typeface="Palatino Linotype"/>
              </a:rPr>
              <a:t> </a:t>
            </a:r>
            <a:r>
              <a:rPr lang="en-US" b="1" dirty="0" err="1" smtClean="0">
                <a:solidFill>
                  <a:srgbClr val="FF0000"/>
                </a:solidFill>
                <a:latin typeface="Palatino Linotype"/>
                <a:cs typeface="Palatino Linotype"/>
              </a:rPr>
              <a:t>Dış</a:t>
            </a:r>
            <a:r>
              <a:rPr lang="en-US" b="1" dirty="0" smtClean="0">
                <a:solidFill>
                  <a:srgbClr val="FF0000"/>
                </a:solidFill>
                <a:latin typeface="Palatino Linotype"/>
                <a:cs typeface="Palatino Linotype"/>
              </a:rPr>
              <a:t> </a:t>
            </a:r>
            <a:r>
              <a:rPr lang="en-US" b="1" dirty="0" err="1" smtClean="0">
                <a:solidFill>
                  <a:srgbClr val="FF0000"/>
                </a:solidFill>
                <a:latin typeface="Palatino Linotype"/>
                <a:cs typeface="Palatino Linotype"/>
              </a:rPr>
              <a:t>Kaynak</a:t>
            </a:r>
            <a:r>
              <a:rPr lang="en-US" b="1" dirty="0" smtClean="0">
                <a:solidFill>
                  <a:srgbClr val="FF0000"/>
                </a:solidFill>
                <a:latin typeface="Palatino Linotype"/>
                <a:cs typeface="Palatino Linotype"/>
              </a:rPr>
              <a:t> </a:t>
            </a:r>
            <a:r>
              <a:rPr lang="en-US" b="1" dirty="0" err="1" smtClean="0">
                <a:solidFill>
                  <a:srgbClr val="FF0000"/>
                </a:solidFill>
                <a:latin typeface="Palatino Linotype"/>
                <a:cs typeface="Palatino Linotype"/>
              </a:rPr>
              <a:t>Kullanımı</a:t>
            </a:r>
            <a:endParaRPr lang="en-US" b="1" dirty="0" smtClean="0">
              <a:solidFill>
                <a:srgbClr val="FF0000"/>
              </a:solidFill>
              <a:latin typeface="Palatino Linotype"/>
              <a:cs typeface="Palatino Linotype"/>
            </a:endParaRPr>
          </a:p>
          <a:p>
            <a:pPr marL="450850" indent="-266700" algn="l">
              <a:buFont typeface="+mj-lt"/>
              <a:buAutoNum type="alphaUcPeriod"/>
            </a:pPr>
            <a:r>
              <a:rPr lang="en-US" b="1" dirty="0" smtClean="0">
                <a:solidFill>
                  <a:srgbClr val="FF0000"/>
                </a:solidFill>
                <a:latin typeface="Palatino Linotype"/>
                <a:cs typeface="Palatino Linotype"/>
              </a:rPr>
              <a:t> </a:t>
            </a:r>
            <a:r>
              <a:rPr lang="en-US" b="1" dirty="0" err="1" smtClean="0">
                <a:solidFill>
                  <a:srgbClr val="FF0000"/>
                </a:solidFill>
                <a:latin typeface="Palatino Linotype"/>
                <a:cs typeface="Palatino Linotype"/>
              </a:rPr>
              <a:t>Kıyaslama</a:t>
            </a:r>
            <a:endParaRPr lang="en-US" b="1" dirty="0" smtClean="0">
              <a:solidFill>
                <a:srgbClr val="FF0000"/>
              </a:solidFill>
              <a:latin typeface="Palatino Linotype"/>
              <a:cs typeface="Palatino Linotype"/>
            </a:endParaRPr>
          </a:p>
          <a:p>
            <a:pPr marL="450850" indent="-266700" algn="l">
              <a:buFont typeface="+mj-lt"/>
              <a:buAutoNum type="alphaUcPeriod"/>
            </a:pPr>
            <a:r>
              <a:rPr lang="en-US" b="1" dirty="0" err="1" smtClean="0">
                <a:solidFill>
                  <a:srgbClr val="FF0000"/>
                </a:solidFill>
                <a:latin typeface="Palatino Linotype"/>
                <a:cs typeface="Palatino Linotype"/>
              </a:rPr>
              <a:t>İşgören</a:t>
            </a:r>
            <a:r>
              <a:rPr lang="en-US" b="1" dirty="0" smtClean="0">
                <a:solidFill>
                  <a:srgbClr val="FF0000"/>
                </a:solidFill>
                <a:latin typeface="Palatino Linotype"/>
                <a:cs typeface="Palatino Linotype"/>
              </a:rPr>
              <a:t> </a:t>
            </a:r>
            <a:r>
              <a:rPr lang="en-US" b="1" dirty="0" err="1" smtClean="0">
                <a:solidFill>
                  <a:srgbClr val="FF0000"/>
                </a:solidFill>
                <a:latin typeface="Palatino Linotype"/>
                <a:cs typeface="Palatino Linotype"/>
              </a:rPr>
              <a:t>Güçlendirme</a:t>
            </a:r>
            <a:endParaRPr lang="en-US" b="1" dirty="0" smtClean="0">
              <a:solidFill>
                <a:srgbClr val="FF0000"/>
              </a:solidFill>
              <a:latin typeface="Palatino Linotype"/>
              <a:cs typeface="Palatino Linotype"/>
            </a:endParaRPr>
          </a:p>
          <a:p>
            <a:pPr marL="450850" indent="-266700" algn="l">
              <a:buFont typeface="+mj-lt"/>
              <a:buAutoNum type="alphaUcPeriod"/>
            </a:pPr>
            <a:r>
              <a:rPr lang="en-US" b="1" dirty="0" smtClean="0">
                <a:solidFill>
                  <a:srgbClr val="FF0000"/>
                </a:solidFill>
                <a:latin typeface="Palatino Linotype"/>
                <a:cs typeface="Palatino Linotype"/>
              </a:rPr>
              <a:t> </a:t>
            </a:r>
            <a:r>
              <a:rPr lang="en-US" b="1" dirty="0" err="1" smtClean="0">
                <a:solidFill>
                  <a:srgbClr val="FF0000"/>
                </a:solidFill>
                <a:latin typeface="Palatino Linotype"/>
                <a:cs typeface="Palatino Linotype"/>
              </a:rPr>
              <a:t>Öğrenen</a:t>
            </a:r>
            <a:r>
              <a:rPr lang="en-US" b="1" dirty="0" smtClean="0">
                <a:solidFill>
                  <a:srgbClr val="FF0000"/>
                </a:solidFill>
                <a:latin typeface="Palatino Linotype"/>
                <a:cs typeface="Palatino Linotype"/>
              </a:rPr>
              <a:t> </a:t>
            </a:r>
            <a:r>
              <a:rPr lang="en-US" b="1" dirty="0" err="1" smtClean="0">
                <a:solidFill>
                  <a:srgbClr val="FF0000"/>
                </a:solidFill>
                <a:latin typeface="Palatino Linotype"/>
                <a:cs typeface="Palatino Linotype"/>
              </a:rPr>
              <a:t>Örgütler</a:t>
            </a:r>
            <a:endParaRPr lang="en-US" b="1" dirty="0" smtClean="0">
              <a:solidFill>
                <a:srgbClr val="FF0000"/>
              </a:solidFill>
              <a:latin typeface="Palatino Linotype"/>
              <a:cs typeface="Palatino Linotype"/>
            </a:endParaRPr>
          </a:p>
          <a:p>
            <a:pPr marL="450850" indent="-266700" algn="l">
              <a:buFont typeface="+mj-lt"/>
              <a:buAutoNum type="alphaUcPeriod"/>
            </a:pPr>
            <a:r>
              <a:rPr lang="en-US" b="1" dirty="0" err="1" smtClean="0">
                <a:solidFill>
                  <a:srgbClr val="FF0000"/>
                </a:solidFill>
                <a:latin typeface="Palatino Linotype"/>
                <a:cs typeface="Palatino Linotype"/>
              </a:rPr>
              <a:t>Kurumsallaşma</a:t>
            </a:r>
            <a:endParaRPr lang="en-US" b="1" dirty="0" smtClean="0">
              <a:solidFill>
                <a:srgbClr val="FF0000"/>
              </a:solidFill>
              <a:latin typeface="Palatino Linotype"/>
              <a:cs typeface="Palatino Linotype"/>
            </a:endParaRPr>
          </a:p>
          <a:p>
            <a:pPr marL="450850" indent="-266700" algn="l">
              <a:buFont typeface="+mj-lt"/>
              <a:buAutoNum type="alphaUcPeriod"/>
            </a:pPr>
            <a:r>
              <a:rPr lang="en-US" b="1" dirty="0" err="1" smtClean="0">
                <a:solidFill>
                  <a:srgbClr val="FF0000"/>
                </a:solidFill>
                <a:latin typeface="Palatino Linotype"/>
                <a:cs typeface="Palatino Linotype"/>
              </a:rPr>
              <a:t>Yeniden</a:t>
            </a:r>
            <a:r>
              <a:rPr lang="en-US" b="1" dirty="0" smtClean="0">
                <a:solidFill>
                  <a:srgbClr val="FF0000"/>
                </a:solidFill>
                <a:latin typeface="Palatino Linotype"/>
                <a:cs typeface="Palatino Linotype"/>
              </a:rPr>
              <a:t> </a:t>
            </a:r>
            <a:r>
              <a:rPr lang="en-US" b="1" dirty="0" err="1" smtClean="0">
                <a:solidFill>
                  <a:srgbClr val="FF0000"/>
                </a:solidFill>
                <a:latin typeface="Palatino Linotype"/>
                <a:cs typeface="Palatino Linotype"/>
              </a:rPr>
              <a:t>Yapılanma</a:t>
            </a:r>
            <a:endParaRPr lang="en-US" b="1" dirty="0" smtClean="0">
              <a:solidFill>
                <a:srgbClr val="FF0000"/>
              </a:solidFill>
              <a:latin typeface="Palatino Linotype"/>
              <a:cs typeface="Palatino Linotype"/>
            </a:endParaRPr>
          </a:p>
          <a:p>
            <a:pPr marL="450850" indent="-266700" algn="l">
              <a:buFont typeface="+mj-lt"/>
              <a:buAutoNum type="alphaUcPeriod"/>
            </a:pPr>
            <a:r>
              <a:rPr lang="en-US" b="1" dirty="0" err="1" smtClean="0">
                <a:solidFill>
                  <a:srgbClr val="FF0000"/>
                </a:solidFill>
                <a:latin typeface="Palatino Linotype"/>
                <a:cs typeface="Palatino Linotype"/>
              </a:rPr>
              <a:t>Entelektüel</a:t>
            </a:r>
            <a:r>
              <a:rPr lang="en-US" b="1" dirty="0" smtClean="0">
                <a:solidFill>
                  <a:srgbClr val="FF0000"/>
                </a:solidFill>
                <a:latin typeface="Palatino Linotype"/>
                <a:cs typeface="Palatino Linotype"/>
              </a:rPr>
              <a:t> </a:t>
            </a:r>
            <a:r>
              <a:rPr lang="en-US" b="1" dirty="0" err="1" smtClean="0">
                <a:solidFill>
                  <a:srgbClr val="FF0000"/>
                </a:solidFill>
                <a:latin typeface="Palatino Linotype"/>
                <a:cs typeface="Palatino Linotype"/>
              </a:rPr>
              <a:t>Sermaye</a:t>
            </a:r>
            <a:endParaRPr lang="en-US" b="1" dirty="0" smtClean="0">
              <a:solidFill>
                <a:srgbClr val="FF0000"/>
              </a:solidFill>
              <a:latin typeface="Palatino Linotype"/>
              <a:cs typeface="Palatino Linotype"/>
            </a:endParaRPr>
          </a:p>
          <a:p>
            <a:pPr marL="450850" indent="-266700" algn="l">
              <a:buFont typeface="+mj-lt"/>
              <a:buAutoNum type="alphaUcPeriod"/>
            </a:pPr>
            <a:endParaRPr lang="en-US" b="1" dirty="0">
              <a:solidFill>
                <a:srgbClr val="FF0000"/>
              </a:solidFill>
              <a:latin typeface="Palatino Linotype"/>
              <a:cs typeface="Palatino Linotype"/>
            </a:endParaRPr>
          </a:p>
        </p:txBody>
      </p:sp>
      <p:pic>
        <p:nvPicPr>
          <p:cNvPr id="7" name="Picture 6"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5289984"/>
            <a:ext cx="1219200" cy="535354"/>
          </a:xfrm>
          <a:prstGeom prst="rect">
            <a:avLst/>
          </a:prstGeom>
        </p:spPr>
      </p:pic>
      <p:pic>
        <p:nvPicPr>
          <p:cNvPr id="6" name="Picture 5" descr="Ekran Resmi 2017-09-07 17.26.0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287" y="1203986"/>
            <a:ext cx="3127196" cy="4520501"/>
          </a:xfrm>
          <a:prstGeom prst="rect">
            <a:avLst/>
          </a:prstGeom>
        </p:spPr>
      </p:pic>
    </p:spTree>
    <p:extLst>
      <p:ext uri="{BB962C8B-B14F-4D97-AF65-F5344CB8AC3E}">
        <p14:creationId xmlns:p14="http://schemas.microsoft.com/office/powerpoint/2010/main" val="31132761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TKY’nin</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Anlayışı</a:t>
            </a:r>
            <a:endParaRPr lang="en-US" sz="2700" b="1" dirty="0">
              <a:solidFill>
                <a:schemeClr val="tx2">
                  <a:lumMod val="60000"/>
                  <a:lumOff val="40000"/>
                </a:schemeClr>
              </a:solidFill>
              <a:latin typeface="Palatino Linotype"/>
              <a:cs typeface="Palatino Linotype"/>
            </a:endParaRPr>
          </a:p>
        </p:txBody>
      </p:sp>
      <p:sp>
        <p:nvSpPr>
          <p:cNvPr id="3" name="Content Placeholder 2"/>
          <p:cNvSpPr>
            <a:spLocks noGrp="1"/>
          </p:cNvSpPr>
          <p:nvPr>
            <p:ph idx="1"/>
          </p:nvPr>
        </p:nvSpPr>
        <p:spPr>
          <a:xfrm>
            <a:off x="5077050" y="1389415"/>
            <a:ext cx="3876150" cy="3239029"/>
          </a:xfrm>
        </p:spPr>
        <p:txBody>
          <a:bodyPr>
            <a:normAutofit/>
          </a:bodyPr>
          <a:lstStyle/>
          <a:p>
            <a:pPr marL="0" indent="0" algn="just">
              <a:buNone/>
            </a:pPr>
            <a:r>
              <a:rPr lang="tr-TR" sz="2400" dirty="0">
                <a:latin typeface="Palatino Linotype"/>
                <a:cs typeface="Palatino Linotype"/>
              </a:rPr>
              <a:t>Toplam kalite yönetiminin temel felsefesi; müşterinin kalite gereksinimlerini belirleyerek, buna göre hatasız çıktı sağlayarak müşteriyi memnun etmek ve kaliteyi geliştirmekle ilgili sürekli çabalarda bulunmaktır. </a:t>
            </a:r>
            <a:endParaRPr lang="tr-TR" sz="2400" dirty="0" smtClean="0">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pic>
        <p:nvPicPr>
          <p:cNvPr id="5" name="Picture 4" descr="Ekran Resmi 2017-09-04 11.29.5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851" y="1389415"/>
            <a:ext cx="4626198" cy="2900363"/>
          </a:xfrm>
          <a:prstGeom prst="rect">
            <a:avLst/>
          </a:prstGeom>
        </p:spPr>
      </p:pic>
      <p:sp>
        <p:nvSpPr>
          <p:cNvPr id="11" name="Content Placeholder 2"/>
          <p:cNvSpPr txBox="1">
            <a:spLocks/>
          </p:cNvSpPr>
          <p:nvPr/>
        </p:nvSpPr>
        <p:spPr>
          <a:xfrm>
            <a:off x="391734" y="4388557"/>
            <a:ext cx="8561466" cy="1413934"/>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endParaRPr lang="tr-TR" sz="1400" dirty="0" smtClean="0">
              <a:latin typeface="Palatino Linotype"/>
              <a:cs typeface="Palatino Linotype"/>
            </a:endParaRPr>
          </a:p>
          <a:p>
            <a:pPr marL="0" indent="0" algn="just">
              <a:buFont typeface="Arial"/>
              <a:buNone/>
            </a:pPr>
            <a:r>
              <a:rPr lang="tr-TR" sz="2400" dirty="0" err="1" smtClean="0">
                <a:latin typeface="Palatino Linotype"/>
                <a:cs typeface="Palatino Linotype"/>
              </a:rPr>
              <a:t>TKY’nin</a:t>
            </a:r>
            <a:r>
              <a:rPr lang="tr-TR" sz="2400" dirty="0" smtClean="0">
                <a:latin typeface="Palatino Linotype"/>
                <a:cs typeface="Palatino Linotype"/>
              </a:rPr>
              <a:t> en önemli özelliği ise kaliteli ürün ve hizmet sağlanmasını birkaç kişinin omuzlarına bırakmayıp, sistemdeki herkesle paylaşmaktır.</a:t>
            </a:r>
            <a:endParaRPr lang="en-US" dirty="0">
              <a:latin typeface="Palatino Linotype"/>
              <a:cs typeface="Palatino Linotype"/>
            </a:endParaRPr>
          </a:p>
        </p:txBody>
      </p:sp>
    </p:spTree>
    <p:extLst>
      <p:ext uri="{BB962C8B-B14F-4D97-AF65-F5344CB8AC3E}">
        <p14:creationId xmlns:p14="http://schemas.microsoft.com/office/powerpoint/2010/main" val="21127683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TKY’nin</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Anlayışı</a:t>
            </a:r>
            <a:endParaRPr lang="en-US" sz="2700" b="1" dirty="0">
              <a:solidFill>
                <a:schemeClr val="tx2">
                  <a:lumMod val="60000"/>
                  <a:lumOff val="40000"/>
                </a:schemeClr>
              </a:solidFill>
              <a:latin typeface="Palatino Linotype"/>
              <a:cs typeface="Palatino Linotype"/>
            </a:endParaRPr>
          </a:p>
        </p:txBody>
      </p:sp>
      <p:sp>
        <p:nvSpPr>
          <p:cNvPr id="3" name="Content Placeholder 2"/>
          <p:cNvSpPr>
            <a:spLocks noGrp="1"/>
          </p:cNvSpPr>
          <p:nvPr>
            <p:ph idx="1"/>
          </p:nvPr>
        </p:nvSpPr>
        <p:spPr>
          <a:xfrm>
            <a:off x="485424" y="1417638"/>
            <a:ext cx="4284132" cy="4525963"/>
          </a:xfrm>
        </p:spPr>
        <p:txBody>
          <a:bodyPr>
            <a:normAutofit lnSpcReduction="10000"/>
          </a:bodyPr>
          <a:lstStyle/>
          <a:p>
            <a:pPr marL="0" indent="0">
              <a:buNone/>
            </a:pPr>
            <a:r>
              <a:rPr lang="tr-TR" sz="2400" dirty="0">
                <a:latin typeface="Palatino Linotype"/>
                <a:cs typeface="Palatino Linotype"/>
              </a:rPr>
              <a:t>Toplam Kalite Yönetiminde istenen başarı seviyesine ulaşılabilmesi için uygulanacak olan kalite programlarına </a:t>
            </a:r>
            <a:r>
              <a:rPr lang="tr-TR" sz="2400" b="1" dirty="0">
                <a:latin typeface="Palatino Linotype"/>
                <a:cs typeface="Palatino Linotype"/>
              </a:rPr>
              <a:t>herkesin katılımının sağlanası</a:t>
            </a:r>
            <a:r>
              <a:rPr lang="tr-TR" sz="2400" dirty="0">
                <a:latin typeface="Palatino Linotype"/>
                <a:cs typeface="Palatino Linotype"/>
              </a:rPr>
              <a:t> gerekmektedir. En alt kademedeki çalışanlardan, en üst düzeydeki yöneticilere, tedarikçilerden, üretim sürecinde görev alan tüm çalışanlara kadar herkesin hataları önlemek ve kaliteye ulaşmak için çaba göstermesi zorunludur.</a:t>
            </a: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pic>
        <p:nvPicPr>
          <p:cNvPr id="5" name="Picture 4" descr="Ekran Resmi 2017-09-04 11.34.0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9556" y="1542430"/>
            <a:ext cx="4374444" cy="2924442"/>
          </a:xfrm>
          <a:prstGeom prst="rect">
            <a:avLst/>
          </a:prstGeom>
        </p:spPr>
      </p:pic>
    </p:spTree>
    <p:extLst>
      <p:ext uri="{BB962C8B-B14F-4D97-AF65-F5344CB8AC3E}">
        <p14:creationId xmlns:p14="http://schemas.microsoft.com/office/powerpoint/2010/main" val="22820011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TKY’nin</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Temel</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İlkeleri</a:t>
            </a:r>
            <a:endParaRPr lang="en-US" sz="2700" b="1" dirty="0">
              <a:solidFill>
                <a:schemeClr val="tx2">
                  <a:lumMod val="60000"/>
                  <a:lumOff val="40000"/>
                </a:schemeClr>
              </a:solidFill>
              <a:latin typeface="Palatino Linotype"/>
              <a:cs typeface="Palatino Linotype"/>
            </a:endParaRPr>
          </a:p>
        </p:txBody>
      </p:sp>
      <p:sp>
        <p:nvSpPr>
          <p:cNvPr id="3" name="Content Placeholder 2"/>
          <p:cNvSpPr>
            <a:spLocks noGrp="1"/>
          </p:cNvSpPr>
          <p:nvPr>
            <p:ph idx="1"/>
          </p:nvPr>
        </p:nvSpPr>
        <p:spPr>
          <a:xfrm>
            <a:off x="485424" y="1417639"/>
            <a:ext cx="8467776" cy="1319918"/>
          </a:xfrm>
        </p:spPr>
        <p:txBody>
          <a:bodyPr>
            <a:normAutofit/>
          </a:bodyPr>
          <a:lstStyle/>
          <a:p>
            <a:pPr marL="0" indent="0">
              <a:buNone/>
            </a:pPr>
            <a:r>
              <a:rPr lang="tr-TR" sz="2400" dirty="0">
                <a:latin typeface="Palatino Linotype"/>
                <a:cs typeface="Palatino Linotype"/>
              </a:rPr>
              <a:t>Toplam Kalite Yönetiminde </a:t>
            </a:r>
            <a:r>
              <a:rPr lang="tr-TR" sz="2400" dirty="0" smtClean="0">
                <a:latin typeface="Palatino Linotype"/>
                <a:cs typeface="Palatino Linotype"/>
              </a:rPr>
              <a:t>başarıya ulaşabilmek için bir çok ilke ve standart belirlenmiştir. Ancak bu ilkelerden en temel olanları şu şekilde sıralanabilir:</a:t>
            </a:r>
            <a:endParaRPr lang="tr-TR" sz="2400" dirty="0">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Oval 7"/>
          <p:cNvSpPr>
            <a:spLocks noChangeAspect="1"/>
          </p:cNvSpPr>
          <p:nvPr/>
        </p:nvSpPr>
        <p:spPr>
          <a:xfrm>
            <a:off x="400758" y="3016957"/>
            <a:ext cx="2052000" cy="2052000"/>
          </a:xfrm>
          <a:prstGeom prst="ellipse">
            <a:avLst/>
          </a:prstGeom>
          <a:effectLst>
            <a:glow rad="101600">
              <a:schemeClr val="accent2">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err="1" smtClean="0">
                <a:latin typeface="Palatino Linotype"/>
                <a:cs typeface="Palatino Linotype"/>
              </a:rPr>
              <a:t>Müşteri</a:t>
            </a:r>
            <a:r>
              <a:rPr lang="en-US" dirty="0" smtClean="0">
                <a:latin typeface="Palatino Linotype"/>
                <a:cs typeface="Palatino Linotype"/>
              </a:rPr>
              <a:t> </a:t>
            </a:r>
            <a:r>
              <a:rPr lang="en-US" dirty="0" err="1" smtClean="0">
                <a:latin typeface="Palatino Linotype"/>
                <a:cs typeface="Palatino Linotype"/>
              </a:rPr>
              <a:t>Odaklılık</a:t>
            </a:r>
            <a:endParaRPr lang="en-US" dirty="0">
              <a:latin typeface="Palatino Linotype"/>
              <a:cs typeface="Palatino Linotype"/>
            </a:endParaRPr>
          </a:p>
        </p:txBody>
      </p:sp>
      <p:sp>
        <p:nvSpPr>
          <p:cNvPr id="9" name="Oval 8"/>
          <p:cNvSpPr>
            <a:spLocks noChangeAspect="1"/>
          </p:cNvSpPr>
          <p:nvPr/>
        </p:nvSpPr>
        <p:spPr>
          <a:xfrm>
            <a:off x="2539000" y="3016957"/>
            <a:ext cx="2052000" cy="2052000"/>
          </a:xfrm>
          <a:prstGeom prst="ellipse">
            <a:avLst/>
          </a:prstGeom>
          <a:effectLst>
            <a:glow rad="101600">
              <a:schemeClr val="accent2">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err="1" smtClean="0">
                <a:latin typeface="Palatino Linotype"/>
                <a:cs typeface="Palatino Linotype"/>
              </a:rPr>
              <a:t>Üst</a:t>
            </a:r>
            <a:r>
              <a:rPr lang="en-US" dirty="0" smtClean="0">
                <a:latin typeface="Palatino Linotype"/>
                <a:cs typeface="Palatino Linotype"/>
              </a:rPr>
              <a:t> </a:t>
            </a:r>
            <a:r>
              <a:rPr lang="en-US" dirty="0" err="1" smtClean="0">
                <a:latin typeface="Palatino Linotype"/>
                <a:cs typeface="Palatino Linotype"/>
              </a:rPr>
              <a:t>Yönetimin</a:t>
            </a:r>
            <a:r>
              <a:rPr lang="en-US" dirty="0" smtClean="0">
                <a:latin typeface="Palatino Linotype"/>
                <a:cs typeface="Palatino Linotype"/>
              </a:rPr>
              <a:t> </a:t>
            </a:r>
            <a:r>
              <a:rPr lang="en-US" dirty="0" err="1" smtClean="0">
                <a:latin typeface="Palatino Linotype"/>
                <a:cs typeface="Palatino Linotype"/>
              </a:rPr>
              <a:t>Liderliği</a:t>
            </a:r>
            <a:endParaRPr lang="en-US" dirty="0">
              <a:latin typeface="Palatino Linotype"/>
              <a:cs typeface="Palatino Linotype"/>
            </a:endParaRPr>
          </a:p>
        </p:txBody>
      </p:sp>
      <p:sp>
        <p:nvSpPr>
          <p:cNvPr id="10" name="Oval 9"/>
          <p:cNvSpPr>
            <a:spLocks noChangeAspect="1"/>
          </p:cNvSpPr>
          <p:nvPr/>
        </p:nvSpPr>
        <p:spPr>
          <a:xfrm>
            <a:off x="4656667" y="3016957"/>
            <a:ext cx="2052000" cy="2052000"/>
          </a:xfrm>
          <a:prstGeom prst="ellipse">
            <a:avLst/>
          </a:prstGeom>
          <a:effectLst>
            <a:glow rad="101600">
              <a:schemeClr val="accent2">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err="1" smtClean="0">
                <a:latin typeface="Palatino Linotype"/>
                <a:cs typeface="Palatino Linotype"/>
              </a:rPr>
              <a:t>Sürekli</a:t>
            </a:r>
            <a:r>
              <a:rPr lang="en-US" dirty="0" smtClean="0">
                <a:latin typeface="Palatino Linotype"/>
                <a:cs typeface="Palatino Linotype"/>
              </a:rPr>
              <a:t> </a:t>
            </a:r>
            <a:r>
              <a:rPr lang="en-US" dirty="0" err="1" smtClean="0">
                <a:latin typeface="Palatino Linotype"/>
                <a:cs typeface="Palatino Linotype"/>
              </a:rPr>
              <a:t>Gelişme</a:t>
            </a:r>
            <a:r>
              <a:rPr lang="en-US" dirty="0" smtClean="0">
                <a:latin typeface="Palatino Linotype"/>
                <a:cs typeface="Palatino Linotype"/>
              </a:rPr>
              <a:t> (Kaizen)</a:t>
            </a:r>
            <a:endParaRPr lang="en-US" dirty="0">
              <a:latin typeface="Palatino Linotype"/>
              <a:cs typeface="Palatino Linotype"/>
            </a:endParaRPr>
          </a:p>
        </p:txBody>
      </p:sp>
      <p:sp>
        <p:nvSpPr>
          <p:cNvPr id="11" name="Oval 10"/>
          <p:cNvSpPr>
            <a:spLocks noChangeAspect="1"/>
          </p:cNvSpPr>
          <p:nvPr/>
        </p:nvSpPr>
        <p:spPr>
          <a:xfrm>
            <a:off x="6793200" y="3016957"/>
            <a:ext cx="2052000" cy="2052000"/>
          </a:xfrm>
          <a:prstGeom prst="ellipse">
            <a:avLst/>
          </a:prstGeom>
          <a:effectLst>
            <a:glow rad="101600">
              <a:schemeClr val="accent2">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latin typeface="Palatino Linotype"/>
                <a:cs typeface="Palatino Linotype"/>
              </a:rPr>
              <a:t>Tam </a:t>
            </a:r>
            <a:r>
              <a:rPr lang="en-US" dirty="0" err="1" smtClean="0">
                <a:latin typeface="Palatino Linotype"/>
                <a:cs typeface="Palatino Linotype"/>
              </a:rPr>
              <a:t>Katılım</a:t>
            </a:r>
            <a:endParaRPr lang="en-US" dirty="0">
              <a:latin typeface="Palatino Linotype"/>
              <a:cs typeface="Palatino Linotype"/>
            </a:endParaRPr>
          </a:p>
        </p:txBody>
      </p:sp>
      <p:sp>
        <p:nvSpPr>
          <p:cNvPr id="13" name="Oval 12"/>
          <p:cNvSpPr/>
          <p:nvPr/>
        </p:nvSpPr>
        <p:spPr>
          <a:xfrm>
            <a:off x="1143001" y="3016957"/>
            <a:ext cx="606778" cy="609599"/>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smtClean="0">
                <a:latin typeface="Palatino Linotype"/>
                <a:cs typeface="Palatino Linotype"/>
              </a:rPr>
              <a:t>1</a:t>
            </a:r>
            <a:endParaRPr lang="en-US" b="1" dirty="0">
              <a:latin typeface="Palatino Linotype"/>
              <a:cs typeface="Palatino Linotype"/>
            </a:endParaRPr>
          </a:p>
        </p:txBody>
      </p:sp>
      <p:sp>
        <p:nvSpPr>
          <p:cNvPr id="14" name="Oval 13"/>
          <p:cNvSpPr/>
          <p:nvPr/>
        </p:nvSpPr>
        <p:spPr>
          <a:xfrm>
            <a:off x="3256846" y="3016957"/>
            <a:ext cx="606778" cy="609599"/>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a:latin typeface="Palatino Linotype"/>
                <a:cs typeface="Palatino Linotype"/>
              </a:rPr>
              <a:t>2</a:t>
            </a:r>
          </a:p>
        </p:txBody>
      </p:sp>
      <p:sp>
        <p:nvSpPr>
          <p:cNvPr id="15" name="Oval 14"/>
          <p:cNvSpPr/>
          <p:nvPr/>
        </p:nvSpPr>
        <p:spPr>
          <a:xfrm>
            <a:off x="5370690" y="3016957"/>
            <a:ext cx="606778" cy="609599"/>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smtClean="0">
                <a:latin typeface="Palatino Linotype"/>
                <a:cs typeface="Palatino Linotype"/>
              </a:rPr>
              <a:t>3</a:t>
            </a:r>
            <a:endParaRPr lang="en-US" b="1" dirty="0">
              <a:latin typeface="Palatino Linotype"/>
              <a:cs typeface="Palatino Linotype"/>
            </a:endParaRPr>
          </a:p>
        </p:txBody>
      </p:sp>
      <p:sp>
        <p:nvSpPr>
          <p:cNvPr id="16" name="Oval 15"/>
          <p:cNvSpPr/>
          <p:nvPr/>
        </p:nvSpPr>
        <p:spPr>
          <a:xfrm>
            <a:off x="7504183" y="3016957"/>
            <a:ext cx="606778" cy="609599"/>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b="1" dirty="0" smtClean="0">
                <a:latin typeface="Palatino Linotype"/>
                <a:cs typeface="Palatino Linotype"/>
              </a:rPr>
              <a:t>4</a:t>
            </a:r>
            <a:endParaRPr lang="en-US" b="1" dirty="0">
              <a:latin typeface="Palatino Linotype"/>
              <a:cs typeface="Palatino Linotype"/>
            </a:endParaRPr>
          </a:p>
        </p:txBody>
      </p:sp>
    </p:spTree>
    <p:extLst>
      <p:ext uri="{BB962C8B-B14F-4D97-AF65-F5344CB8AC3E}">
        <p14:creationId xmlns:p14="http://schemas.microsoft.com/office/powerpoint/2010/main" val="33645205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smtClean="0">
                <a:solidFill>
                  <a:schemeClr val="tx2">
                    <a:lumMod val="60000"/>
                    <a:lumOff val="40000"/>
                  </a:schemeClr>
                </a:solidFill>
                <a:latin typeface="Palatino Linotype"/>
                <a:cs typeface="Palatino Linotype"/>
              </a:rPr>
              <a:t>1. </a:t>
            </a:r>
            <a:r>
              <a:rPr lang="en-US" sz="2700" b="1" dirty="0" err="1" smtClean="0">
                <a:solidFill>
                  <a:schemeClr val="tx2">
                    <a:lumMod val="60000"/>
                    <a:lumOff val="40000"/>
                  </a:schemeClr>
                </a:solidFill>
                <a:latin typeface="Palatino Linotype"/>
                <a:cs typeface="Palatino Linotype"/>
              </a:rPr>
              <a:t>Müşteri</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Odaklılık</a:t>
            </a:r>
            <a:endParaRPr lang="en-US" sz="2700" b="1" dirty="0">
              <a:solidFill>
                <a:schemeClr val="tx2">
                  <a:lumMod val="60000"/>
                  <a:lumOff val="40000"/>
                </a:schemeClr>
              </a:solidFill>
              <a:latin typeface="Palatino Linotype"/>
              <a:cs typeface="Palatino Linotype"/>
            </a:endParaRPr>
          </a:p>
        </p:txBody>
      </p:sp>
      <p:sp>
        <p:nvSpPr>
          <p:cNvPr id="17" name="Content Placeholder 2"/>
          <p:cNvSpPr>
            <a:spLocks noGrp="1"/>
          </p:cNvSpPr>
          <p:nvPr>
            <p:ph idx="1"/>
          </p:nvPr>
        </p:nvSpPr>
        <p:spPr>
          <a:xfrm>
            <a:off x="485423" y="1417638"/>
            <a:ext cx="3211687" cy="4709627"/>
          </a:xfrm>
        </p:spPr>
        <p:txBody>
          <a:bodyPr>
            <a:normAutofit/>
          </a:bodyPr>
          <a:lstStyle/>
          <a:p>
            <a:pPr marL="0" indent="0">
              <a:buNone/>
            </a:pPr>
            <a:r>
              <a:rPr lang="tr-TR" sz="2400" dirty="0">
                <a:latin typeface="Palatino Linotype"/>
                <a:cs typeface="Palatino Linotype"/>
              </a:rPr>
              <a:t>Müşteri odaklılık kavramı kısaca “</a:t>
            </a:r>
            <a:r>
              <a:rPr lang="tr-TR" sz="2400" b="1" dirty="0">
                <a:latin typeface="Palatino Linotype"/>
                <a:cs typeface="Palatino Linotype"/>
              </a:rPr>
              <a:t>kaliteyi müşteri belirler</a:t>
            </a:r>
            <a:r>
              <a:rPr lang="tr-TR" sz="2400" dirty="0">
                <a:latin typeface="Palatino Linotype"/>
                <a:cs typeface="Palatino Linotype"/>
              </a:rPr>
              <a:t>” ifadesi </a:t>
            </a:r>
            <a:r>
              <a:rPr lang="tr-TR" sz="2400" dirty="0" smtClean="0">
                <a:latin typeface="Palatino Linotype"/>
                <a:cs typeface="Palatino Linotype"/>
              </a:rPr>
              <a:t>ile açıklanabilir</a:t>
            </a:r>
            <a:r>
              <a:rPr lang="tr-TR" sz="2400" dirty="0">
                <a:latin typeface="Palatino Linotype"/>
                <a:cs typeface="Palatino Linotype"/>
              </a:rPr>
              <a:t>. Bu ilke, Toplam Kalite içerisinde uygulanması en zor olan ancak uzun dönemde işletmelere en çok faydayı sağlayacak olan </a:t>
            </a:r>
            <a:r>
              <a:rPr lang="tr-TR" sz="2400" dirty="0" smtClean="0">
                <a:latin typeface="Palatino Linotype"/>
                <a:cs typeface="Palatino Linotype"/>
              </a:rPr>
              <a:t>ilkedir.</a:t>
            </a:r>
            <a:endParaRPr lang="tr-TR" sz="2400" dirty="0">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pic>
        <p:nvPicPr>
          <p:cNvPr id="5" name="Picture 4" descr="Ekran Resmi 2017-09-04 11.52.4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3859" y="1583971"/>
            <a:ext cx="5814495" cy="4229807"/>
          </a:xfrm>
          <a:prstGeom prst="rect">
            <a:avLst/>
          </a:prstGeom>
        </p:spPr>
      </p:pic>
    </p:spTree>
    <p:extLst>
      <p:ext uri="{BB962C8B-B14F-4D97-AF65-F5344CB8AC3E}">
        <p14:creationId xmlns:p14="http://schemas.microsoft.com/office/powerpoint/2010/main" val="22241120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smtClean="0">
                <a:solidFill>
                  <a:schemeClr val="tx2">
                    <a:lumMod val="60000"/>
                    <a:lumOff val="40000"/>
                  </a:schemeClr>
                </a:solidFill>
                <a:latin typeface="Palatino Linotype"/>
                <a:cs typeface="Palatino Linotype"/>
              </a:rPr>
              <a:t>1. </a:t>
            </a:r>
            <a:r>
              <a:rPr lang="en-US" sz="2700" b="1" dirty="0" err="1" smtClean="0">
                <a:solidFill>
                  <a:schemeClr val="tx2">
                    <a:lumMod val="60000"/>
                    <a:lumOff val="40000"/>
                  </a:schemeClr>
                </a:solidFill>
                <a:latin typeface="Palatino Linotype"/>
                <a:cs typeface="Palatino Linotype"/>
              </a:rPr>
              <a:t>Müşteri</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Odaklılık</a:t>
            </a:r>
            <a:endParaRPr lang="en-US" sz="2700" b="1" dirty="0">
              <a:solidFill>
                <a:schemeClr val="tx2">
                  <a:lumMod val="60000"/>
                  <a:lumOff val="40000"/>
                </a:schemeClr>
              </a:solidFill>
              <a:latin typeface="Palatino Linotype"/>
              <a:cs typeface="Palatino Linotype"/>
            </a:endParaRPr>
          </a:p>
        </p:txBody>
      </p:sp>
      <p:sp>
        <p:nvSpPr>
          <p:cNvPr id="17" name="Content Placeholder 2"/>
          <p:cNvSpPr>
            <a:spLocks noGrp="1"/>
          </p:cNvSpPr>
          <p:nvPr>
            <p:ph idx="1"/>
          </p:nvPr>
        </p:nvSpPr>
        <p:spPr>
          <a:xfrm>
            <a:off x="485423" y="1417638"/>
            <a:ext cx="4566355" cy="4709627"/>
          </a:xfrm>
        </p:spPr>
        <p:txBody>
          <a:bodyPr>
            <a:normAutofit lnSpcReduction="10000"/>
          </a:bodyPr>
          <a:lstStyle/>
          <a:p>
            <a:pPr marL="0" indent="0">
              <a:buNone/>
            </a:pPr>
            <a:r>
              <a:rPr lang="tr-TR" sz="2400" dirty="0">
                <a:latin typeface="Palatino Linotype"/>
                <a:cs typeface="Palatino Linotype"/>
              </a:rPr>
              <a:t>Toplam kalite yönetiminde, müşteri ihtiyaçlarının sürekli olarak izlenmesi, değerlendirilmesi ve bu ihtiyaçlara cevap verilebilecek ürünlerin sunulması şarttır. Müşterilerin teknolojik ekonomik ve diğer nedenlerden dolayı sürekli değişen istek ve ihtiyaçlarının takip edilmesi, talep edilen kalite, fiyat ve teslim ölçülerine bağlı olarak bu istek ve ihtiyaçların karşılanması Toplam Kalite Yönetiminin temel </a:t>
            </a:r>
            <a:r>
              <a:rPr lang="tr-TR" sz="2400" dirty="0" smtClean="0">
                <a:latin typeface="Palatino Linotype"/>
                <a:cs typeface="Palatino Linotype"/>
              </a:rPr>
              <a:t>hedefidir.</a:t>
            </a:r>
            <a:endParaRPr lang="tr-TR" sz="2400" dirty="0">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pic>
        <p:nvPicPr>
          <p:cNvPr id="8" name="Picture 7" descr="Ekran Resmi 2017-09-04 12.08.0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5422" y="1417638"/>
            <a:ext cx="3527778" cy="4544429"/>
          </a:xfrm>
          <a:prstGeom prst="rect">
            <a:avLst/>
          </a:prstGeom>
        </p:spPr>
      </p:pic>
    </p:spTree>
    <p:extLst>
      <p:ext uri="{BB962C8B-B14F-4D97-AF65-F5344CB8AC3E}">
        <p14:creationId xmlns:p14="http://schemas.microsoft.com/office/powerpoint/2010/main" val="31755414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a:solidFill>
                  <a:schemeClr val="tx2">
                    <a:lumMod val="60000"/>
                    <a:lumOff val="40000"/>
                  </a:schemeClr>
                </a:solidFill>
                <a:latin typeface="Palatino Linotype"/>
                <a:cs typeface="Palatino Linotype"/>
              </a:rPr>
              <a:t>2</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Üst</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Yönetimin</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Liderliği</a:t>
            </a:r>
            <a:endParaRPr lang="en-US" sz="2700" b="1" dirty="0">
              <a:solidFill>
                <a:schemeClr val="tx2">
                  <a:lumMod val="60000"/>
                  <a:lumOff val="40000"/>
                </a:schemeClr>
              </a:solidFill>
              <a:latin typeface="Palatino Linotype"/>
              <a:cs typeface="Palatino Linotype"/>
            </a:endParaRPr>
          </a:p>
        </p:txBody>
      </p:sp>
      <p:sp>
        <p:nvSpPr>
          <p:cNvPr id="17" name="Content Placeholder 2"/>
          <p:cNvSpPr>
            <a:spLocks noGrp="1"/>
          </p:cNvSpPr>
          <p:nvPr>
            <p:ph idx="1"/>
          </p:nvPr>
        </p:nvSpPr>
        <p:spPr>
          <a:xfrm>
            <a:off x="485423" y="1417638"/>
            <a:ext cx="3762021" cy="4709627"/>
          </a:xfrm>
        </p:spPr>
        <p:txBody>
          <a:bodyPr>
            <a:normAutofit/>
          </a:bodyPr>
          <a:lstStyle/>
          <a:p>
            <a:pPr marL="0" indent="0">
              <a:buNone/>
            </a:pPr>
            <a:r>
              <a:rPr lang="tr-TR" sz="2400" dirty="0">
                <a:latin typeface="Palatino Linotype"/>
                <a:cs typeface="Palatino Linotype"/>
              </a:rPr>
              <a:t>Üst yönetimin liderliği, </a:t>
            </a:r>
            <a:r>
              <a:rPr lang="tr-TR" sz="2400" dirty="0" err="1">
                <a:latin typeface="Palatino Linotype"/>
                <a:cs typeface="Palatino Linotype"/>
              </a:rPr>
              <a:t>işgörenlerin</a:t>
            </a:r>
            <a:r>
              <a:rPr lang="tr-TR" sz="2400" dirty="0">
                <a:latin typeface="Palatino Linotype"/>
                <a:cs typeface="Palatino Linotype"/>
              </a:rPr>
              <a:t> geliştirilmesi, organizasyonun ilerlemesi, performansın artırılması ve stratejilerin belirlenmesi, açısından toplam kalite yönetimin anlayışının önemli itici güçlerinden </a:t>
            </a:r>
            <a:r>
              <a:rPr lang="tr-TR" sz="2400" dirty="0" smtClean="0">
                <a:latin typeface="Palatino Linotype"/>
                <a:cs typeface="Palatino Linotype"/>
              </a:rPr>
              <a:t>birisidir.</a:t>
            </a:r>
            <a:endParaRPr lang="tr-TR" sz="2400" dirty="0">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pic>
        <p:nvPicPr>
          <p:cNvPr id="3" name="Picture 2" descr="Ekran Resmi 2017-09-04 12.11.5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4556" y="2363075"/>
            <a:ext cx="4953000" cy="3622118"/>
          </a:xfrm>
          <a:prstGeom prst="rect">
            <a:avLst/>
          </a:prstGeom>
        </p:spPr>
      </p:pic>
    </p:spTree>
    <p:extLst>
      <p:ext uri="{BB962C8B-B14F-4D97-AF65-F5344CB8AC3E}">
        <p14:creationId xmlns:p14="http://schemas.microsoft.com/office/powerpoint/2010/main" val="841900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a:solidFill>
                  <a:schemeClr val="tx2">
                    <a:lumMod val="60000"/>
                    <a:lumOff val="40000"/>
                  </a:schemeClr>
                </a:solidFill>
                <a:latin typeface="Palatino Linotype"/>
                <a:cs typeface="Palatino Linotype"/>
              </a:rPr>
              <a:t>2</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Üst</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Yönetimin</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Liderliği</a:t>
            </a:r>
            <a:endParaRPr lang="en-US" sz="2700" b="1" dirty="0">
              <a:solidFill>
                <a:schemeClr val="tx2">
                  <a:lumMod val="60000"/>
                  <a:lumOff val="40000"/>
                </a:schemeClr>
              </a:solidFill>
              <a:latin typeface="Palatino Linotype"/>
              <a:cs typeface="Palatino Linotype"/>
            </a:endParaRPr>
          </a:p>
        </p:txBody>
      </p:sp>
      <p:sp>
        <p:nvSpPr>
          <p:cNvPr id="17" name="Content Placeholder 2"/>
          <p:cNvSpPr>
            <a:spLocks noGrp="1"/>
          </p:cNvSpPr>
          <p:nvPr>
            <p:ph idx="1"/>
          </p:nvPr>
        </p:nvSpPr>
        <p:spPr>
          <a:xfrm>
            <a:off x="485423" y="1417638"/>
            <a:ext cx="4707466" cy="4709627"/>
          </a:xfrm>
        </p:spPr>
        <p:txBody>
          <a:bodyPr>
            <a:normAutofit/>
          </a:bodyPr>
          <a:lstStyle/>
          <a:p>
            <a:pPr marL="0" indent="0">
              <a:buNone/>
            </a:pPr>
            <a:r>
              <a:rPr lang="tr-TR" sz="2400" dirty="0">
                <a:latin typeface="Palatino Linotype"/>
                <a:cs typeface="Palatino Linotype"/>
              </a:rPr>
              <a:t>Yapılması gereken değişiklikler, öncelikle üst yönetim kademesinde başlatılmalıdır. Çünkü herhangi bir temel değişikliğin en üst yönetim kademesinde değil de, daha alt bir kademede gerçekleşmesi, nihayetinde daha üst kademede yer alan yöneticiler tarafından uygun görülmemesi durumunda yönetsel çatışmaların çıkması kaçınılmaz olacaktır.</a:t>
            </a:r>
          </a:p>
          <a:p>
            <a:pPr marL="0" indent="0">
              <a:buNone/>
            </a:pPr>
            <a:endParaRPr lang="tr-TR" sz="2400" dirty="0">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pic>
        <p:nvPicPr>
          <p:cNvPr id="5" name="Picture 4" descr="Ekran Resmi 2017-09-04 12.18.1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4890" y="1340560"/>
            <a:ext cx="3390266" cy="4580466"/>
          </a:xfrm>
          <a:prstGeom prst="rect">
            <a:avLst/>
          </a:prstGeom>
        </p:spPr>
      </p:pic>
    </p:spTree>
    <p:extLst>
      <p:ext uri="{BB962C8B-B14F-4D97-AF65-F5344CB8AC3E}">
        <p14:creationId xmlns:p14="http://schemas.microsoft.com/office/powerpoint/2010/main" val="42534930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smtClean="0">
                <a:solidFill>
                  <a:schemeClr val="tx2">
                    <a:lumMod val="60000"/>
                    <a:lumOff val="40000"/>
                  </a:schemeClr>
                </a:solidFill>
                <a:latin typeface="Palatino Linotype"/>
                <a:cs typeface="Palatino Linotype"/>
              </a:rPr>
              <a:t>3. </a:t>
            </a:r>
            <a:r>
              <a:rPr lang="en-US" sz="2700" b="1" dirty="0" err="1" smtClean="0">
                <a:solidFill>
                  <a:schemeClr val="tx2">
                    <a:lumMod val="60000"/>
                    <a:lumOff val="40000"/>
                  </a:schemeClr>
                </a:solidFill>
                <a:latin typeface="Palatino Linotype"/>
                <a:cs typeface="Palatino Linotype"/>
              </a:rPr>
              <a:t>Sürekli</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Gelişme</a:t>
            </a:r>
            <a:r>
              <a:rPr lang="en-US" sz="2700" b="1" dirty="0" smtClean="0">
                <a:solidFill>
                  <a:schemeClr val="tx2">
                    <a:lumMod val="60000"/>
                    <a:lumOff val="40000"/>
                  </a:schemeClr>
                </a:solidFill>
                <a:latin typeface="Palatino Linotype"/>
                <a:cs typeface="Palatino Linotype"/>
              </a:rPr>
              <a:t> (Kaizen)</a:t>
            </a:r>
            <a:endParaRPr lang="en-US" sz="2700" b="1" dirty="0">
              <a:solidFill>
                <a:schemeClr val="tx2">
                  <a:lumMod val="60000"/>
                  <a:lumOff val="40000"/>
                </a:schemeClr>
              </a:solidFill>
              <a:latin typeface="Palatino Linotype"/>
              <a:cs typeface="Palatino Linotype"/>
            </a:endParaRPr>
          </a:p>
        </p:txBody>
      </p:sp>
      <p:sp>
        <p:nvSpPr>
          <p:cNvPr id="17" name="Content Placeholder 2"/>
          <p:cNvSpPr>
            <a:spLocks noGrp="1"/>
          </p:cNvSpPr>
          <p:nvPr>
            <p:ph idx="1"/>
          </p:nvPr>
        </p:nvSpPr>
        <p:spPr>
          <a:xfrm>
            <a:off x="485423" y="1417638"/>
            <a:ext cx="3222977" cy="4709627"/>
          </a:xfrm>
        </p:spPr>
        <p:txBody>
          <a:bodyPr>
            <a:normAutofit/>
          </a:bodyPr>
          <a:lstStyle/>
          <a:p>
            <a:pPr marL="0" indent="0">
              <a:buNone/>
            </a:pPr>
            <a:r>
              <a:rPr lang="tr-TR" sz="2400" dirty="0" err="1">
                <a:latin typeface="Palatino Linotype"/>
                <a:cs typeface="Palatino Linotype"/>
              </a:rPr>
              <a:t>Japonca’da</a:t>
            </a:r>
            <a:r>
              <a:rPr lang="tr-TR" sz="2400" dirty="0">
                <a:latin typeface="Palatino Linotype"/>
                <a:cs typeface="Palatino Linotype"/>
              </a:rPr>
              <a:t> </a:t>
            </a:r>
            <a:r>
              <a:rPr lang="tr-TR" sz="2400" dirty="0" err="1">
                <a:latin typeface="Palatino Linotype"/>
                <a:cs typeface="Palatino Linotype"/>
              </a:rPr>
              <a:t>Kai</a:t>
            </a:r>
            <a:r>
              <a:rPr lang="tr-TR" sz="2400" dirty="0">
                <a:latin typeface="Palatino Linotype"/>
                <a:cs typeface="Palatino Linotype"/>
              </a:rPr>
              <a:t>: Değişim, Zen: iyi, daha iyi anlamına gelir. Bu iki sözcüğün birleşmesi ile oluşan </a:t>
            </a:r>
            <a:r>
              <a:rPr lang="tr-TR" sz="2400" dirty="0" err="1">
                <a:latin typeface="Palatino Linotype"/>
                <a:cs typeface="Palatino Linotype"/>
              </a:rPr>
              <a:t>Kaizen</a:t>
            </a:r>
            <a:r>
              <a:rPr lang="tr-TR" sz="2400" dirty="0">
                <a:latin typeface="Palatino Linotype"/>
                <a:cs typeface="Palatino Linotype"/>
              </a:rPr>
              <a:t> herkesi kapsayan sürekli iyileştirme anlamında kullanılmaktadır. Bu kelime ayrıca bir felsefeyi ve bir yaşam biçimini de ifade </a:t>
            </a:r>
            <a:r>
              <a:rPr lang="tr-TR" sz="2400" dirty="0" smtClean="0">
                <a:latin typeface="Palatino Linotype"/>
                <a:cs typeface="Palatino Linotype"/>
              </a:rPr>
              <a:t>eder.</a:t>
            </a:r>
            <a:endParaRPr lang="tr-TR" sz="2400" dirty="0">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pic>
        <p:nvPicPr>
          <p:cNvPr id="3" name="Picture 2" descr="Ekran Resmi 2017-09-04 12.20.5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8400" y="1417638"/>
            <a:ext cx="5435600" cy="2654300"/>
          </a:xfrm>
          <a:prstGeom prst="rect">
            <a:avLst/>
          </a:prstGeom>
        </p:spPr>
      </p:pic>
      <p:sp>
        <p:nvSpPr>
          <p:cNvPr id="8" name="Rectangle 7"/>
          <p:cNvSpPr/>
          <p:nvPr/>
        </p:nvSpPr>
        <p:spPr>
          <a:xfrm>
            <a:off x="4273526" y="3887272"/>
            <a:ext cx="1561545" cy="369332"/>
          </a:xfrm>
          <a:prstGeom prst="rect">
            <a:avLst/>
          </a:prstGeom>
        </p:spPr>
        <p:txBody>
          <a:bodyPr wrap="none">
            <a:spAutoFit/>
          </a:bodyPr>
          <a:lstStyle/>
          <a:p>
            <a:r>
              <a:rPr lang="tr-TR" dirty="0" err="1" smtClean="0">
                <a:latin typeface="Palatino Linotype"/>
                <a:cs typeface="Palatino Linotype"/>
              </a:rPr>
              <a:t>Kai</a:t>
            </a:r>
            <a:r>
              <a:rPr lang="tr-TR" dirty="0">
                <a:latin typeface="Palatino Linotype"/>
                <a:cs typeface="Palatino Linotype"/>
              </a:rPr>
              <a:t>: </a:t>
            </a:r>
            <a:r>
              <a:rPr lang="tr-TR" dirty="0" smtClean="0">
                <a:latin typeface="Palatino Linotype"/>
                <a:cs typeface="Palatino Linotype"/>
              </a:rPr>
              <a:t>Değişim </a:t>
            </a:r>
            <a:endParaRPr lang="en-US" dirty="0"/>
          </a:p>
        </p:txBody>
      </p:sp>
      <p:sp>
        <p:nvSpPr>
          <p:cNvPr id="10" name="Rectangle 9"/>
          <p:cNvSpPr/>
          <p:nvPr/>
        </p:nvSpPr>
        <p:spPr>
          <a:xfrm>
            <a:off x="7191682" y="3884451"/>
            <a:ext cx="972291" cy="369332"/>
          </a:xfrm>
          <a:prstGeom prst="rect">
            <a:avLst/>
          </a:prstGeom>
        </p:spPr>
        <p:txBody>
          <a:bodyPr wrap="none">
            <a:spAutoFit/>
          </a:bodyPr>
          <a:lstStyle/>
          <a:p>
            <a:r>
              <a:rPr lang="tr-TR" dirty="0" smtClean="0">
                <a:latin typeface="Palatino Linotype"/>
                <a:cs typeface="Palatino Linotype"/>
              </a:rPr>
              <a:t>Zen</a:t>
            </a:r>
            <a:r>
              <a:rPr lang="tr-TR" dirty="0">
                <a:latin typeface="Palatino Linotype"/>
                <a:cs typeface="Palatino Linotype"/>
              </a:rPr>
              <a:t>: İ</a:t>
            </a:r>
            <a:r>
              <a:rPr lang="tr-TR" dirty="0" smtClean="0">
                <a:latin typeface="Palatino Linotype"/>
                <a:cs typeface="Palatino Linotype"/>
              </a:rPr>
              <a:t>yi </a:t>
            </a:r>
            <a:endParaRPr lang="en-US" dirty="0"/>
          </a:p>
        </p:txBody>
      </p:sp>
    </p:spTree>
    <p:extLst>
      <p:ext uri="{BB962C8B-B14F-4D97-AF65-F5344CB8AC3E}">
        <p14:creationId xmlns:p14="http://schemas.microsoft.com/office/powerpoint/2010/main" val="14464781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smtClean="0">
                <a:solidFill>
                  <a:schemeClr val="tx2">
                    <a:lumMod val="60000"/>
                    <a:lumOff val="40000"/>
                  </a:schemeClr>
                </a:solidFill>
                <a:latin typeface="Palatino Linotype"/>
                <a:cs typeface="Palatino Linotype"/>
              </a:rPr>
              <a:t>3. </a:t>
            </a:r>
            <a:r>
              <a:rPr lang="en-US" sz="2700" b="1" dirty="0" err="1" smtClean="0">
                <a:solidFill>
                  <a:schemeClr val="tx2">
                    <a:lumMod val="60000"/>
                    <a:lumOff val="40000"/>
                  </a:schemeClr>
                </a:solidFill>
                <a:latin typeface="Palatino Linotype"/>
                <a:cs typeface="Palatino Linotype"/>
              </a:rPr>
              <a:t>Sürekli</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Gelişme</a:t>
            </a:r>
            <a:r>
              <a:rPr lang="en-US" sz="2700" b="1" dirty="0" smtClean="0">
                <a:solidFill>
                  <a:schemeClr val="tx2">
                    <a:lumMod val="60000"/>
                    <a:lumOff val="40000"/>
                  </a:schemeClr>
                </a:solidFill>
                <a:latin typeface="Palatino Linotype"/>
                <a:cs typeface="Palatino Linotype"/>
              </a:rPr>
              <a:t> (Kaizen)</a:t>
            </a:r>
            <a:endParaRPr lang="en-US" sz="2700" b="1" dirty="0">
              <a:solidFill>
                <a:schemeClr val="tx2">
                  <a:lumMod val="60000"/>
                  <a:lumOff val="40000"/>
                </a:schemeClr>
              </a:solidFill>
              <a:latin typeface="Palatino Linotype"/>
              <a:cs typeface="Palatino Linotype"/>
            </a:endParaRPr>
          </a:p>
        </p:txBody>
      </p:sp>
      <p:sp>
        <p:nvSpPr>
          <p:cNvPr id="17" name="Content Placeholder 2"/>
          <p:cNvSpPr>
            <a:spLocks noGrp="1"/>
          </p:cNvSpPr>
          <p:nvPr>
            <p:ph idx="1"/>
          </p:nvPr>
        </p:nvSpPr>
        <p:spPr>
          <a:xfrm>
            <a:off x="485423" y="1417638"/>
            <a:ext cx="4298244" cy="4709627"/>
          </a:xfrm>
        </p:spPr>
        <p:txBody>
          <a:bodyPr>
            <a:normAutofit/>
          </a:bodyPr>
          <a:lstStyle/>
          <a:p>
            <a:pPr marL="0" indent="0">
              <a:buNone/>
            </a:pPr>
            <a:r>
              <a:rPr lang="tr-TR" sz="2400" dirty="0" err="1">
                <a:latin typeface="Palatino Linotype"/>
                <a:cs typeface="Palatino Linotype"/>
              </a:rPr>
              <a:t>Kaizen</a:t>
            </a:r>
            <a:r>
              <a:rPr lang="tr-TR" sz="2400" dirty="0">
                <a:latin typeface="Palatino Linotype"/>
                <a:cs typeface="Palatino Linotype"/>
              </a:rPr>
              <a:t> sürekli gelişme amacını geliştirmek isteyen organizasyonların verimliklerini ve yeterliliklerini sürekli olarak arttırmaları üzerine odaklanmış bir süreçtir. Sürekli gelişme müşterilerin artan ihtiyaçlarına ve beklentilerine cevap verir ve kalite yönetim sisteminin dinamik gelişimini garanti e</a:t>
            </a:r>
            <a:r>
              <a:rPr lang="tr-TR" sz="2400" dirty="0" smtClean="0">
                <a:latin typeface="Palatino Linotype"/>
                <a:cs typeface="Palatino Linotype"/>
              </a:rPr>
              <a:t>der.</a:t>
            </a:r>
            <a:endParaRPr lang="tr-TR" sz="2400" dirty="0">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pic>
        <p:nvPicPr>
          <p:cNvPr id="5" name="Picture 4" descr="Ekran Resmi 2017-09-04 12.27.5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6158" y="1269999"/>
            <a:ext cx="4020614" cy="4713111"/>
          </a:xfrm>
          <a:prstGeom prst="rect">
            <a:avLst/>
          </a:prstGeom>
        </p:spPr>
      </p:pic>
    </p:spTree>
    <p:extLst>
      <p:ext uri="{BB962C8B-B14F-4D97-AF65-F5344CB8AC3E}">
        <p14:creationId xmlns:p14="http://schemas.microsoft.com/office/powerpoint/2010/main" val="23947642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a:solidFill>
                  <a:schemeClr val="tx2">
                    <a:lumMod val="60000"/>
                    <a:lumOff val="40000"/>
                  </a:schemeClr>
                </a:solidFill>
                <a:latin typeface="Palatino Linotype"/>
                <a:cs typeface="Palatino Linotype"/>
              </a:rPr>
              <a:t>4</a:t>
            </a:r>
            <a:r>
              <a:rPr lang="en-US" sz="2700" b="1" dirty="0" smtClean="0">
                <a:solidFill>
                  <a:schemeClr val="tx2">
                    <a:lumMod val="60000"/>
                    <a:lumOff val="40000"/>
                  </a:schemeClr>
                </a:solidFill>
                <a:latin typeface="Palatino Linotype"/>
                <a:cs typeface="Palatino Linotype"/>
              </a:rPr>
              <a:t>. Tam </a:t>
            </a:r>
            <a:r>
              <a:rPr lang="en-US" sz="2700" b="1" dirty="0" err="1" smtClean="0">
                <a:solidFill>
                  <a:schemeClr val="tx2">
                    <a:lumMod val="60000"/>
                    <a:lumOff val="40000"/>
                  </a:schemeClr>
                </a:solidFill>
                <a:latin typeface="Palatino Linotype"/>
                <a:cs typeface="Palatino Linotype"/>
              </a:rPr>
              <a:t>Katılım</a:t>
            </a:r>
            <a:endParaRPr lang="en-US" sz="2700" b="1" dirty="0">
              <a:solidFill>
                <a:schemeClr val="tx2">
                  <a:lumMod val="60000"/>
                  <a:lumOff val="40000"/>
                </a:schemeClr>
              </a:solidFill>
              <a:latin typeface="Palatino Linotype"/>
              <a:cs typeface="Palatino Linotype"/>
            </a:endParaRPr>
          </a:p>
        </p:txBody>
      </p:sp>
      <p:sp>
        <p:nvSpPr>
          <p:cNvPr id="17" name="Content Placeholder 2"/>
          <p:cNvSpPr>
            <a:spLocks noGrp="1"/>
          </p:cNvSpPr>
          <p:nvPr>
            <p:ph idx="1"/>
          </p:nvPr>
        </p:nvSpPr>
        <p:spPr>
          <a:xfrm>
            <a:off x="485422" y="1417638"/>
            <a:ext cx="8467777" cy="2316163"/>
          </a:xfrm>
        </p:spPr>
        <p:txBody>
          <a:bodyPr>
            <a:normAutofit/>
          </a:bodyPr>
          <a:lstStyle/>
          <a:p>
            <a:pPr marL="0" indent="0" algn="just">
              <a:buNone/>
            </a:pPr>
            <a:r>
              <a:rPr lang="tr-TR" sz="2200" dirty="0">
                <a:latin typeface="Palatino Linotype"/>
                <a:cs typeface="Palatino Linotype"/>
              </a:rPr>
              <a:t>Toplam Kalite Yönetimi felsefesinin temelinde tam katılım yani kaliteden herkesin sorumlu olduğu düşüncesi yatmaktadır. Tam katılım, bir işletmedeki tüm personelin işlerini daha iyi yapması ve müşterilerin istek ve beklentilerini karşılayabilmek için karar verme yetkisinin yaygın ve etkin paylaşımı olarak </a:t>
            </a:r>
            <a:r>
              <a:rPr lang="tr-TR" sz="2200" dirty="0" smtClean="0">
                <a:latin typeface="Palatino Linotype"/>
                <a:cs typeface="Palatino Linotype"/>
              </a:rPr>
              <a:t>tanımlanabilir.</a:t>
            </a:r>
            <a:endParaRPr lang="tr-TR" sz="2200" dirty="0">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pic>
        <p:nvPicPr>
          <p:cNvPr id="3" name="Picture 2" descr="Ekran Resmi 2017-09-04 13.17.3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221" y="3649135"/>
            <a:ext cx="8890000" cy="2438400"/>
          </a:xfrm>
          <a:prstGeom prst="rect">
            <a:avLst/>
          </a:prstGeom>
        </p:spPr>
      </p:pic>
    </p:spTree>
    <p:extLst>
      <p:ext uri="{BB962C8B-B14F-4D97-AF65-F5344CB8AC3E}">
        <p14:creationId xmlns:p14="http://schemas.microsoft.com/office/powerpoint/2010/main" val="35223848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253999" y="2295016"/>
            <a:ext cx="8593667" cy="733446"/>
          </a:xfrm>
        </p:spPr>
        <p:txBody>
          <a:bodyPr>
            <a:normAutofit/>
          </a:bodyPr>
          <a:lstStyle/>
          <a:p>
            <a:r>
              <a:rPr lang="en-US" dirty="0" err="1" smtClean="0">
                <a:solidFill>
                  <a:srgbClr val="000000"/>
                </a:solidFill>
                <a:latin typeface="Palatino Linotype"/>
                <a:cs typeface="Palatino Linotype"/>
              </a:rPr>
              <a:t>Bölüm</a:t>
            </a:r>
            <a:r>
              <a:rPr lang="en-US" dirty="0" smtClean="0">
                <a:solidFill>
                  <a:srgbClr val="000000"/>
                </a:solidFill>
                <a:latin typeface="Palatino Linotype"/>
                <a:cs typeface="Palatino Linotype"/>
              </a:rPr>
              <a:t> 4: Modern </a:t>
            </a:r>
            <a:r>
              <a:rPr lang="en-US" dirty="0" err="1" smtClean="0">
                <a:solidFill>
                  <a:srgbClr val="000000"/>
                </a:solidFill>
                <a:latin typeface="Palatino Linotype"/>
                <a:cs typeface="Palatino Linotype"/>
              </a:rPr>
              <a:t>Sonrası</a:t>
            </a:r>
            <a:r>
              <a:rPr lang="en-US" dirty="0" smtClean="0">
                <a:solidFill>
                  <a:srgbClr val="000000"/>
                </a:solidFill>
                <a:latin typeface="Palatino Linotype"/>
                <a:cs typeface="Palatino Linotype"/>
              </a:rPr>
              <a:t> </a:t>
            </a:r>
            <a:r>
              <a:rPr lang="en-US" dirty="0" err="1" smtClean="0">
                <a:solidFill>
                  <a:srgbClr val="000000"/>
                </a:solidFill>
                <a:latin typeface="Palatino Linotype"/>
                <a:cs typeface="Palatino Linotype"/>
              </a:rPr>
              <a:t>Yönetim</a:t>
            </a:r>
            <a:r>
              <a:rPr lang="en-US" dirty="0" smtClean="0">
                <a:solidFill>
                  <a:srgbClr val="000000"/>
                </a:solidFill>
                <a:latin typeface="Palatino Linotype"/>
                <a:cs typeface="Palatino Linotype"/>
              </a:rPr>
              <a:t> </a:t>
            </a:r>
            <a:r>
              <a:rPr lang="en-US" dirty="0" err="1" smtClean="0">
                <a:solidFill>
                  <a:srgbClr val="000000"/>
                </a:solidFill>
                <a:latin typeface="Palatino Linotype"/>
                <a:cs typeface="Palatino Linotype"/>
              </a:rPr>
              <a:t>Yaklaşımları</a:t>
            </a:r>
            <a:endParaRPr lang="en-US" dirty="0" smtClean="0">
              <a:solidFill>
                <a:srgbClr val="000000"/>
              </a:solidFill>
              <a:latin typeface="Palatino Linotype"/>
              <a:cs typeface="Palatino Linotype"/>
            </a:endParaRPr>
          </a:p>
        </p:txBody>
      </p:sp>
      <p:sp>
        <p:nvSpPr>
          <p:cNvPr id="2" name="Title 1"/>
          <p:cNvSpPr>
            <a:spLocks noGrp="1"/>
          </p:cNvSpPr>
          <p:nvPr>
            <p:ph type="title"/>
          </p:nvPr>
        </p:nvSpPr>
        <p:spPr>
          <a:xfrm>
            <a:off x="685800" y="842632"/>
            <a:ext cx="7772400" cy="1470025"/>
          </a:xfrm>
        </p:spPr>
        <p:txBody>
          <a:bodyPr/>
          <a:lstStyle/>
          <a:p>
            <a:r>
              <a:rPr lang="en-US" dirty="0" err="1" smtClean="0">
                <a:latin typeface="Palatino Linotype"/>
                <a:cs typeface="Palatino Linotype"/>
              </a:rPr>
              <a:t>Yönetim</a:t>
            </a:r>
            <a:r>
              <a:rPr lang="en-US" dirty="0" smtClean="0">
                <a:latin typeface="Palatino Linotype"/>
                <a:cs typeface="Palatino Linotype"/>
              </a:rPr>
              <a:t> </a:t>
            </a:r>
            <a:r>
              <a:rPr lang="en-US" dirty="0" err="1" smtClean="0">
                <a:latin typeface="Palatino Linotype"/>
                <a:cs typeface="Palatino Linotype"/>
              </a:rPr>
              <a:t>ve</a:t>
            </a:r>
            <a:r>
              <a:rPr lang="en-US" dirty="0" smtClean="0">
                <a:latin typeface="Palatino Linotype"/>
                <a:cs typeface="Palatino Linotype"/>
              </a:rPr>
              <a:t> </a:t>
            </a:r>
            <a:r>
              <a:rPr lang="en-US" dirty="0" err="1" smtClean="0">
                <a:latin typeface="Palatino Linotype"/>
                <a:cs typeface="Palatino Linotype"/>
              </a:rPr>
              <a:t>Organizasyon</a:t>
            </a:r>
            <a:endParaRPr lang="en-US" dirty="0">
              <a:latin typeface="Palatino Linotype"/>
              <a:cs typeface="Palatino Linotype"/>
            </a:endParaRPr>
          </a:p>
        </p:txBody>
      </p:sp>
      <p:sp>
        <p:nvSpPr>
          <p:cNvPr id="4" name="Subtitle 2"/>
          <p:cNvSpPr txBox="1">
            <a:spLocks/>
          </p:cNvSpPr>
          <p:nvPr/>
        </p:nvSpPr>
        <p:spPr>
          <a:xfrm>
            <a:off x="1676400" y="3329466"/>
            <a:ext cx="5873044" cy="1092086"/>
          </a:xfrm>
          <a:prstGeom prst="rect">
            <a:avLst/>
          </a:prstGeom>
        </p:spPr>
        <p:txBody>
          <a:bodyPr vert="horz" lIns="91440" tIns="45720" rIns="91440" bIns="45720" rtlCol="0">
            <a:normAutofit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b="1" dirty="0" smtClean="0">
                <a:solidFill>
                  <a:srgbClr val="FF0000"/>
                </a:solidFill>
                <a:latin typeface="Palatino Linotype"/>
                <a:cs typeface="Palatino Linotype"/>
              </a:rPr>
              <a:t>A. </a:t>
            </a:r>
          </a:p>
          <a:p>
            <a:r>
              <a:rPr lang="en-US" b="1" dirty="0" err="1" smtClean="0">
                <a:solidFill>
                  <a:srgbClr val="FF0000"/>
                </a:solidFill>
                <a:latin typeface="Palatino Linotype"/>
                <a:cs typeface="Palatino Linotype"/>
              </a:rPr>
              <a:t>Toplam</a:t>
            </a:r>
            <a:r>
              <a:rPr lang="en-US" b="1" dirty="0" smtClean="0">
                <a:solidFill>
                  <a:srgbClr val="FF0000"/>
                </a:solidFill>
                <a:latin typeface="Palatino Linotype"/>
                <a:cs typeface="Palatino Linotype"/>
              </a:rPr>
              <a:t> </a:t>
            </a:r>
            <a:r>
              <a:rPr lang="en-US" b="1" dirty="0" err="1" smtClean="0">
                <a:solidFill>
                  <a:srgbClr val="FF0000"/>
                </a:solidFill>
                <a:latin typeface="Palatino Linotype"/>
                <a:cs typeface="Palatino Linotype"/>
              </a:rPr>
              <a:t>Kalite</a:t>
            </a:r>
            <a:r>
              <a:rPr lang="en-US" b="1" dirty="0" smtClean="0">
                <a:solidFill>
                  <a:srgbClr val="FF0000"/>
                </a:solidFill>
                <a:latin typeface="Palatino Linotype"/>
                <a:cs typeface="Palatino Linotype"/>
              </a:rPr>
              <a:t> </a:t>
            </a:r>
            <a:r>
              <a:rPr lang="en-US" b="1" dirty="0" err="1" smtClean="0">
                <a:solidFill>
                  <a:srgbClr val="FF0000"/>
                </a:solidFill>
                <a:latin typeface="Palatino Linotype"/>
                <a:cs typeface="Palatino Linotype"/>
              </a:rPr>
              <a:t>Yönetimi</a:t>
            </a:r>
            <a:endParaRPr lang="en-US" b="1" dirty="0">
              <a:solidFill>
                <a:srgbClr val="FF0000"/>
              </a:solidFill>
              <a:latin typeface="Palatino Linotype"/>
              <a:cs typeface="Palatino Linotype"/>
            </a:endParaRPr>
          </a:p>
        </p:txBody>
      </p:sp>
      <p:sp>
        <p:nvSpPr>
          <p:cNvPr id="5" name="Title 1"/>
          <p:cNvSpPr txBox="1">
            <a:spLocks/>
          </p:cNvSpPr>
          <p:nvPr/>
        </p:nvSpPr>
        <p:spPr>
          <a:xfrm>
            <a:off x="533400" y="6089165"/>
            <a:ext cx="7162800" cy="53634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600" dirty="0" err="1" smtClean="0">
                <a:latin typeface="Palatino Linotype"/>
                <a:cs typeface="Palatino Linotype"/>
              </a:rPr>
              <a:t>Yönetim</a:t>
            </a:r>
            <a:r>
              <a:rPr lang="en-US" sz="1600" dirty="0" smtClean="0">
                <a:latin typeface="Palatino Linotype"/>
                <a:cs typeface="Palatino Linotype"/>
              </a:rPr>
              <a:t> </a:t>
            </a:r>
            <a:r>
              <a:rPr lang="en-US" sz="1600" dirty="0" err="1" smtClean="0">
                <a:latin typeface="Palatino Linotype"/>
                <a:cs typeface="Palatino Linotype"/>
              </a:rPr>
              <a:t>ve</a:t>
            </a:r>
            <a:r>
              <a:rPr lang="en-US" sz="1600" dirty="0" smtClean="0">
                <a:latin typeface="Palatino Linotype"/>
                <a:cs typeface="Palatino Linotype"/>
              </a:rPr>
              <a:t> </a:t>
            </a:r>
            <a:r>
              <a:rPr lang="en-US" sz="1600" dirty="0" err="1" smtClean="0">
                <a:latin typeface="Palatino Linotype"/>
                <a:cs typeface="Palatino Linotype"/>
              </a:rPr>
              <a:t>Organizasyon</a:t>
            </a:r>
            <a:r>
              <a:rPr lang="en-US" sz="1600" dirty="0" smtClean="0">
                <a:latin typeface="Palatino Linotype"/>
                <a:cs typeface="Palatino Linotype"/>
              </a:rPr>
              <a:t>, </a:t>
            </a:r>
            <a:r>
              <a:rPr lang="en-US" sz="1600" dirty="0" err="1" smtClean="0">
                <a:latin typeface="Palatino Linotype"/>
                <a:cs typeface="Palatino Linotype"/>
              </a:rPr>
              <a:t>Melih</a:t>
            </a:r>
            <a:r>
              <a:rPr lang="en-US" sz="1600" dirty="0" smtClean="0">
                <a:latin typeface="Palatino Linotype"/>
                <a:cs typeface="Palatino Linotype"/>
              </a:rPr>
              <a:t> </a:t>
            </a:r>
            <a:r>
              <a:rPr lang="en-US" sz="1600" dirty="0" err="1" smtClean="0">
                <a:latin typeface="Palatino Linotype"/>
                <a:cs typeface="Palatino Linotype"/>
              </a:rPr>
              <a:t>Topaloğlu</a:t>
            </a:r>
            <a:r>
              <a:rPr lang="en-US" sz="1600" dirty="0" smtClean="0">
                <a:latin typeface="Palatino Linotype"/>
                <a:cs typeface="Palatino Linotype"/>
              </a:rPr>
              <a:t> – </a:t>
            </a:r>
            <a:r>
              <a:rPr lang="en-US" sz="1600" dirty="0" err="1" smtClean="0">
                <a:latin typeface="Palatino Linotype"/>
                <a:cs typeface="Palatino Linotype"/>
              </a:rPr>
              <a:t>Hakan</a:t>
            </a:r>
            <a:r>
              <a:rPr lang="en-US" sz="1600" dirty="0" smtClean="0">
                <a:latin typeface="Palatino Linotype"/>
                <a:cs typeface="Palatino Linotype"/>
              </a:rPr>
              <a:t> </a:t>
            </a:r>
            <a:r>
              <a:rPr lang="en-US" sz="1600" dirty="0" err="1" smtClean="0">
                <a:latin typeface="Palatino Linotype"/>
                <a:cs typeface="Palatino Linotype"/>
              </a:rPr>
              <a:t>Koç</a:t>
            </a:r>
            <a:r>
              <a:rPr lang="en-US" sz="1600" dirty="0" smtClean="0">
                <a:latin typeface="Palatino Linotype"/>
                <a:cs typeface="Palatino Linotype"/>
              </a:rPr>
              <a:t>, </a:t>
            </a:r>
            <a:r>
              <a:rPr lang="en-US" sz="1600" dirty="0" err="1" smtClean="0">
                <a:latin typeface="Palatino Linotype"/>
                <a:cs typeface="Palatino Linotype"/>
              </a:rPr>
              <a:t>Seçkin</a:t>
            </a:r>
            <a:r>
              <a:rPr lang="en-US" sz="1600" dirty="0" smtClean="0">
                <a:latin typeface="Palatino Linotype"/>
                <a:cs typeface="Palatino Linotype"/>
              </a:rPr>
              <a:t> </a:t>
            </a:r>
            <a:r>
              <a:rPr lang="en-US" sz="1600" dirty="0" err="1" smtClean="0">
                <a:latin typeface="Palatino Linotype"/>
                <a:cs typeface="Palatino Linotype"/>
              </a:rPr>
              <a:t>Yayıncılık</a:t>
            </a:r>
            <a:endParaRPr lang="en-US" sz="1600" dirty="0">
              <a:latin typeface="Palatino Linotype"/>
              <a:cs typeface="Palatino Linotype"/>
            </a:endParaRPr>
          </a:p>
        </p:txBody>
      </p:sp>
      <p:pic>
        <p:nvPicPr>
          <p:cNvPr id="7" name="Picture 6"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spTree>
    <p:extLst>
      <p:ext uri="{BB962C8B-B14F-4D97-AF65-F5344CB8AC3E}">
        <p14:creationId xmlns:p14="http://schemas.microsoft.com/office/powerpoint/2010/main" val="27986805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TKY’nin</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Yararları</a:t>
            </a:r>
            <a:endParaRPr lang="en-US" sz="2700" b="1" dirty="0">
              <a:solidFill>
                <a:schemeClr val="tx2">
                  <a:lumMod val="60000"/>
                  <a:lumOff val="40000"/>
                </a:schemeClr>
              </a:solidFill>
              <a:latin typeface="Palatino Linotype"/>
              <a:cs typeface="Palatino Linotype"/>
            </a:endParaRPr>
          </a:p>
        </p:txBody>
      </p:sp>
      <p:sp>
        <p:nvSpPr>
          <p:cNvPr id="5" name="Content Placeholder 4"/>
          <p:cNvSpPr>
            <a:spLocks noGrp="1"/>
          </p:cNvSpPr>
          <p:nvPr>
            <p:ph idx="1"/>
          </p:nvPr>
        </p:nvSpPr>
        <p:spPr>
          <a:xfrm>
            <a:off x="457200" y="1417638"/>
            <a:ext cx="8229600" cy="4551361"/>
          </a:xfrm>
        </p:spPr>
        <p:txBody>
          <a:bodyPr>
            <a:normAutofit fontScale="92500" lnSpcReduction="20000"/>
          </a:bodyPr>
          <a:lstStyle/>
          <a:p>
            <a:pPr marL="0" indent="0">
              <a:buNone/>
            </a:pPr>
            <a:r>
              <a:rPr lang="tr-TR" dirty="0">
                <a:solidFill>
                  <a:srgbClr val="558ED5"/>
                </a:solidFill>
                <a:latin typeface="Palatino Linotype"/>
                <a:cs typeface="Palatino Linotype"/>
              </a:rPr>
              <a:t>T</a:t>
            </a:r>
            <a:r>
              <a:rPr lang="tr-TR" dirty="0" smtClean="0">
                <a:solidFill>
                  <a:srgbClr val="558ED5"/>
                </a:solidFill>
                <a:latin typeface="Palatino Linotype"/>
                <a:cs typeface="Palatino Linotype"/>
              </a:rPr>
              <a:t>oplam </a:t>
            </a:r>
            <a:r>
              <a:rPr lang="tr-TR" dirty="0">
                <a:solidFill>
                  <a:srgbClr val="558ED5"/>
                </a:solidFill>
                <a:latin typeface="Palatino Linotype"/>
                <a:cs typeface="Palatino Linotype"/>
              </a:rPr>
              <a:t>kalite yönetiminin uygulanması durumunda işletmeler aşağıdaki yararları </a:t>
            </a:r>
            <a:r>
              <a:rPr lang="tr-TR" dirty="0" smtClean="0">
                <a:solidFill>
                  <a:srgbClr val="558ED5"/>
                </a:solidFill>
                <a:latin typeface="Palatino Linotype"/>
                <a:cs typeface="Palatino Linotype"/>
              </a:rPr>
              <a:t>sağlayabileceklerdir:</a:t>
            </a:r>
          </a:p>
          <a:p>
            <a:pPr marL="0" indent="0">
              <a:buNone/>
            </a:pPr>
            <a:endParaRPr lang="tr-TR" dirty="0" smtClean="0">
              <a:latin typeface="Palatino Linotype"/>
              <a:cs typeface="Palatino Linotype"/>
            </a:endParaRPr>
          </a:p>
          <a:p>
            <a:pPr marL="514350" indent="-514350">
              <a:buFont typeface="+mj-lt"/>
              <a:buAutoNum type="arabicPeriod"/>
            </a:pPr>
            <a:r>
              <a:rPr lang="tr-TR" dirty="0" smtClean="0">
                <a:latin typeface="Palatino Linotype"/>
                <a:cs typeface="Palatino Linotype"/>
              </a:rPr>
              <a:t>Kendi </a:t>
            </a:r>
            <a:r>
              <a:rPr lang="tr-TR" dirty="0">
                <a:latin typeface="Palatino Linotype"/>
                <a:cs typeface="Palatino Linotype"/>
              </a:rPr>
              <a:t>Pazar gereksinimlerini, daha etkin ve sağlıklı bir biçimde yönetebilmek,</a:t>
            </a:r>
          </a:p>
          <a:p>
            <a:pPr marL="514350" indent="-514350">
              <a:buFont typeface="+mj-lt"/>
              <a:buAutoNum type="arabicPeriod"/>
            </a:pPr>
            <a:r>
              <a:rPr lang="tr-TR" dirty="0" smtClean="0">
                <a:latin typeface="Palatino Linotype"/>
                <a:cs typeface="Palatino Linotype"/>
              </a:rPr>
              <a:t>Ürün </a:t>
            </a:r>
            <a:r>
              <a:rPr lang="tr-TR" dirty="0">
                <a:latin typeface="Palatino Linotype"/>
                <a:cs typeface="Palatino Linotype"/>
              </a:rPr>
              <a:t>ve hizmet kalitesinin ötesinde, bu alanlarda en yüksek kalite performansına erişmek,</a:t>
            </a:r>
          </a:p>
          <a:p>
            <a:pPr marL="514350" indent="-514350">
              <a:buFont typeface="+mj-lt"/>
              <a:buAutoNum type="arabicPeriod"/>
            </a:pPr>
            <a:r>
              <a:rPr lang="tr-TR" dirty="0" smtClean="0">
                <a:latin typeface="Palatino Linotype"/>
                <a:cs typeface="Palatino Linotype"/>
              </a:rPr>
              <a:t>Kalite </a:t>
            </a:r>
            <a:r>
              <a:rPr lang="tr-TR" dirty="0">
                <a:latin typeface="Palatino Linotype"/>
                <a:cs typeface="Palatino Linotype"/>
              </a:rPr>
              <a:t>performansına erişilmesinde gerekli basit yaklaşımları kullanabilmek,</a:t>
            </a:r>
          </a:p>
          <a:p>
            <a:pPr marL="514350" indent="-514350">
              <a:buFont typeface="+mj-lt"/>
              <a:buAutoNum type="arabicPeriod"/>
            </a:pPr>
            <a:r>
              <a:rPr lang="tr-TR" dirty="0" smtClean="0">
                <a:latin typeface="Palatino Linotype"/>
                <a:cs typeface="Palatino Linotype"/>
              </a:rPr>
              <a:t>Üretici </a:t>
            </a:r>
            <a:r>
              <a:rPr lang="tr-TR" dirty="0">
                <a:latin typeface="Palatino Linotype"/>
                <a:cs typeface="Palatino Linotype"/>
              </a:rPr>
              <a:t>olmayan faaliyetleri ve bozuk ürün oranını azaltmak için bütün süreçleri sürekli incelemek,</a:t>
            </a:r>
          </a:p>
          <a:p>
            <a:pPr marL="514350" indent="-514350">
              <a:buFont typeface="+mj-lt"/>
              <a:buAutoNum type="arabicPeriod"/>
            </a:pPr>
            <a:r>
              <a:rPr lang="tr-TR" dirty="0" smtClean="0">
                <a:latin typeface="Palatino Linotype"/>
                <a:cs typeface="Palatino Linotype"/>
              </a:rPr>
              <a:t>Gerekli </a:t>
            </a:r>
            <a:r>
              <a:rPr lang="tr-TR" dirty="0">
                <a:latin typeface="Palatino Linotype"/>
                <a:cs typeface="Palatino Linotype"/>
              </a:rPr>
              <a:t>gelişmeleri saptamak ve performans kriterleri belirlemek,</a:t>
            </a:r>
          </a:p>
          <a:p>
            <a:pPr marL="514350" indent="-514350">
              <a:buFont typeface="+mj-lt"/>
              <a:buAutoNum type="arabicPeriod"/>
            </a:pPr>
            <a:r>
              <a:rPr lang="tr-TR" dirty="0" smtClean="0">
                <a:latin typeface="Palatino Linotype"/>
                <a:cs typeface="Palatino Linotype"/>
              </a:rPr>
              <a:t>Rakipleri </a:t>
            </a:r>
            <a:r>
              <a:rPr lang="tr-TR" dirty="0">
                <a:latin typeface="Palatino Linotype"/>
                <a:cs typeface="Palatino Linotype"/>
              </a:rPr>
              <a:t>tam ve detaylı olarak anlamak yoluyla etkin bir rekabet stratejisi oluşturmak,</a:t>
            </a:r>
          </a:p>
          <a:p>
            <a:pPr marL="514350" indent="-514350">
              <a:buFont typeface="+mj-lt"/>
              <a:buAutoNum type="arabicPeriod"/>
            </a:pPr>
            <a:r>
              <a:rPr lang="tr-TR" dirty="0" smtClean="0">
                <a:latin typeface="Palatino Linotype"/>
                <a:cs typeface="Palatino Linotype"/>
              </a:rPr>
              <a:t>Hiç </a:t>
            </a:r>
            <a:r>
              <a:rPr lang="tr-TR" dirty="0">
                <a:latin typeface="Palatino Linotype"/>
                <a:cs typeface="Palatino Linotype"/>
              </a:rPr>
              <a:t>sona ermeyen bir ürün geliştirme stratejisi kapsamında süreçleri sürekli olarak gözden geçirmek.</a:t>
            </a:r>
          </a:p>
          <a:p>
            <a:endParaRPr lang="en-US" dirty="0"/>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06674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kdörtgen 12"/>
          <p:cNvSpPr/>
          <p:nvPr/>
        </p:nvSpPr>
        <p:spPr>
          <a:xfrm>
            <a:off x="-102239" y="647598"/>
            <a:ext cx="10053405" cy="369332"/>
          </a:xfrm>
          <a:prstGeom prst="rect">
            <a:avLst/>
          </a:prstGeom>
        </p:spPr>
        <p:txBody>
          <a:bodyPr/>
          <a:lstStyle/>
          <a:p>
            <a:pPr lvl="1"/>
            <a:endParaRPr lang="en-US" dirty="0"/>
          </a:p>
        </p:txBody>
      </p:sp>
      <p:sp>
        <p:nvSpPr>
          <p:cNvPr id="4" name="Dikdörtgen 3"/>
          <p:cNvSpPr/>
          <p:nvPr/>
        </p:nvSpPr>
        <p:spPr>
          <a:xfrm>
            <a:off x="507391" y="1837236"/>
            <a:ext cx="8517838" cy="2246769"/>
          </a:xfrm>
          <a:prstGeom prst="rect">
            <a:avLst/>
          </a:prstGeom>
        </p:spPr>
        <p:txBody>
          <a:bodyPr wrap="square">
            <a:spAutoFit/>
          </a:bodyPr>
          <a:lstStyle/>
          <a:p>
            <a:pPr marL="342900" indent="-342900" algn="just">
              <a:buFont typeface="Wingdings" panose="05000000000000000000" pitchFamily="2" charset="2"/>
              <a:buChar char="Ø"/>
            </a:pPr>
            <a:r>
              <a:rPr lang="tr-TR" sz="2000" dirty="0"/>
              <a:t>Can, Halil; Ö.A. Azizoğlu, E.M. Aydın; Organizasyon ve Yönetim, Siyasal Kitabevi, 8. Baskı, 2011 </a:t>
            </a:r>
            <a:r>
              <a:rPr lang="tr-TR" sz="2000" dirty="0" err="1"/>
              <a:t>Ankara</a:t>
            </a:r>
            <a:r>
              <a:rPr lang="tr-TR" sz="2000" dirty="0" err="1" smtClean="0">
                <a:latin typeface="Arial" panose="020B0604020202020204" pitchFamily="34" charset="0"/>
                <a:cs typeface="Arial" panose="020B0604020202020204" pitchFamily="34" charset="0"/>
              </a:rPr>
              <a:t>Eşya</a:t>
            </a:r>
            <a:r>
              <a:rPr lang="tr-TR" sz="2000" dirty="0" smtClean="0">
                <a:latin typeface="Arial" panose="020B0604020202020204" pitchFamily="34" charset="0"/>
                <a:cs typeface="Arial" panose="020B0604020202020204" pitchFamily="34" charset="0"/>
              </a:rPr>
              <a:t> </a:t>
            </a:r>
            <a:r>
              <a:rPr lang="tr-TR" sz="2000" dirty="0">
                <a:latin typeface="Arial" panose="020B0604020202020204" pitchFamily="34" charset="0"/>
                <a:cs typeface="Arial" panose="020B0604020202020204" pitchFamily="34" charset="0"/>
              </a:rPr>
              <a:t>Hukuku, Jale G. </a:t>
            </a:r>
            <a:r>
              <a:rPr lang="tr-TR" sz="2000" dirty="0" err="1">
                <a:latin typeface="Arial" panose="020B0604020202020204" pitchFamily="34" charset="0"/>
                <a:cs typeface="Arial" panose="020B0604020202020204" pitchFamily="34" charset="0"/>
              </a:rPr>
              <a:t>Akipek</a:t>
            </a:r>
            <a:r>
              <a:rPr lang="tr-TR" sz="2000" dirty="0">
                <a:latin typeface="Arial" panose="020B0604020202020204" pitchFamily="34" charset="0"/>
                <a:cs typeface="Arial" panose="020B0604020202020204" pitchFamily="34" charset="0"/>
              </a:rPr>
              <a:t>, Turgut Akıntürk, Beta Yayınları, İstanbul, </a:t>
            </a:r>
            <a:r>
              <a:rPr lang="tr-TR" sz="2000" dirty="0" smtClean="0">
                <a:latin typeface="Arial" panose="020B0604020202020204" pitchFamily="34" charset="0"/>
                <a:cs typeface="Arial" panose="020B0604020202020204" pitchFamily="34" charset="0"/>
              </a:rPr>
              <a:t>2009.</a:t>
            </a:r>
          </a:p>
          <a:p>
            <a:pPr marL="342900" indent="-342900" algn="just">
              <a:buFont typeface="Wingdings" panose="05000000000000000000" pitchFamily="2" charset="2"/>
              <a:buChar char="Ø"/>
            </a:pPr>
            <a:r>
              <a:rPr lang="tr-TR" sz="2000" dirty="0"/>
              <a:t>Koçel, Tamer; İşletme Yöneticiliği, Beta Basım Yayım Dağıtım A.Ş., 12.baskı, İstanbul, </a:t>
            </a:r>
            <a:r>
              <a:rPr lang="tr-TR" sz="2000" dirty="0" smtClean="0"/>
              <a:t>2010</a:t>
            </a:r>
          </a:p>
          <a:p>
            <a:pPr marL="342900" indent="-342900" algn="just">
              <a:buFont typeface="Wingdings" panose="05000000000000000000" pitchFamily="2" charset="2"/>
              <a:buChar char="Ø"/>
            </a:pPr>
            <a:r>
              <a:rPr lang="tr-TR" sz="2000" spc="-50" dirty="0" smtClean="0">
                <a:latin typeface="Arial" panose="020B0604020202020204" pitchFamily="34" charset="0"/>
                <a:ea typeface="Trebuchet MS" panose="020B0603020202020204" pitchFamily="34" charset="0"/>
                <a:cs typeface="Arial" panose="020B0604020202020204" pitchFamily="34" charset="0"/>
              </a:rPr>
              <a:t>Topaloğlu, Melih; Koç, Hakan; Yönetim ve Organizasyon, Seçkin Akademi  ve Mesleki Yayınları, Ankara, 2017.</a:t>
            </a:r>
            <a:endParaRPr lang="tr-TR" sz="2000" spc="-50" dirty="0">
              <a:latin typeface="Arial" panose="020B0604020202020204" pitchFamily="34" charset="0"/>
              <a:ea typeface="Trebuchet MS" panose="020B0603020202020204" pitchFamily="34" charset="0"/>
              <a:cs typeface="Arial" panose="020B0604020202020204" pitchFamily="34" charset="0"/>
            </a:endParaRPr>
          </a:p>
        </p:txBody>
      </p:sp>
      <p:sp>
        <p:nvSpPr>
          <p:cNvPr id="11" name="Dikdörtgen 10"/>
          <p:cNvSpPr/>
          <p:nvPr/>
        </p:nvSpPr>
        <p:spPr>
          <a:xfrm>
            <a:off x="313081" y="702412"/>
            <a:ext cx="8517837" cy="424732"/>
          </a:xfrm>
          <a:prstGeom prst="rect">
            <a:avLst/>
          </a:prstGeom>
        </p:spPr>
        <p:txBody>
          <a:bodyPr/>
          <a:lstStyle/>
          <a:p>
            <a:pPr fontAlgn="base">
              <a:lnSpc>
                <a:spcPct val="90000"/>
              </a:lnSpc>
              <a:spcBef>
                <a:spcPct val="0"/>
              </a:spcBef>
              <a:spcAft>
                <a:spcPct val="0"/>
              </a:spcAft>
            </a:pPr>
            <a:r>
              <a:rPr lang="tr-TR" sz="2400" b="1" dirty="0" smtClean="0">
                <a:solidFill>
                  <a:srgbClr val="160093"/>
                </a:solidFill>
                <a:latin typeface="Arial" panose="020B0604020202020204" pitchFamily="34" charset="0"/>
                <a:ea typeface="ＭＳ Ｐゴシック" panose="020B0600070205080204" pitchFamily="34" charset="-128"/>
                <a:cs typeface="Arial" panose="020B0604020202020204" pitchFamily="34" charset="0"/>
              </a:rPr>
              <a:t>Kaynaklar</a:t>
            </a: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8920287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İçindekiler</a:t>
            </a:r>
            <a:endParaRPr lang="en-US" sz="2700" b="1" dirty="0">
              <a:solidFill>
                <a:schemeClr val="tx2">
                  <a:lumMod val="60000"/>
                  <a:lumOff val="40000"/>
                </a:schemeClr>
              </a:solidFill>
              <a:latin typeface="Palatino Linotype"/>
              <a:cs typeface="Palatino Linotype"/>
            </a:endParaRPr>
          </a:p>
        </p:txBody>
      </p:sp>
      <p:sp>
        <p:nvSpPr>
          <p:cNvPr id="3" name="Content Placeholder 2"/>
          <p:cNvSpPr>
            <a:spLocks noGrp="1"/>
          </p:cNvSpPr>
          <p:nvPr>
            <p:ph idx="1"/>
          </p:nvPr>
        </p:nvSpPr>
        <p:spPr/>
        <p:txBody>
          <a:bodyPr>
            <a:normAutofit/>
          </a:bodyPr>
          <a:lstStyle/>
          <a:p>
            <a:r>
              <a:rPr lang="en-US" sz="2400" dirty="0" err="1" smtClean="0">
                <a:latin typeface="Palatino Linotype"/>
                <a:cs typeface="Palatino Linotype"/>
              </a:rPr>
              <a:t>Kalite</a:t>
            </a:r>
            <a:r>
              <a:rPr lang="en-US" sz="2400" dirty="0" smtClean="0">
                <a:latin typeface="Palatino Linotype"/>
                <a:cs typeface="Palatino Linotype"/>
              </a:rPr>
              <a:t> </a:t>
            </a:r>
            <a:r>
              <a:rPr lang="en-US" sz="2400" dirty="0" err="1" smtClean="0">
                <a:latin typeface="Palatino Linotype"/>
                <a:cs typeface="Palatino Linotype"/>
              </a:rPr>
              <a:t>Kavramı</a:t>
            </a:r>
            <a:endParaRPr lang="en-US" sz="2400" dirty="0" smtClean="0">
              <a:latin typeface="Palatino Linotype"/>
              <a:cs typeface="Palatino Linotype"/>
            </a:endParaRPr>
          </a:p>
          <a:p>
            <a:r>
              <a:rPr lang="en-US" sz="2400" dirty="0" err="1" smtClean="0">
                <a:latin typeface="Palatino Linotype"/>
                <a:cs typeface="Palatino Linotype"/>
              </a:rPr>
              <a:t>Toplam</a:t>
            </a:r>
            <a:r>
              <a:rPr lang="en-US" sz="2400" dirty="0" smtClean="0">
                <a:latin typeface="Palatino Linotype"/>
                <a:cs typeface="Palatino Linotype"/>
              </a:rPr>
              <a:t> </a:t>
            </a:r>
            <a:r>
              <a:rPr lang="en-US" sz="2400" dirty="0" err="1" smtClean="0">
                <a:latin typeface="Palatino Linotype"/>
                <a:cs typeface="Palatino Linotype"/>
              </a:rPr>
              <a:t>Kalite</a:t>
            </a:r>
            <a:r>
              <a:rPr lang="en-US" sz="2400" dirty="0" smtClean="0">
                <a:latin typeface="Palatino Linotype"/>
                <a:cs typeface="Palatino Linotype"/>
              </a:rPr>
              <a:t> </a:t>
            </a:r>
            <a:r>
              <a:rPr lang="en-US" sz="2400" dirty="0" err="1" smtClean="0">
                <a:latin typeface="Palatino Linotype"/>
                <a:cs typeface="Palatino Linotype"/>
              </a:rPr>
              <a:t>Yönetiminin</a:t>
            </a:r>
            <a:r>
              <a:rPr lang="en-US" sz="2400" dirty="0" smtClean="0">
                <a:latin typeface="Palatino Linotype"/>
                <a:cs typeface="Palatino Linotype"/>
              </a:rPr>
              <a:t> </a:t>
            </a:r>
            <a:r>
              <a:rPr lang="en-US" sz="2400" dirty="0" err="1" smtClean="0">
                <a:latin typeface="Palatino Linotype"/>
                <a:cs typeface="Palatino Linotype"/>
              </a:rPr>
              <a:t>Gelişimi</a:t>
            </a:r>
            <a:endParaRPr lang="en-US" sz="2400" dirty="0" smtClean="0">
              <a:latin typeface="Palatino Linotype"/>
              <a:cs typeface="Palatino Linotype"/>
            </a:endParaRPr>
          </a:p>
          <a:p>
            <a:r>
              <a:rPr lang="en-US" sz="2400" dirty="0" err="1" smtClean="0">
                <a:latin typeface="Palatino Linotype"/>
                <a:cs typeface="Palatino Linotype"/>
              </a:rPr>
              <a:t>Toplam</a:t>
            </a:r>
            <a:r>
              <a:rPr lang="en-US" sz="2400" dirty="0" smtClean="0">
                <a:latin typeface="Palatino Linotype"/>
                <a:cs typeface="Palatino Linotype"/>
              </a:rPr>
              <a:t> </a:t>
            </a:r>
            <a:r>
              <a:rPr lang="en-US" sz="2400" dirty="0" err="1" smtClean="0">
                <a:latin typeface="Palatino Linotype"/>
                <a:cs typeface="Palatino Linotype"/>
              </a:rPr>
              <a:t>Kalite</a:t>
            </a:r>
            <a:r>
              <a:rPr lang="en-US" sz="2400" dirty="0" smtClean="0">
                <a:latin typeface="Palatino Linotype"/>
                <a:cs typeface="Palatino Linotype"/>
              </a:rPr>
              <a:t> </a:t>
            </a:r>
            <a:r>
              <a:rPr lang="en-US" sz="2400" dirty="0" err="1" smtClean="0">
                <a:latin typeface="Palatino Linotype"/>
                <a:cs typeface="Palatino Linotype"/>
              </a:rPr>
              <a:t>Yönetimi</a:t>
            </a:r>
            <a:r>
              <a:rPr lang="en-US" sz="2400" dirty="0" smtClean="0">
                <a:latin typeface="Palatino Linotype"/>
                <a:cs typeface="Palatino Linotype"/>
              </a:rPr>
              <a:t> </a:t>
            </a:r>
            <a:r>
              <a:rPr lang="en-US" sz="2400" dirty="0" err="1" smtClean="0">
                <a:latin typeface="Palatino Linotype"/>
                <a:cs typeface="Palatino Linotype"/>
              </a:rPr>
              <a:t>Anlayışı</a:t>
            </a:r>
            <a:endParaRPr lang="en-US" sz="2400" dirty="0" smtClean="0">
              <a:latin typeface="Palatino Linotype"/>
              <a:cs typeface="Palatino Linotype"/>
            </a:endParaRPr>
          </a:p>
          <a:p>
            <a:r>
              <a:rPr lang="en-US" sz="2400" dirty="0" err="1" smtClean="0">
                <a:latin typeface="Palatino Linotype"/>
                <a:cs typeface="Palatino Linotype"/>
              </a:rPr>
              <a:t>Toplam</a:t>
            </a:r>
            <a:r>
              <a:rPr lang="en-US" sz="2400" dirty="0" smtClean="0">
                <a:latin typeface="Palatino Linotype"/>
                <a:cs typeface="Palatino Linotype"/>
              </a:rPr>
              <a:t> </a:t>
            </a:r>
            <a:r>
              <a:rPr lang="en-US" sz="2400" dirty="0" err="1" smtClean="0">
                <a:latin typeface="Palatino Linotype"/>
                <a:cs typeface="Palatino Linotype"/>
              </a:rPr>
              <a:t>Kalite</a:t>
            </a:r>
            <a:r>
              <a:rPr lang="en-US" sz="2400" dirty="0" smtClean="0">
                <a:latin typeface="Palatino Linotype"/>
                <a:cs typeface="Palatino Linotype"/>
              </a:rPr>
              <a:t> </a:t>
            </a:r>
            <a:r>
              <a:rPr lang="en-US" sz="2400" dirty="0" err="1" smtClean="0">
                <a:latin typeface="Palatino Linotype"/>
                <a:cs typeface="Palatino Linotype"/>
              </a:rPr>
              <a:t>Yönetiminin</a:t>
            </a:r>
            <a:r>
              <a:rPr lang="en-US" sz="2400" dirty="0" smtClean="0">
                <a:latin typeface="Palatino Linotype"/>
                <a:cs typeface="Palatino Linotype"/>
              </a:rPr>
              <a:t> </a:t>
            </a:r>
            <a:r>
              <a:rPr lang="en-US" sz="2400" dirty="0" err="1" smtClean="0">
                <a:latin typeface="Palatino Linotype"/>
                <a:cs typeface="Palatino Linotype"/>
              </a:rPr>
              <a:t>Temel</a:t>
            </a:r>
            <a:r>
              <a:rPr lang="en-US" sz="2400" dirty="0" smtClean="0">
                <a:latin typeface="Palatino Linotype"/>
                <a:cs typeface="Palatino Linotype"/>
              </a:rPr>
              <a:t> </a:t>
            </a:r>
            <a:r>
              <a:rPr lang="en-US" sz="2400" dirty="0" err="1" smtClean="0">
                <a:latin typeface="Palatino Linotype"/>
                <a:cs typeface="Palatino Linotype"/>
              </a:rPr>
              <a:t>İlkeleri</a:t>
            </a:r>
            <a:endParaRPr lang="en-US" sz="2400" dirty="0" smtClean="0">
              <a:latin typeface="Palatino Linotype"/>
              <a:cs typeface="Palatino Linotype"/>
            </a:endParaRPr>
          </a:p>
          <a:p>
            <a:r>
              <a:rPr lang="en-US" sz="2400" dirty="0" err="1" smtClean="0">
                <a:latin typeface="Palatino Linotype"/>
                <a:cs typeface="Palatino Linotype"/>
              </a:rPr>
              <a:t>Müşteri</a:t>
            </a:r>
            <a:r>
              <a:rPr lang="en-US" sz="2400" dirty="0" smtClean="0">
                <a:latin typeface="Palatino Linotype"/>
                <a:cs typeface="Palatino Linotype"/>
              </a:rPr>
              <a:t> </a:t>
            </a:r>
            <a:r>
              <a:rPr lang="en-US" sz="2400" dirty="0" err="1" smtClean="0">
                <a:latin typeface="Palatino Linotype"/>
                <a:cs typeface="Palatino Linotype"/>
              </a:rPr>
              <a:t>Odaklılık</a:t>
            </a:r>
            <a:endParaRPr lang="en-US" sz="2400" dirty="0" smtClean="0">
              <a:latin typeface="Palatino Linotype"/>
              <a:cs typeface="Palatino Linotype"/>
            </a:endParaRPr>
          </a:p>
          <a:p>
            <a:r>
              <a:rPr lang="en-US" sz="2400" dirty="0" err="1" smtClean="0">
                <a:latin typeface="Palatino Linotype"/>
                <a:cs typeface="Palatino Linotype"/>
              </a:rPr>
              <a:t>Üst</a:t>
            </a:r>
            <a:r>
              <a:rPr lang="en-US" sz="2400" dirty="0" smtClean="0">
                <a:latin typeface="Palatino Linotype"/>
                <a:cs typeface="Palatino Linotype"/>
              </a:rPr>
              <a:t> </a:t>
            </a:r>
            <a:r>
              <a:rPr lang="en-US" sz="2400" dirty="0" err="1" smtClean="0">
                <a:latin typeface="Palatino Linotype"/>
                <a:cs typeface="Palatino Linotype"/>
              </a:rPr>
              <a:t>Yönetimin</a:t>
            </a:r>
            <a:r>
              <a:rPr lang="en-US" sz="2400" dirty="0" smtClean="0">
                <a:latin typeface="Palatino Linotype"/>
                <a:cs typeface="Palatino Linotype"/>
              </a:rPr>
              <a:t> </a:t>
            </a:r>
            <a:r>
              <a:rPr lang="en-US" sz="2400" dirty="0" err="1" smtClean="0">
                <a:latin typeface="Palatino Linotype"/>
                <a:cs typeface="Palatino Linotype"/>
              </a:rPr>
              <a:t>Liderliği</a:t>
            </a:r>
            <a:endParaRPr lang="en-US" sz="2400" dirty="0" smtClean="0">
              <a:latin typeface="Palatino Linotype"/>
              <a:cs typeface="Palatino Linotype"/>
            </a:endParaRPr>
          </a:p>
          <a:p>
            <a:r>
              <a:rPr lang="en-US" sz="2400" dirty="0" err="1" smtClean="0">
                <a:latin typeface="Palatino Linotype"/>
                <a:cs typeface="Palatino Linotype"/>
              </a:rPr>
              <a:t>Sürekli</a:t>
            </a:r>
            <a:r>
              <a:rPr lang="en-US" sz="2400" dirty="0" smtClean="0">
                <a:latin typeface="Palatino Linotype"/>
                <a:cs typeface="Palatino Linotype"/>
              </a:rPr>
              <a:t> </a:t>
            </a:r>
            <a:r>
              <a:rPr lang="en-US" sz="2400" dirty="0" err="1" smtClean="0">
                <a:latin typeface="Palatino Linotype"/>
                <a:cs typeface="Palatino Linotype"/>
              </a:rPr>
              <a:t>Gelişme</a:t>
            </a:r>
            <a:r>
              <a:rPr lang="en-US" sz="2400" dirty="0" smtClean="0">
                <a:latin typeface="Palatino Linotype"/>
                <a:cs typeface="Palatino Linotype"/>
              </a:rPr>
              <a:t> (Kaizen)</a:t>
            </a:r>
          </a:p>
          <a:p>
            <a:r>
              <a:rPr lang="en-US" sz="2400" dirty="0" smtClean="0">
                <a:latin typeface="Palatino Linotype"/>
                <a:cs typeface="Palatino Linotype"/>
              </a:rPr>
              <a:t>Tam </a:t>
            </a:r>
            <a:r>
              <a:rPr lang="en-US" sz="2400" dirty="0" err="1" smtClean="0">
                <a:latin typeface="Palatino Linotype"/>
                <a:cs typeface="Palatino Linotype"/>
              </a:rPr>
              <a:t>Katılım</a:t>
            </a:r>
            <a:endParaRPr lang="en-US" sz="2400" dirty="0" smtClean="0">
              <a:latin typeface="Palatino Linotype"/>
              <a:cs typeface="Palatino Linotype"/>
            </a:endParaRPr>
          </a:p>
          <a:p>
            <a:r>
              <a:rPr lang="en-US" sz="2400" dirty="0" err="1" smtClean="0">
                <a:latin typeface="Palatino Linotype"/>
                <a:cs typeface="Palatino Linotype"/>
              </a:rPr>
              <a:t>Toplam</a:t>
            </a:r>
            <a:r>
              <a:rPr lang="en-US" sz="2400" dirty="0" smtClean="0">
                <a:latin typeface="Palatino Linotype"/>
                <a:cs typeface="Palatino Linotype"/>
              </a:rPr>
              <a:t> </a:t>
            </a:r>
            <a:r>
              <a:rPr lang="en-US" sz="2400" dirty="0" err="1" smtClean="0">
                <a:latin typeface="Palatino Linotype"/>
                <a:cs typeface="Palatino Linotype"/>
              </a:rPr>
              <a:t>Kalite</a:t>
            </a:r>
            <a:r>
              <a:rPr lang="en-US" sz="2400" dirty="0" smtClean="0">
                <a:latin typeface="Palatino Linotype"/>
                <a:cs typeface="Palatino Linotype"/>
              </a:rPr>
              <a:t> </a:t>
            </a:r>
            <a:r>
              <a:rPr lang="en-US" sz="2400" dirty="0" err="1" smtClean="0">
                <a:latin typeface="Palatino Linotype"/>
                <a:cs typeface="Palatino Linotype"/>
              </a:rPr>
              <a:t>Yönetiminin</a:t>
            </a:r>
            <a:r>
              <a:rPr lang="en-US" sz="2400" dirty="0" smtClean="0">
                <a:latin typeface="Palatino Linotype"/>
                <a:cs typeface="Palatino Linotype"/>
              </a:rPr>
              <a:t> </a:t>
            </a:r>
            <a:r>
              <a:rPr lang="en-US" sz="2400" dirty="0" err="1" smtClean="0">
                <a:latin typeface="Palatino Linotype"/>
                <a:cs typeface="Palatino Linotype"/>
              </a:rPr>
              <a:t>Yararları</a:t>
            </a:r>
            <a:endParaRPr lang="en-US" sz="2400" dirty="0" smtClean="0"/>
          </a:p>
          <a:p>
            <a:endParaRPr lang="en-US" dirty="0" smtClean="0"/>
          </a:p>
          <a:p>
            <a:endParaRPr lang="en-US" dirty="0" smtClean="0"/>
          </a:p>
          <a:p>
            <a:endParaRPr lang="en-US" dirty="0"/>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88605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Toplam</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Kalite</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Yönetimi</a:t>
            </a:r>
            <a:endParaRPr lang="en-US" sz="2700" b="1" dirty="0">
              <a:solidFill>
                <a:schemeClr val="tx2">
                  <a:lumMod val="60000"/>
                  <a:lumOff val="40000"/>
                </a:schemeClr>
              </a:solidFill>
              <a:latin typeface="Palatino Linotype"/>
              <a:cs typeface="Palatino Linotype"/>
            </a:endParaRPr>
          </a:p>
        </p:txBody>
      </p:sp>
      <p:sp>
        <p:nvSpPr>
          <p:cNvPr id="3" name="Content Placeholder 2"/>
          <p:cNvSpPr>
            <a:spLocks noGrp="1"/>
          </p:cNvSpPr>
          <p:nvPr>
            <p:ph idx="1"/>
          </p:nvPr>
        </p:nvSpPr>
        <p:spPr>
          <a:xfrm>
            <a:off x="457200" y="1388535"/>
            <a:ext cx="5187244" cy="4525963"/>
          </a:xfrm>
        </p:spPr>
        <p:txBody>
          <a:bodyPr>
            <a:normAutofit/>
          </a:bodyPr>
          <a:lstStyle/>
          <a:p>
            <a:pPr marL="0" indent="0">
              <a:buNone/>
            </a:pPr>
            <a:r>
              <a:rPr lang="tr-TR" dirty="0">
                <a:latin typeface="Palatino Linotype"/>
                <a:cs typeface="Palatino Linotype"/>
              </a:rPr>
              <a:t>Mükemmeli hedefleyen toplam kalite yönetimi anlayışı ile çok çalışmak değil; birlikte, planlı ve organize çalışmak esas alınmaya başlanmıştır. Yöneticiler bu süreçte kural koyan ve uygulatan değil, vizyon belirleyen ve hedefleri </a:t>
            </a:r>
            <a:r>
              <a:rPr lang="tr-TR" dirty="0" err="1">
                <a:latin typeface="Palatino Linotype"/>
                <a:cs typeface="Palatino Linotype"/>
              </a:rPr>
              <a:t>işgörenlere</a:t>
            </a:r>
            <a:r>
              <a:rPr lang="tr-TR" dirty="0">
                <a:latin typeface="Palatino Linotype"/>
                <a:cs typeface="Palatino Linotype"/>
              </a:rPr>
              <a:t> inandıran liderlik misyonunu üstlenmeye başlamışlardır. </a:t>
            </a:r>
            <a:endParaRPr lang="tr-TR" dirty="0" smtClean="0">
              <a:latin typeface="Palatino Linotype"/>
              <a:cs typeface="Palatino Linotype"/>
            </a:endParaRPr>
          </a:p>
          <a:p>
            <a:pPr marL="0" indent="0">
              <a:buNone/>
            </a:pPr>
            <a:endParaRPr lang="tr-TR" dirty="0">
              <a:latin typeface="Palatino Linotype"/>
              <a:cs typeface="Palatino Linotype"/>
            </a:endParaRPr>
          </a:p>
          <a:p>
            <a:pPr marL="0" indent="0">
              <a:buNone/>
            </a:pPr>
            <a:r>
              <a:rPr lang="tr-TR" dirty="0" smtClean="0">
                <a:latin typeface="Palatino Linotype"/>
                <a:cs typeface="Palatino Linotype"/>
              </a:rPr>
              <a:t>Toplam </a:t>
            </a:r>
            <a:r>
              <a:rPr lang="tr-TR" dirty="0">
                <a:latin typeface="Palatino Linotype"/>
                <a:cs typeface="Palatino Linotype"/>
              </a:rPr>
              <a:t>kalite yönetim felsefesi; kalite düzeyinin artırılması, </a:t>
            </a:r>
            <a:r>
              <a:rPr lang="tr-TR" dirty="0" err="1">
                <a:latin typeface="Palatino Linotype"/>
                <a:cs typeface="Palatino Linotype"/>
              </a:rPr>
              <a:t>işgörenlere</a:t>
            </a:r>
            <a:r>
              <a:rPr lang="tr-TR" dirty="0">
                <a:latin typeface="Palatino Linotype"/>
                <a:cs typeface="Palatino Linotype"/>
              </a:rPr>
              <a:t> değer verilmesi ve </a:t>
            </a:r>
            <a:r>
              <a:rPr lang="tr-TR" dirty="0" err="1">
                <a:latin typeface="Palatino Linotype"/>
                <a:cs typeface="Palatino Linotype"/>
              </a:rPr>
              <a:t>işgörenlerin</a:t>
            </a:r>
            <a:r>
              <a:rPr lang="tr-TR" dirty="0">
                <a:latin typeface="Palatino Linotype"/>
                <a:cs typeface="Palatino Linotype"/>
              </a:rPr>
              <a:t> yaptıkları işlerin takdir edilmesi yoluyla sıfır hata ve hataları önlemeye yönelik bir anlayış geliştirmiştir.</a:t>
            </a:r>
          </a:p>
          <a:p>
            <a:endParaRPr lang="en-US" dirty="0" smtClean="0"/>
          </a:p>
          <a:p>
            <a:endParaRPr lang="en-US" dirty="0" smtClean="0"/>
          </a:p>
          <a:p>
            <a:endParaRPr lang="en-US" dirty="0"/>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12" name="Group 11"/>
          <p:cNvGrpSpPr/>
          <p:nvPr/>
        </p:nvGrpSpPr>
        <p:grpSpPr>
          <a:xfrm>
            <a:off x="5453856" y="1524003"/>
            <a:ext cx="3506423" cy="3365307"/>
            <a:chOff x="5651410" y="1989666"/>
            <a:chExt cx="3506423" cy="3365307"/>
          </a:xfrm>
        </p:grpSpPr>
        <p:sp>
          <p:nvSpPr>
            <p:cNvPr id="5" name="Oval 4"/>
            <p:cNvSpPr/>
            <p:nvPr/>
          </p:nvSpPr>
          <p:spPr>
            <a:xfrm>
              <a:off x="6674556" y="2935110"/>
              <a:ext cx="1440000" cy="14400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smtClean="0">
                  <a:latin typeface="Palatino Linotype"/>
                  <a:cs typeface="Palatino Linotype"/>
                </a:rPr>
                <a:t>TKY</a:t>
              </a:r>
              <a:endParaRPr lang="en-US" b="1" dirty="0">
                <a:latin typeface="Palatino Linotype"/>
                <a:cs typeface="Palatino Linotype"/>
              </a:endParaRPr>
            </a:p>
          </p:txBody>
        </p:sp>
        <p:sp>
          <p:nvSpPr>
            <p:cNvPr id="8" name="Oval 7"/>
            <p:cNvSpPr>
              <a:spLocks noChangeAspect="1"/>
            </p:cNvSpPr>
            <p:nvPr/>
          </p:nvSpPr>
          <p:spPr>
            <a:xfrm>
              <a:off x="6840869" y="1989666"/>
              <a:ext cx="1143114" cy="1115998"/>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200" b="1" dirty="0" err="1" smtClean="0">
                  <a:latin typeface="Palatino Linotype"/>
                  <a:cs typeface="Palatino Linotype"/>
                </a:rPr>
                <a:t>Planla</a:t>
              </a:r>
              <a:endParaRPr lang="en-US" sz="1200" b="1" dirty="0">
                <a:latin typeface="Palatino Linotype"/>
                <a:cs typeface="Palatino Linotype"/>
              </a:endParaRPr>
            </a:p>
          </p:txBody>
        </p:sp>
        <p:sp>
          <p:nvSpPr>
            <p:cNvPr id="9" name="Oval 8"/>
            <p:cNvSpPr>
              <a:spLocks noChangeAspect="1"/>
            </p:cNvSpPr>
            <p:nvPr/>
          </p:nvSpPr>
          <p:spPr>
            <a:xfrm>
              <a:off x="5651410" y="3095977"/>
              <a:ext cx="1179989" cy="1151998"/>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200" b="1" dirty="0" err="1" smtClean="0">
                  <a:latin typeface="Palatino Linotype"/>
                  <a:cs typeface="Palatino Linotype"/>
                </a:rPr>
                <a:t>Önlem</a:t>
              </a:r>
              <a:r>
                <a:rPr lang="en-US" sz="1200" b="1" dirty="0" smtClean="0">
                  <a:latin typeface="Palatino Linotype"/>
                  <a:cs typeface="Palatino Linotype"/>
                </a:rPr>
                <a:t> Al</a:t>
              </a:r>
              <a:endParaRPr lang="en-US" sz="1200" b="1" dirty="0">
                <a:latin typeface="Palatino Linotype"/>
                <a:cs typeface="Palatino Linotype"/>
              </a:endParaRPr>
            </a:p>
          </p:txBody>
        </p:sp>
        <p:sp>
          <p:nvSpPr>
            <p:cNvPr id="10" name="Oval 9"/>
            <p:cNvSpPr>
              <a:spLocks noChangeAspect="1"/>
            </p:cNvSpPr>
            <p:nvPr/>
          </p:nvSpPr>
          <p:spPr>
            <a:xfrm>
              <a:off x="8014719" y="3081866"/>
              <a:ext cx="1143114" cy="1115998"/>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200" b="1" dirty="0" err="1" smtClean="0">
                  <a:latin typeface="Palatino Linotype"/>
                  <a:cs typeface="Palatino Linotype"/>
                </a:rPr>
                <a:t>Uygula</a:t>
              </a:r>
              <a:endParaRPr lang="en-US" sz="1200" b="1" dirty="0">
                <a:latin typeface="Palatino Linotype"/>
                <a:cs typeface="Palatino Linotype"/>
              </a:endParaRPr>
            </a:p>
          </p:txBody>
        </p:sp>
        <p:sp>
          <p:nvSpPr>
            <p:cNvPr id="11" name="Oval 10"/>
            <p:cNvSpPr>
              <a:spLocks noChangeAspect="1"/>
            </p:cNvSpPr>
            <p:nvPr/>
          </p:nvSpPr>
          <p:spPr>
            <a:xfrm>
              <a:off x="6869091" y="4238975"/>
              <a:ext cx="1143114" cy="1115998"/>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200" b="1" dirty="0" err="1" smtClean="0">
                  <a:latin typeface="Palatino Linotype"/>
                  <a:cs typeface="Palatino Linotype"/>
                </a:rPr>
                <a:t>Kontrol</a:t>
              </a:r>
              <a:r>
                <a:rPr lang="en-US" sz="1200" b="1" dirty="0" smtClean="0">
                  <a:latin typeface="Palatino Linotype"/>
                  <a:cs typeface="Palatino Linotype"/>
                </a:rPr>
                <a:t> Et</a:t>
              </a:r>
              <a:endParaRPr lang="en-US" sz="1200" b="1" dirty="0">
                <a:latin typeface="Palatino Linotype"/>
                <a:cs typeface="Palatino Linotype"/>
              </a:endParaRPr>
            </a:p>
          </p:txBody>
        </p:sp>
      </p:grpSp>
    </p:spTree>
    <p:extLst>
      <p:ext uri="{BB962C8B-B14F-4D97-AF65-F5344CB8AC3E}">
        <p14:creationId xmlns:p14="http://schemas.microsoft.com/office/powerpoint/2010/main" val="12921318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Toplam</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Kalite</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Yönetimi</a:t>
            </a:r>
            <a:endParaRPr lang="en-US" sz="2700" b="1" dirty="0">
              <a:solidFill>
                <a:schemeClr val="tx2">
                  <a:lumMod val="60000"/>
                  <a:lumOff val="40000"/>
                </a:schemeClr>
              </a:solidFill>
              <a:latin typeface="Palatino Linotype"/>
              <a:cs typeface="Palatino Linotype"/>
            </a:endParaRPr>
          </a:p>
        </p:txBody>
      </p:sp>
      <p:sp>
        <p:nvSpPr>
          <p:cNvPr id="3" name="Content Placeholder 2"/>
          <p:cNvSpPr>
            <a:spLocks noGrp="1"/>
          </p:cNvSpPr>
          <p:nvPr>
            <p:ph idx="1"/>
          </p:nvPr>
        </p:nvSpPr>
        <p:spPr>
          <a:xfrm>
            <a:off x="4340087" y="1242171"/>
            <a:ext cx="4346712" cy="4525963"/>
          </a:xfrm>
        </p:spPr>
        <p:txBody>
          <a:bodyPr>
            <a:normAutofit lnSpcReduction="10000"/>
          </a:bodyPr>
          <a:lstStyle/>
          <a:p>
            <a:pPr marL="0" indent="0" algn="just">
              <a:buNone/>
            </a:pPr>
            <a:r>
              <a:rPr lang="tr-TR" dirty="0">
                <a:latin typeface="Palatino Linotype"/>
                <a:cs typeface="Palatino Linotype"/>
              </a:rPr>
              <a:t>Toplam Kalite Yönetiminde temel unsur, müşteri ve müşterinin memnun edilmesidir. Burada sözü edilen müşteri kavramının iç ve dış iki boyutu bulunmaktadır. İç müşteriler organizasyon içerisinde bulunan tüm </a:t>
            </a:r>
            <a:r>
              <a:rPr lang="tr-TR" b="1" dirty="0" err="1">
                <a:latin typeface="Palatino Linotype"/>
                <a:cs typeface="Palatino Linotype"/>
              </a:rPr>
              <a:t>işgörenlerden</a:t>
            </a:r>
            <a:r>
              <a:rPr lang="tr-TR" dirty="0">
                <a:latin typeface="Palatino Linotype"/>
                <a:cs typeface="Palatino Linotype"/>
              </a:rPr>
              <a:t>, dış müşterileri ise; işletmenin sunduğu mal/hizmeti satın alıp kullanan nihai </a:t>
            </a:r>
            <a:r>
              <a:rPr lang="tr-TR" b="1" dirty="0">
                <a:latin typeface="Palatino Linotype"/>
                <a:cs typeface="Palatino Linotype"/>
              </a:rPr>
              <a:t>tüketicilerden</a:t>
            </a:r>
            <a:r>
              <a:rPr lang="tr-TR" dirty="0">
                <a:latin typeface="Palatino Linotype"/>
                <a:cs typeface="Palatino Linotype"/>
              </a:rPr>
              <a:t> oluşmaktadır. Toplam kalite yönetiminde müşteri memnuniyeti temel amaçtır. Bu nedenle her iki grupta yer alan müşteri memnun edebilecek bir yaklaşımın uygulanması, işletme organizasyonun verimliliğinin ve etkinliğinin sağlanmasında önemli bir faktördür.</a:t>
            </a:r>
          </a:p>
          <a:p>
            <a:endParaRPr lang="en-US" dirty="0"/>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pic>
        <p:nvPicPr>
          <p:cNvPr id="11" name="Picture 10" descr="Ekran Resmi 2017-09-03 21.40.3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547" y="1332972"/>
            <a:ext cx="4022540" cy="3182761"/>
          </a:xfrm>
          <a:prstGeom prst="rect">
            <a:avLst/>
          </a:prstGeom>
        </p:spPr>
      </p:pic>
    </p:spTree>
    <p:extLst>
      <p:ext uri="{BB962C8B-B14F-4D97-AF65-F5344CB8AC3E}">
        <p14:creationId xmlns:p14="http://schemas.microsoft.com/office/powerpoint/2010/main" val="18913456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Kalite</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Kavramı</a:t>
            </a:r>
            <a:endParaRPr lang="en-US" sz="2700" b="1" dirty="0">
              <a:solidFill>
                <a:schemeClr val="tx2">
                  <a:lumMod val="60000"/>
                  <a:lumOff val="40000"/>
                </a:schemeClr>
              </a:solidFill>
              <a:latin typeface="Palatino Linotype"/>
              <a:cs typeface="Palatino Linotype"/>
            </a:endParaRPr>
          </a:p>
        </p:txBody>
      </p:sp>
      <p:sp>
        <p:nvSpPr>
          <p:cNvPr id="3" name="Content Placeholder 2"/>
          <p:cNvSpPr>
            <a:spLocks noGrp="1"/>
          </p:cNvSpPr>
          <p:nvPr>
            <p:ph idx="1"/>
          </p:nvPr>
        </p:nvSpPr>
        <p:spPr>
          <a:xfrm>
            <a:off x="457201" y="1417638"/>
            <a:ext cx="5017910" cy="4525963"/>
          </a:xfrm>
        </p:spPr>
        <p:txBody>
          <a:bodyPr>
            <a:normAutofit fontScale="85000" lnSpcReduction="20000"/>
          </a:bodyPr>
          <a:lstStyle/>
          <a:p>
            <a:pPr marL="0" indent="0" algn="just">
              <a:buNone/>
            </a:pPr>
            <a:r>
              <a:rPr lang="tr-TR" sz="3100" dirty="0" smtClean="0">
                <a:latin typeface="Palatino Linotype"/>
                <a:cs typeface="Palatino Linotype"/>
              </a:rPr>
              <a:t>Kalite kavramı, işletmeler tarafından stratejik bir kavram olarak algılanan ve tüketicilerin tercihlerini belirleyen önemli bir faktördür.</a:t>
            </a:r>
          </a:p>
          <a:p>
            <a:pPr marL="0" indent="0" algn="just">
              <a:buNone/>
            </a:pPr>
            <a:endParaRPr lang="tr-TR" sz="3100" dirty="0">
              <a:latin typeface="Palatino Linotype"/>
              <a:cs typeface="Palatino Linotype"/>
            </a:endParaRPr>
          </a:p>
          <a:p>
            <a:pPr marL="0" indent="0" algn="just">
              <a:buNone/>
            </a:pPr>
            <a:r>
              <a:rPr lang="tr-TR" sz="3100" dirty="0">
                <a:latin typeface="Palatino Linotype"/>
                <a:cs typeface="Palatino Linotype"/>
              </a:rPr>
              <a:t>S</a:t>
            </a:r>
            <a:r>
              <a:rPr lang="tr-TR" sz="3100" dirty="0" smtClean="0">
                <a:latin typeface="Palatino Linotype"/>
                <a:cs typeface="Palatino Linotype"/>
              </a:rPr>
              <a:t>on </a:t>
            </a:r>
            <a:r>
              <a:rPr lang="tr-TR" sz="3100" dirty="0">
                <a:latin typeface="Palatino Linotype"/>
                <a:cs typeface="Palatino Linotype"/>
              </a:rPr>
              <a:t>yıllarda kalite olgusu yeni bir yaklaşım ile irdelenmekte ve bu yaklaşıma göre kalite sadece üretime yönelik bir kavram olarak “</a:t>
            </a:r>
            <a:r>
              <a:rPr lang="tr-TR" sz="3100" b="1" dirty="0">
                <a:latin typeface="Palatino Linotype"/>
                <a:cs typeface="Palatino Linotype"/>
              </a:rPr>
              <a:t>işlev</a:t>
            </a:r>
            <a:r>
              <a:rPr lang="tr-TR" sz="3100" dirty="0">
                <a:latin typeface="Palatino Linotype"/>
                <a:cs typeface="Palatino Linotype"/>
              </a:rPr>
              <a:t>” değil organizasyonun tümünü kapsayan “</a:t>
            </a:r>
            <a:r>
              <a:rPr lang="tr-TR" sz="3100" b="1" dirty="0">
                <a:latin typeface="Palatino Linotype"/>
                <a:cs typeface="Palatino Linotype"/>
              </a:rPr>
              <a:t>strateji</a:t>
            </a:r>
            <a:r>
              <a:rPr lang="tr-TR" sz="3100" dirty="0">
                <a:latin typeface="Palatino Linotype"/>
                <a:cs typeface="Palatino Linotype"/>
              </a:rPr>
              <a:t>” olarak algılanmaya </a:t>
            </a:r>
            <a:r>
              <a:rPr lang="tr-TR" sz="3100" dirty="0" smtClean="0">
                <a:latin typeface="Palatino Linotype"/>
                <a:cs typeface="Palatino Linotype"/>
              </a:rPr>
              <a:t>başlanmıştır.</a:t>
            </a:r>
            <a:r>
              <a:rPr lang="tr-TR" dirty="0" smtClean="0">
                <a:latin typeface="Palatino Linotype"/>
                <a:cs typeface="Palatino Linotype"/>
              </a:rPr>
              <a:t> </a:t>
            </a:r>
            <a:endParaRPr lang="tr-TR" dirty="0">
              <a:latin typeface="Palatino Linotype"/>
              <a:cs typeface="Palatino Linotype"/>
            </a:endParaRPr>
          </a:p>
          <a:p>
            <a:endParaRPr lang="en-US" dirty="0"/>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pic>
        <p:nvPicPr>
          <p:cNvPr id="5" name="Picture 4" descr="Ekran Resmi 2017-09-03 21.48.4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1417638"/>
            <a:ext cx="3169354" cy="4413025"/>
          </a:xfrm>
          <a:prstGeom prst="rect">
            <a:avLst/>
          </a:prstGeom>
        </p:spPr>
      </p:pic>
    </p:spTree>
    <p:extLst>
      <p:ext uri="{BB962C8B-B14F-4D97-AF65-F5344CB8AC3E}">
        <p14:creationId xmlns:p14="http://schemas.microsoft.com/office/powerpoint/2010/main" val="31585036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TKY’nin</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Gelişimi</a:t>
            </a:r>
            <a:endParaRPr lang="en-US" sz="2700" b="1" dirty="0">
              <a:solidFill>
                <a:schemeClr val="tx2">
                  <a:lumMod val="60000"/>
                  <a:lumOff val="40000"/>
                </a:schemeClr>
              </a:solidFill>
              <a:latin typeface="Palatino Linotype"/>
              <a:cs typeface="Palatino Linotype"/>
            </a:endParaRPr>
          </a:p>
        </p:txBody>
      </p:sp>
      <p:sp>
        <p:nvSpPr>
          <p:cNvPr id="3" name="Content Placeholder 2"/>
          <p:cNvSpPr>
            <a:spLocks noGrp="1"/>
          </p:cNvSpPr>
          <p:nvPr>
            <p:ph idx="1"/>
          </p:nvPr>
        </p:nvSpPr>
        <p:spPr>
          <a:xfrm>
            <a:off x="452492" y="1417638"/>
            <a:ext cx="4669842" cy="4525963"/>
          </a:xfrm>
        </p:spPr>
        <p:txBody>
          <a:bodyPr>
            <a:normAutofit/>
          </a:bodyPr>
          <a:lstStyle/>
          <a:p>
            <a:pPr marL="0" indent="0" algn="just">
              <a:buNone/>
            </a:pPr>
            <a:r>
              <a:rPr lang="tr-TR" sz="2400" dirty="0" smtClean="0">
                <a:latin typeface="Palatino Linotype"/>
                <a:cs typeface="Palatino Linotype"/>
              </a:rPr>
              <a:t>Toplam Kalite Yönetimi müşterilerin ihtiyaçlarını en iyi şekilde karşılamaya çalışan ve aynı zamanda maliyetleri de düşüren bir yönetim tarzıdır.</a:t>
            </a:r>
          </a:p>
          <a:p>
            <a:pPr marL="0" indent="0" algn="just">
              <a:buNone/>
            </a:pPr>
            <a:endParaRPr lang="tr-TR" sz="1050" dirty="0" smtClean="0">
              <a:latin typeface="Palatino Linotype"/>
              <a:cs typeface="Palatino Linotype"/>
            </a:endParaRPr>
          </a:p>
          <a:p>
            <a:pPr marL="0" indent="0" algn="just">
              <a:buNone/>
            </a:pPr>
            <a:r>
              <a:rPr lang="tr-TR" sz="2400" dirty="0" smtClean="0">
                <a:latin typeface="Palatino Linotype"/>
                <a:cs typeface="Palatino Linotype"/>
              </a:rPr>
              <a:t>Bilimsel </a:t>
            </a:r>
            <a:r>
              <a:rPr lang="tr-TR" sz="2400" dirty="0">
                <a:latin typeface="Palatino Linotype"/>
                <a:cs typeface="Palatino Linotype"/>
              </a:rPr>
              <a:t>anlamda toplam kalite yönetiminin doğduğu yer ABD olmasına karşın bu uygulama Japonya’da geliştirilmiştir. II. Dünya savaşından sonra 1946 </a:t>
            </a:r>
            <a:r>
              <a:rPr lang="tr-TR" sz="2400" dirty="0" smtClean="0">
                <a:latin typeface="Palatino Linotype"/>
                <a:cs typeface="Palatino Linotype"/>
              </a:rPr>
              <a:t>yılında Japonya’da </a:t>
            </a:r>
            <a:r>
              <a:rPr lang="tr-TR" sz="2400" dirty="0">
                <a:latin typeface="Palatino Linotype"/>
                <a:cs typeface="Palatino Linotype"/>
              </a:rPr>
              <a:t>ilk kalite kontrol çalışmaları başlamıştır. </a:t>
            </a:r>
            <a:endParaRPr lang="en-US" dirty="0">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pic>
        <p:nvPicPr>
          <p:cNvPr id="11" name="Picture 10" descr="Ekran Resmi 2017-09-03 22.05.2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3215" y="1439335"/>
            <a:ext cx="1933222" cy="2447749"/>
          </a:xfrm>
          <a:prstGeom prst="rect">
            <a:avLst/>
          </a:prstGeom>
        </p:spPr>
      </p:pic>
      <p:sp>
        <p:nvSpPr>
          <p:cNvPr id="12" name="Rectangle 11"/>
          <p:cNvSpPr/>
          <p:nvPr/>
        </p:nvSpPr>
        <p:spPr>
          <a:xfrm>
            <a:off x="7146992" y="1452227"/>
            <a:ext cx="1898231" cy="2062103"/>
          </a:xfrm>
          <a:prstGeom prst="rect">
            <a:avLst/>
          </a:prstGeom>
        </p:spPr>
        <p:txBody>
          <a:bodyPr wrap="square">
            <a:spAutoFit/>
          </a:bodyPr>
          <a:lstStyle/>
          <a:p>
            <a:pPr algn="just"/>
            <a:r>
              <a:rPr lang="tr-TR" sz="1600" b="1" dirty="0" err="1" smtClean="0">
                <a:latin typeface="Palatino Linotype"/>
                <a:cs typeface="Palatino Linotype"/>
              </a:rPr>
              <a:t>Edwards</a:t>
            </a:r>
            <a:r>
              <a:rPr lang="tr-TR" sz="1600" b="1" dirty="0" smtClean="0">
                <a:latin typeface="Palatino Linotype"/>
                <a:cs typeface="Palatino Linotype"/>
              </a:rPr>
              <a:t> </a:t>
            </a:r>
            <a:r>
              <a:rPr lang="tr-TR" sz="1600" b="1" dirty="0" err="1" smtClean="0">
                <a:latin typeface="Palatino Linotype"/>
                <a:cs typeface="Palatino Linotype"/>
              </a:rPr>
              <a:t>Deming</a:t>
            </a:r>
            <a:endParaRPr lang="tr-TR" sz="1600" b="1" dirty="0" smtClean="0">
              <a:latin typeface="Palatino Linotype"/>
              <a:cs typeface="Palatino Linotype"/>
            </a:endParaRPr>
          </a:p>
          <a:p>
            <a:pPr algn="just"/>
            <a:r>
              <a:rPr lang="tr-TR" sz="1600" dirty="0" smtClean="0">
                <a:latin typeface="Palatino Linotype"/>
                <a:cs typeface="Palatino Linotype"/>
              </a:rPr>
              <a:t>Amerikalı bir bilim adamı olarak 1950’lilerde Japon bilim adamlarına ve iş adamlarına kalite konusunda eğitimler vermiştir.</a:t>
            </a:r>
            <a:endParaRPr lang="en-US" sz="1600" dirty="0">
              <a:latin typeface="Palatino Linotype"/>
              <a:cs typeface="Palatino Linotype"/>
            </a:endParaRPr>
          </a:p>
        </p:txBody>
      </p:sp>
      <p:sp>
        <p:nvSpPr>
          <p:cNvPr id="13" name="Rectangle 12"/>
          <p:cNvSpPr/>
          <p:nvPr/>
        </p:nvSpPr>
        <p:spPr>
          <a:xfrm>
            <a:off x="5122334" y="4065163"/>
            <a:ext cx="3922889" cy="1738937"/>
          </a:xfrm>
          <a:prstGeom prst="rect">
            <a:avLst/>
          </a:prstGeom>
        </p:spPr>
        <p:txBody>
          <a:bodyPr wrap="square">
            <a:spAutoFit/>
          </a:bodyPr>
          <a:lstStyle/>
          <a:p>
            <a:pPr algn="just"/>
            <a:r>
              <a:rPr lang="tr-TR" sz="1600" b="1" dirty="0" err="1" smtClean="0">
                <a:latin typeface="Palatino Linotype"/>
                <a:cs typeface="Palatino Linotype"/>
              </a:rPr>
              <a:t>Edwards</a:t>
            </a:r>
            <a:r>
              <a:rPr lang="tr-TR" sz="1600" b="1" dirty="0" smtClean="0">
                <a:latin typeface="Palatino Linotype"/>
                <a:cs typeface="Palatino Linotype"/>
              </a:rPr>
              <a:t> </a:t>
            </a:r>
            <a:r>
              <a:rPr lang="tr-TR" sz="1600" b="1" dirty="0" err="1" smtClean="0">
                <a:latin typeface="Palatino Linotype"/>
                <a:cs typeface="Palatino Linotype"/>
              </a:rPr>
              <a:t>Deming’i</a:t>
            </a:r>
            <a:r>
              <a:rPr lang="tr-TR" sz="1600" b="1" dirty="0" smtClean="0">
                <a:latin typeface="Palatino Linotype"/>
                <a:cs typeface="Palatino Linotype"/>
              </a:rPr>
              <a:t> Japonlara sözü:</a:t>
            </a:r>
          </a:p>
          <a:p>
            <a:pPr algn="just"/>
            <a:endParaRPr lang="tr-TR" sz="900" b="1" dirty="0" smtClean="0">
              <a:latin typeface="Palatino Linotype"/>
              <a:cs typeface="Palatino Linotype"/>
            </a:endParaRPr>
          </a:p>
          <a:p>
            <a:pPr algn="just"/>
            <a:r>
              <a:rPr lang="tr-TR" sz="1600" b="1" dirty="0" smtClean="0">
                <a:solidFill>
                  <a:schemeClr val="tx2">
                    <a:lumMod val="60000"/>
                    <a:lumOff val="40000"/>
                  </a:schemeClr>
                </a:solidFill>
                <a:latin typeface="Palatino Linotype"/>
                <a:cs typeface="Palatino Linotype"/>
              </a:rPr>
              <a:t>Eğer beni dinlerseniz beş yıl içerisinde dünyayı yakalayabilirsiniz. Eğer dinlemeye devam ederseniz dünya sizi yakalamak için çok uğraşır.</a:t>
            </a:r>
          </a:p>
          <a:p>
            <a:pPr algn="just"/>
            <a:r>
              <a:rPr lang="tr-TR" sz="1600" dirty="0" smtClean="0">
                <a:latin typeface="Palatino Linotype"/>
                <a:cs typeface="Palatino Linotype"/>
              </a:rPr>
              <a:t>.</a:t>
            </a:r>
            <a:endParaRPr lang="en-US" sz="1600" dirty="0">
              <a:latin typeface="Palatino Linotype"/>
              <a:cs typeface="Palatino Linotype"/>
            </a:endParaRPr>
          </a:p>
        </p:txBody>
      </p:sp>
    </p:spTree>
    <p:extLst>
      <p:ext uri="{BB962C8B-B14F-4D97-AF65-F5344CB8AC3E}">
        <p14:creationId xmlns:p14="http://schemas.microsoft.com/office/powerpoint/2010/main" val="6304275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55473"/>
          </a:xfrm>
        </p:spPr>
        <p:txBody>
          <a:bodyPr>
            <a:normAutofit/>
          </a:bodyPr>
          <a:lstStyle/>
          <a:p>
            <a:pPr algn="l"/>
            <a:r>
              <a:rPr lang="en-US" sz="2700" b="1" dirty="0" err="1" smtClean="0">
                <a:solidFill>
                  <a:schemeClr val="tx2">
                    <a:lumMod val="60000"/>
                    <a:lumOff val="40000"/>
                  </a:schemeClr>
                </a:solidFill>
                <a:latin typeface="Palatino Linotype"/>
                <a:cs typeface="Palatino Linotype"/>
              </a:rPr>
              <a:t>Deming’e</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Göre</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Kalitenin</a:t>
            </a:r>
            <a:r>
              <a:rPr lang="en-US" sz="2700" b="1" dirty="0" smtClean="0">
                <a:solidFill>
                  <a:schemeClr val="tx2">
                    <a:lumMod val="60000"/>
                    <a:lumOff val="40000"/>
                  </a:schemeClr>
                </a:solidFill>
                <a:latin typeface="Palatino Linotype"/>
                <a:cs typeface="Palatino Linotype"/>
              </a:rPr>
              <a:t> 14 </a:t>
            </a:r>
            <a:r>
              <a:rPr lang="en-US" sz="2700" b="1" dirty="0" err="1" smtClean="0">
                <a:solidFill>
                  <a:schemeClr val="tx2">
                    <a:lumMod val="60000"/>
                    <a:lumOff val="40000"/>
                  </a:schemeClr>
                </a:solidFill>
                <a:latin typeface="Palatino Linotype"/>
                <a:cs typeface="Palatino Linotype"/>
              </a:rPr>
              <a:t>İlkesi</a:t>
            </a:r>
            <a:endParaRPr lang="en-US" sz="2700" b="1" dirty="0">
              <a:solidFill>
                <a:schemeClr val="tx2">
                  <a:lumMod val="60000"/>
                  <a:lumOff val="40000"/>
                </a:schemeClr>
              </a:solidFill>
              <a:latin typeface="Palatino Linotype"/>
              <a:cs typeface="Palatino Linotype"/>
            </a:endParaRPr>
          </a:p>
        </p:txBody>
      </p:sp>
      <p:sp>
        <p:nvSpPr>
          <p:cNvPr id="5" name="Content Placeholder 4"/>
          <p:cNvSpPr>
            <a:spLocks noGrp="1"/>
          </p:cNvSpPr>
          <p:nvPr>
            <p:ph idx="1"/>
          </p:nvPr>
        </p:nvSpPr>
        <p:spPr>
          <a:xfrm>
            <a:off x="457200" y="1030111"/>
            <a:ext cx="8229600" cy="5355046"/>
          </a:xfrm>
        </p:spPr>
        <p:txBody>
          <a:bodyPr>
            <a:noAutofit/>
          </a:bodyPr>
          <a:lstStyle/>
          <a:p>
            <a:pPr marL="352425" indent="-352425">
              <a:buFont typeface="+mj-lt"/>
              <a:buAutoNum type="arabicPeriod"/>
            </a:pPr>
            <a:r>
              <a:rPr lang="en-US" sz="1700" dirty="0" err="1" smtClean="0">
                <a:solidFill>
                  <a:schemeClr val="tx2">
                    <a:lumMod val="60000"/>
                    <a:lumOff val="40000"/>
                  </a:schemeClr>
                </a:solidFill>
                <a:latin typeface="Palatino Linotype"/>
                <a:cs typeface="Palatino Linotype"/>
              </a:rPr>
              <a:t>Yönetim</a:t>
            </a:r>
            <a:r>
              <a:rPr lang="en-US" sz="1700" dirty="0" smtClean="0">
                <a:solidFill>
                  <a:schemeClr val="tx2">
                    <a:lumMod val="60000"/>
                    <a:lumOff val="40000"/>
                  </a:schemeClr>
                </a:solidFill>
                <a:latin typeface="Palatino Linotype"/>
                <a:cs typeface="Palatino Linotype"/>
              </a:rPr>
              <a:t> </a:t>
            </a:r>
            <a:r>
              <a:rPr lang="en-US" sz="1700" dirty="0" err="1" smtClean="0">
                <a:solidFill>
                  <a:schemeClr val="tx2">
                    <a:lumMod val="60000"/>
                    <a:lumOff val="40000"/>
                  </a:schemeClr>
                </a:solidFill>
                <a:latin typeface="Palatino Linotype"/>
                <a:cs typeface="Palatino Linotype"/>
              </a:rPr>
              <a:t>sürekli</a:t>
            </a:r>
            <a:r>
              <a:rPr lang="en-US" sz="1700" dirty="0" smtClean="0">
                <a:solidFill>
                  <a:schemeClr val="tx2">
                    <a:lumMod val="60000"/>
                    <a:lumOff val="40000"/>
                  </a:schemeClr>
                </a:solidFill>
                <a:latin typeface="Palatino Linotype"/>
                <a:cs typeface="Palatino Linotype"/>
              </a:rPr>
              <a:t> </a:t>
            </a:r>
            <a:r>
              <a:rPr lang="en-US" sz="1700" dirty="0" err="1" smtClean="0">
                <a:solidFill>
                  <a:schemeClr val="tx2">
                    <a:lumMod val="60000"/>
                    <a:lumOff val="40000"/>
                  </a:schemeClr>
                </a:solidFill>
                <a:latin typeface="Palatino Linotype"/>
                <a:cs typeface="Palatino Linotype"/>
              </a:rPr>
              <a:t>olarak</a:t>
            </a:r>
            <a:r>
              <a:rPr lang="en-US" sz="1700" dirty="0" smtClean="0">
                <a:solidFill>
                  <a:schemeClr val="tx2">
                    <a:lumMod val="60000"/>
                    <a:lumOff val="40000"/>
                  </a:schemeClr>
                </a:solidFill>
                <a:latin typeface="Palatino Linotype"/>
                <a:cs typeface="Palatino Linotype"/>
              </a:rPr>
              <a:t> </a:t>
            </a:r>
            <a:r>
              <a:rPr lang="en-US" sz="1700" dirty="0" err="1" smtClean="0">
                <a:solidFill>
                  <a:schemeClr val="tx2">
                    <a:lumMod val="60000"/>
                    <a:lumOff val="40000"/>
                  </a:schemeClr>
                </a:solidFill>
                <a:latin typeface="Palatino Linotype"/>
                <a:cs typeface="Palatino Linotype"/>
              </a:rPr>
              <a:t>gelişmeyi</a:t>
            </a:r>
            <a:r>
              <a:rPr lang="en-US" sz="1700" dirty="0" smtClean="0">
                <a:solidFill>
                  <a:schemeClr val="tx2">
                    <a:lumMod val="60000"/>
                    <a:lumOff val="40000"/>
                  </a:schemeClr>
                </a:solidFill>
                <a:latin typeface="Palatino Linotype"/>
                <a:cs typeface="Palatino Linotype"/>
              </a:rPr>
              <a:t> </a:t>
            </a:r>
            <a:r>
              <a:rPr lang="en-US" sz="1700" dirty="0" err="1" smtClean="0">
                <a:solidFill>
                  <a:schemeClr val="tx2">
                    <a:lumMod val="60000"/>
                    <a:lumOff val="40000"/>
                  </a:schemeClr>
                </a:solidFill>
                <a:latin typeface="Palatino Linotype"/>
                <a:cs typeface="Palatino Linotype"/>
              </a:rPr>
              <a:t>hedeflemeli</a:t>
            </a:r>
            <a:r>
              <a:rPr lang="en-US" sz="1700" dirty="0" smtClean="0">
                <a:solidFill>
                  <a:schemeClr val="tx2">
                    <a:lumMod val="60000"/>
                    <a:lumOff val="40000"/>
                  </a:schemeClr>
                </a:solidFill>
                <a:latin typeface="Palatino Linotype"/>
                <a:cs typeface="Palatino Linotype"/>
              </a:rPr>
              <a:t> </a:t>
            </a:r>
            <a:r>
              <a:rPr lang="en-US" sz="1700" dirty="0" err="1" smtClean="0">
                <a:solidFill>
                  <a:schemeClr val="tx2">
                    <a:lumMod val="60000"/>
                    <a:lumOff val="40000"/>
                  </a:schemeClr>
                </a:solidFill>
                <a:latin typeface="Palatino Linotype"/>
                <a:cs typeface="Palatino Linotype"/>
              </a:rPr>
              <a:t>ve</a:t>
            </a:r>
            <a:r>
              <a:rPr lang="en-US" sz="1700" dirty="0" smtClean="0">
                <a:solidFill>
                  <a:schemeClr val="tx2">
                    <a:lumMod val="60000"/>
                    <a:lumOff val="40000"/>
                  </a:schemeClr>
                </a:solidFill>
                <a:latin typeface="Palatino Linotype"/>
                <a:cs typeface="Palatino Linotype"/>
              </a:rPr>
              <a:t> </a:t>
            </a:r>
            <a:r>
              <a:rPr lang="en-US" sz="1700" dirty="0" err="1" smtClean="0">
                <a:solidFill>
                  <a:schemeClr val="tx2">
                    <a:lumMod val="60000"/>
                    <a:lumOff val="40000"/>
                  </a:schemeClr>
                </a:solidFill>
                <a:latin typeface="Palatino Linotype"/>
                <a:cs typeface="Palatino Linotype"/>
              </a:rPr>
              <a:t>bunu</a:t>
            </a:r>
            <a:r>
              <a:rPr lang="en-US" sz="1700" dirty="0" smtClean="0">
                <a:solidFill>
                  <a:schemeClr val="tx2">
                    <a:lumMod val="60000"/>
                    <a:lumOff val="40000"/>
                  </a:schemeClr>
                </a:solidFill>
                <a:latin typeface="Palatino Linotype"/>
                <a:cs typeface="Palatino Linotype"/>
              </a:rPr>
              <a:t> </a:t>
            </a:r>
            <a:r>
              <a:rPr lang="en-US" sz="1700" dirty="0" err="1" smtClean="0">
                <a:solidFill>
                  <a:schemeClr val="tx2">
                    <a:lumMod val="60000"/>
                    <a:lumOff val="40000"/>
                  </a:schemeClr>
                </a:solidFill>
                <a:latin typeface="Palatino Linotype"/>
                <a:cs typeface="Palatino Linotype"/>
              </a:rPr>
              <a:t>gerçekleştirecek</a:t>
            </a:r>
            <a:r>
              <a:rPr lang="en-US" sz="1700" dirty="0" smtClean="0">
                <a:solidFill>
                  <a:schemeClr val="tx2">
                    <a:lumMod val="60000"/>
                    <a:lumOff val="40000"/>
                  </a:schemeClr>
                </a:solidFill>
                <a:latin typeface="Palatino Linotype"/>
                <a:cs typeface="Palatino Linotype"/>
              </a:rPr>
              <a:t> </a:t>
            </a:r>
            <a:r>
              <a:rPr lang="en-US" sz="1700" dirty="0" err="1" smtClean="0">
                <a:solidFill>
                  <a:schemeClr val="tx2">
                    <a:lumMod val="60000"/>
                    <a:lumOff val="40000"/>
                  </a:schemeClr>
                </a:solidFill>
                <a:latin typeface="Palatino Linotype"/>
                <a:cs typeface="Palatino Linotype"/>
              </a:rPr>
              <a:t>ortamı</a:t>
            </a:r>
            <a:r>
              <a:rPr lang="en-US" sz="1700" dirty="0" smtClean="0">
                <a:solidFill>
                  <a:schemeClr val="tx2">
                    <a:lumMod val="60000"/>
                    <a:lumOff val="40000"/>
                  </a:schemeClr>
                </a:solidFill>
                <a:latin typeface="Palatino Linotype"/>
                <a:cs typeface="Palatino Linotype"/>
              </a:rPr>
              <a:t> </a:t>
            </a:r>
            <a:r>
              <a:rPr lang="en-US" sz="1700" dirty="0" err="1" smtClean="0">
                <a:solidFill>
                  <a:schemeClr val="tx2">
                    <a:lumMod val="60000"/>
                    <a:lumOff val="40000"/>
                  </a:schemeClr>
                </a:solidFill>
                <a:latin typeface="Palatino Linotype"/>
                <a:cs typeface="Palatino Linotype"/>
              </a:rPr>
              <a:t>yaratmalıdır</a:t>
            </a:r>
            <a:r>
              <a:rPr lang="en-US" sz="1700" dirty="0" smtClean="0">
                <a:solidFill>
                  <a:schemeClr val="tx2">
                    <a:lumMod val="60000"/>
                    <a:lumOff val="40000"/>
                  </a:schemeClr>
                </a:solidFill>
                <a:latin typeface="Palatino Linotype"/>
                <a:cs typeface="Palatino Linotype"/>
              </a:rPr>
              <a:t>.</a:t>
            </a:r>
          </a:p>
          <a:p>
            <a:pPr marL="352425" indent="-352425">
              <a:buFont typeface="+mj-lt"/>
              <a:buAutoNum type="arabicPeriod"/>
            </a:pPr>
            <a:r>
              <a:rPr lang="en-US" sz="1700" dirty="0" smtClean="0">
                <a:solidFill>
                  <a:schemeClr val="accent3">
                    <a:lumMod val="50000"/>
                  </a:schemeClr>
                </a:solidFill>
                <a:latin typeface="Palatino Linotype"/>
                <a:cs typeface="Palatino Linotype"/>
              </a:rPr>
              <a:t>TKY </a:t>
            </a:r>
            <a:r>
              <a:rPr lang="en-US" sz="1700" dirty="0" err="1" smtClean="0">
                <a:solidFill>
                  <a:schemeClr val="accent3">
                    <a:lumMod val="50000"/>
                  </a:schemeClr>
                </a:solidFill>
                <a:latin typeface="Palatino Linotype"/>
                <a:cs typeface="Palatino Linotype"/>
              </a:rPr>
              <a:t>felsefesi</a:t>
            </a:r>
            <a:r>
              <a:rPr lang="en-US" sz="1700" dirty="0" smtClean="0">
                <a:solidFill>
                  <a:schemeClr val="accent3">
                    <a:lumMod val="50000"/>
                  </a:schemeClr>
                </a:solidFill>
                <a:latin typeface="Palatino Linotype"/>
                <a:cs typeface="Palatino Linotype"/>
              </a:rPr>
              <a:t> en </a:t>
            </a:r>
            <a:r>
              <a:rPr lang="en-US" sz="1700" dirty="0" err="1" smtClean="0">
                <a:solidFill>
                  <a:schemeClr val="accent3">
                    <a:lumMod val="50000"/>
                  </a:schemeClr>
                </a:solidFill>
                <a:latin typeface="Palatino Linotype"/>
                <a:cs typeface="Palatino Linotype"/>
              </a:rPr>
              <a:t>üst</a:t>
            </a:r>
            <a:r>
              <a:rPr lang="en-US" sz="1700" dirty="0" smtClean="0">
                <a:solidFill>
                  <a:schemeClr val="accent3">
                    <a:lumMod val="50000"/>
                  </a:schemeClr>
                </a:solidFill>
                <a:latin typeface="Palatino Linotype"/>
                <a:cs typeface="Palatino Linotype"/>
              </a:rPr>
              <a:t> </a:t>
            </a:r>
            <a:r>
              <a:rPr lang="en-US" sz="1700" dirty="0" err="1" smtClean="0">
                <a:solidFill>
                  <a:schemeClr val="accent3">
                    <a:lumMod val="50000"/>
                  </a:schemeClr>
                </a:solidFill>
                <a:latin typeface="Palatino Linotype"/>
                <a:cs typeface="Palatino Linotype"/>
              </a:rPr>
              <a:t>kademeden</a:t>
            </a:r>
            <a:r>
              <a:rPr lang="en-US" sz="1700" dirty="0" smtClean="0">
                <a:solidFill>
                  <a:schemeClr val="accent3">
                    <a:lumMod val="50000"/>
                  </a:schemeClr>
                </a:solidFill>
                <a:latin typeface="Palatino Linotype"/>
                <a:cs typeface="Palatino Linotype"/>
              </a:rPr>
              <a:t> en </a:t>
            </a:r>
            <a:r>
              <a:rPr lang="en-US" sz="1700" dirty="0" err="1" smtClean="0">
                <a:solidFill>
                  <a:schemeClr val="accent3">
                    <a:lumMod val="50000"/>
                  </a:schemeClr>
                </a:solidFill>
                <a:latin typeface="Palatino Linotype"/>
                <a:cs typeface="Palatino Linotype"/>
              </a:rPr>
              <a:t>alta</a:t>
            </a:r>
            <a:r>
              <a:rPr lang="en-US" sz="1700" dirty="0" smtClean="0">
                <a:solidFill>
                  <a:schemeClr val="accent3">
                    <a:lumMod val="50000"/>
                  </a:schemeClr>
                </a:solidFill>
                <a:latin typeface="Palatino Linotype"/>
                <a:cs typeface="Palatino Linotype"/>
              </a:rPr>
              <a:t> </a:t>
            </a:r>
            <a:r>
              <a:rPr lang="en-US" sz="1700" dirty="0" err="1" smtClean="0">
                <a:solidFill>
                  <a:schemeClr val="accent3">
                    <a:lumMod val="50000"/>
                  </a:schemeClr>
                </a:solidFill>
                <a:latin typeface="Palatino Linotype"/>
                <a:cs typeface="Palatino Linotype"/>
              </a:rPr>
              <a:t>kadar</a:t>
            </a:r>
            <a:r>
              <a:rPr lang="en-US" sz="1700" dirty="0" smtClean="0">
                <a:solidFill>
                  <a:schemeClr val="accent3">
                    <a:lumMod val="50000"/>
                  </a:schemeClr>
                </a:solidFill>
                <a:latin typeface="Palatino Linotype"/>
                <a:cs typeface="Palatino Linotype"/>
              </a:rPr>
              <a:t> </a:t>
            </a:r>
            <a:r>
              <a:rPr lang="en-US" sz="1700" dirty="0" err="1" smtClean="0">
                <a:solidFill>
                  <a:schemeClr val="accent3">
                    <a:lumMod val="50000"/>
                  </a:schemeClr>
                </a:solidFill>
                <a:latin typeface="Palatino Linotype"/>
                <a:cs typeface="Palatino Linotype"/>
              </a:rPr>
              <a:t>bir</a:t>
            </a:r>
            <a:r>
              <a:rPr lang="en-US" sz="1700" dirty="0" smtClean="0">
                <a:solidFill>
                  <a:schemeClr val="accent3">
                    <a:lumMod val="50000"/>
                  </a:schemeClr>
                </a:solidFill>
                <a:latin typeface="Palatino Linotype"/>
                <a:cs typeface="Palatino Linotype"/>
              </a:rPr>
              <a:t> </a:t>
            </a:r>
            <a:r>
              <a:rPr lang="en-US" sz="1700" dirty="0" err="1" smtClean="0">
                <a:solidFill>
                  <a:schemeClr val="accent3">
                    <a:lumMod val="50000"/>
                  </a:schemeClr>
                </a:solidFill>
                <a:latin typeface="Palatino Linotype"/>
                <a:cs typeface="Palatino Linotype"/>
              </a:rPr>
              <a:t>kurumun</a:t>
            </a:r>
            <a:r>
              <a:rPr lang="en-US" sz="1700" dirty="0" smtClean="0">
                <a:solidFill>
                  <a:schemeClr val="accent3">
                    <a:lumMod val="50000"/>
                  </a:schemeClr>
                </a:solidFill>
                <a:latin typeface="Palatino Linotype"/>
                <a:cs typeface="Palatino Linotype"/>
              </a:rPr>
              <a:t> </a:t>
            </a:r>
            <a:r>
              <a:rPr lang="en-US" sz="1700" dirty="0" err="1" smtClean="0">
                <a:solidFill>
                  <a:schemeClr val="accent3">
                    <a:lumMod val="50000"/>
                  </a:schemeClr>
                </a:solidFill>
                <a:latin typeface="Palatino Linotype"/>
                <a:cs typeface="Palatino Linotype"/>
              </a:rPr>
              <a:t>tüm</a:t>
            </a:r>
            <a:r>
              <a:rPr lang="en-US" sz="1700" dirty="0" smtClean="0">
                <a:solidFill>
                  <a:schemeClr val="accent3">
                    <a:lumMod val="50000"/>
                  </a:schemeClr>
                </a:solidFill>
                <a:latin typeface="Palatino Linotype"/>
                <a:cs typeface="Palatino Linotype"/>
              </a:rPr>
              <a:t> </a:t>
            </a:r>
            <a:r>
              <a:rPr lang="en-US" sz="1700" dirty="0" err="1" smtClean="0">
                <a:solidFill>
                  <a:schemeClr val="accent3">
                    <a:lumMod val="50000"/>
                  </a:schemeClr>
                </a:solidFill>
                <a:latin typeface="Palatino Linotype"/>
                <a:cs typeface="Palatino Linotype"/>
              </a:rPr>
              <a:t>çalışanları</a:t>
            </a:r>
            <a:r>
              <a:rPr lang="en-US" sz="1700" dirty="0" smtClean="0">
                <a:solidFill>
                  <a:schemeClr val="accent3">
                    <a:lumMod val="50000"/>
                  </a:schemeClr>
                </a:solidFill>
                <a:latin typeface="Palatino Linotype"/>
                <a:cs typeface="Palatino Linotype"/>
              </a:rPr>
              <a:t> </a:t>
            </a:r>
            <a:r>
              <a:rPr lang="en-US" sz="1700" dirty="0" err="1" smtClean="0">
                <a:solidFill>
                  <a:schemeClr val="accent3">
                    <a:lumMod val="50000"/>
                  </a:schemeClr>
                </a:solidFill>
                <a:latin typeface="Palatino Linotype"/>
                <a:cs typeface="Palatino Linotype"/>
              </a:rPr>
              <a:t>tarafından</a:t>
            </a:r>
            <a:r>
              <a:rPr lang="en-US" sz="1700" dirty="0" smtClean="0">
                <a:solidFill>
                  <a:schemeClr val="accent3">
                    <a:lumMod val="50000"/>
                  </a:schemeClr>
                </a:solidFill>
                <a:latin typeface="Palatino Linotype"/>
                <a:cs typeface="Palatino Linotype"/>
              </a:rPr>
              <a:t> </a:t>
            </a:r>
            <a:r>
              <a:rPr lang="en-US" sz="1700" dirty="0" err="1" smtClean="0">
                <a:solidFill>
                  <a:schemeClr val="accent3">
                    <a:lumMod val="50000"/>
                  </a:schemeClr>
                </a:solidFill>
                <a:latin typeface="Palatino Linotype"/>
                <a:cs typeface="Palatino Linotype"/>
              </a:rPr>
              <a:t>benimsenmelidir</a:t>
            </a:r>
            <a:r>
              <a:rPr lang="en-US" sz="1700" dirty="0" smtClean="0">
                <a:solidFill>
                  <a:schemeClr val="accent3">
                    <a:lumMod val="50000"/>
                  </a:schemeClr>
                </a:solidFill>
                <a:latin typeface="Palatino Linotype"/>
                <a:cs typeface="Palatino Linotype"/>
              </a:rPr>
              <a:t>.</a:t>
            </a:r>
          </a:p>
          <a:p>
            <a:pPr marL="352425" indent="-352425">
              <a:buFont typeface="+mj-lt"/>
              <a:buAutoNum type="arabicPeriod"/>
            </a:pPr>
            <a:r>
              <a:rPr lang="en-US" sz="1700" dirty="0" err="1" smtClean="0">
                <a:solidFill>
                  <a:srgbClr val="558ED5"/>
                </a:solidFill>
                <a:latin typeface="Palatino Linotype"/>
                <a:cs typeface="Palatino Linotype"/>
              </a:rPr>
              <a:t>Kalite</a:t>
            </a:r>
            <a:r>
              <a:rPr lang="en-US" sz="1700" dirty="0" smtClean="0">
                <a:solidFill>
                  <a:srgbClr val="558ED5"/>
                </a:solidFill>
                <a:latin typeface="Palatino Linotype"/>
                <a:cs typeface="Palatino Linotype"/>
              </a:rPr>
              <a:t> </a:t>
            </a:r>
            <a:r>
              <a:rPr lang="en-US" sz="1700" dirty="0" err="1" smtClean="0">
                <a:solidFill>
                  <a:srgbClr val="558ED5"/>
                </a:solidFill>
                <a:latin typeface="Palatino Linotype"/>
                <a:cs typeface="Palatino Linotype"/>
              </a:rPr>
              <a:t>analizlerinde</a:t>
            </a:r>
            <a:r>
              <a:rPr lang="en-US" sz="1700" dirty="0" smtClean="0">
                <a:solidFill>
                  <a:srgbClr val="558ED5"/>
                </a:solidFill>
                <a:latin typeface="Palatino Linotype"/>
                <a:cs typeface="Palatino Linotype"/>
              </a:rPr>
              <a:t> </a:t>
            </a:r>
            <a:r>
              <a:rPr lang="en-US" sz="1700" dirty="0" err="1" smtClean="0">
                <a:solidFill>
                  <a:srgbClr val="558ED5"/>
                </a:solidFill>
                <a:latin typeface="Palatino Linotype"/>
                <a:cs typeface="Palatino Linotype"/>
              </a:rPr>
              <a:t>istatistiksel</a:t>
            </a:r>
            <a:r>
              <a:rPr lang="en-US" sz="1700" dirty="0" smtClean="0">
                <a:solidFill>
                  <a:srgbClr val="558ED5"/>
                </a:solidFill>
                <a:latin typeface="Palatino Linotype"/>
                <a:cs typeface="Palatino Linotype"/>
              </a:rPr>
              <a:t> </a:t>
            </a:r>
            <a:r>
              <a:rPr lang="en-US" sz="1700" dirty="0" err="1" smtClean="0">
                <a:solidFill>
                  <a:srgbClr val="558ED5"/>
                </a:solidFill>
                <a:latin typeface="Palatino Linotype"/>
                <a:cs typeface="Palatino Linotype"/>
              </a:rPr>
              <a:t>teknikler</a:t>
            </a:r>
            <a:r>
              <a:rPr lang="en-US" sz="1700" dirty="0" smtClean="0">
                <a:solidFill>
                  <a:srgbClr val="558ED5"/>
                </a:solidFill>
                <a:latin typeface="Palatino Linotype"/>
                <a:cs typeface="Palatino Linotype"/>
              </a:rPr>
              <a:t> </a:t>
            </a:r>
            <a:r>
              <a:rPr lang="en-US" sz="1700" dirty="0" err="1" smtClean="0">
                <a:solidFill>
                  <a:srgbClr val="558ED5"/>
                </a:solidFill>
                <a:latin typeface="Palatino Linotype"/>
                <a:cs typeface="Palatino Linotype"/>
              </a:rPr>
              <a:t>kullanılmalıdır</a:t>
            </a:r>
            <a:r>
              <a:rPr lang="en-US" sz="1700" dirty="0" smtClean="0">
                <a:solidFill>
                  <a:srgbClr val="558ED5"/>
                </a:solidFill>
                <a:latin typeface="Palatino Linotype"/>
                <a:cs typeface="Palatino Linotype"/>
              </a:rPr>
              <a:t>.</a:t>
            </a:r>
          </a:p>
          <a:p>
            <a:pPr marL="352425" indent="-352425">
              <a:buFont typeface="+mj-lt"/>
              <a:buAutoNum type="arabicPeriod"/>
            </a:pPr>
            <a:r>
              <a:rPr lang="en-US" sz="1700" dirty="0" err="1" smtClean="0">
                <a:solidFill>
                  <a:srgbClr val="4F6228"/>
                </a:solidFill>
                <a:latin typeface="Palatino Linotype"/>
                <a:cs typeface="Palatino Linotype"/>
              </a:rPr>
              <a:t>Kurum</a:t>
            </a:r>
            <a:r>
              <a:rPr lang="en-US" sz="1700" dirty="0" smtClean="0">
                <a:solidFill>
                  <a:srgbClr val="4F6228"/>
                </a:solidFill>
                <a:latin typeface="Palatino Linotype"/>
                <a:cs typeface="Palatino Linotype"/>
              </a:rPr>
              <a:t> </a:t>
            </a:r>
            <a:r>
              <a:rPr lang="en-US" sz="1700" dirty="0" err="1" smtClean="0">
                <a:solidFill>
                  <a:srgbClr val="4F6228"/>
                </a:solidFill>
                <a:latin typeface="Palatino Linotype"/>
                <a:cs typeface="Palatino Linotype"/>
              </a:rPr>
              <a:t>faaliyetleri</a:t>
            </a:r>
            <a:r>
              <a:rPr lang="en-US" sz="1700" dirty="0" smtClean="0">
                <a:solidFill>
                  <a:srgbClr val="4F6228"/>
                </a:solidFill>
                <a:latin typeface="Palatino Linotype"/>
                <a:cs typeface="Palatino Linotype"/>
              </a:rPr>
              <a:t> </a:t>
            </a:r>
            <a:r>
              <a:rPr lang="en-US" sz="1700" dirty="0" err="1" smtClean="0">
                <a:solidFill>
                  <a:srgbClr val="4F6228"/>
                </a:solidFill>
                <a:latin typeface="Palatino Linotype"/>
                <a:cs typeface="Palatino Linotype"/>
              </a:rPr>
              <a:t>sadece</a:t>
            </a:r>
            <a:r>
              <a:rPr lang="en-US" sz="1700" dirty="0" smtClean="0">
                <a:solidFill>
                  <a:srgbClr val="4F6228"/>
                </a:solidFill>
                <a:latin typeface="Palatino Linotype"/>
                <a:cs typeface="Palatino Linotype"/>
              </a:rPr>
              <a:t> </a:t>
            </a:r>
            <a:r>
              <a:rPr lang="en-US" sz="1700" dirty="0" err="1" smtClean="0">
                <a:solidFill>
                  <a:srgbClr val="4F6228"/>
                </a:solidFill>
                <a:latin typeface="Palatino Linotype"/>
                <a:cs typeface="Palatino Linotype"/>
              </a:rPr>
              <a:t>ücret</a:t>
            </a:r>
            <a:r>
              <a:rPr lang="en-US" sz="1700" dirty="0" smtClean="0">
                <a:solidFill>
                  <a:srgbClr val="4F6228"/>
                </a:solidFill>
                <a:latin typeface="Palatino Linotype"/>
                <a:cs typeface="Palatino Linotype"/>
              </a:rPr>
              <a:t> </a:t>
            </a:r>
            <a:r>
              <a:rPr lang="en-US" sz="1700" dirty="0" err="1" smtClean="0">
                <a:solidFill>
                  <a:srgbClr val="4F6228"/>
                </a:solidFill>
                <a:latin typeface="Palatino Linotype"/>
                <a:cs typeface="Palatino Linotype"/>
              </a:rPr>
              <a:t>boyutuna</a:t>
            </a:r>
            <a:r>
              <a:rPr lang="en-US" sz="1700" dirty="0" smtClean="0">
                <a:solidFill>
                  <a:srgbClr val="4F6228"/>
                </a:solidFill>
                <a:latin typeface="Palatino Linotype"/>
                <a:cs typeface="Palatino Linotype"/>
              </a:rPr>
              <a:t> </a:t>
            </a:r>
            <a:r>
              <a:rPr lang="en-US" sz="1700" dirty="0" err="1" smtClean="0">
                <a:solidFill>
                  <a:srgbClr val="4F6228"/>
                </a:solidFill>
                <a:latin typeface="Palatino Linotype"/>
                <a:cs typeface="Palatino Linotype"/>
              </a:rPr>
              <a:t>göre</a:t>
            </a:r>
            <a:r>
              <a:rPr lang="en-US" sz="1700" dirty="0" smtClean="0">
                <a:solidFill>
                  <a:srgbClr val="4F6228"/>
                </a:solidFill>
                <a:latin typeface="Palatino Linotype"/>
                <a:cs typeface="Palatino Linotype"/>
              </a:rPr>
              <a:t> </a:t>
            </a:r>
            <a:r>
              <a:rPr lang="en-US" sz="1700" dirty="0" err="1" smtClean="0">
                <a:solidFill>
                  <a:srgbClr val="4F6228"/>
                </a:solidFill>
                <a:latin typeface="Palatino Linotype"/>
                <a:cs typeface="Palatino Linotype"/>
              </a:rPr>
              <a:t>değerlendirilmemelidir</a:t>
            </a:r>
            <a:r>
              <a:rPr lang="en-US" sz="1700" dirty="0" smtClean="0">
                <a:solidFill>
                  <a:srgbClr val="4F6228"/>
                </a:solidFill>
                <a:latin typeface="Palatino Linotype"/>
                <a:cs typeface="Palatino Linotype"/>
              </a:rPr>
              <a:t>.</a:t>
            </a:r>
          </a:p>
          <a:p>
            <a:pPr marL="352425" indent="-352425">
              <a:buFont typeface="+mj-lt"/>
              <a:buAutoNum type="arabicPeriod"/>
            </a:pPr>
            <a:r>
              <a:rPr lang="en-US" sz="1700" dirty="0" err="1" smtClean="0">
                <a:solidFill>
                  <a:srgbClr val="558ED5"/>
                </a:solidFill>
                <a:latin typeface="Palatino Linotype"/>
                <a:cs typeface="Palatino Linotype"/>
              </a:rPr>
              <a:t>Üretim</a:t>
            </a:r>
            <a:r>
              <a:rPr lang="en-US" sz="1700" dirty="0" smtClean="0">
                <a:solidFill>
                  <a:srgbClr val="558ED5"/>
                </a:solidFill>
                <a:latin typeface="Palatino Linotype"/>
                <a:cs typeface="Palatino Linotype"/>
              </a:rPr>
              <a:t> </a:t>
            </a:r>
            <a:r>
              <a:rPr lang="en-US" sz="1700" dirty="0" err="1" smtClean="0">
                <a:solidFill>
                  <a:srgbClr val="558ED5"/>
                </a:solidFill>
                <a:latin typeface="Palatino Linotype"/>
                <a:cs typeface="Palatino Linotype"/>
              </a:rPr>
              <a:t>ve</a:t>
            </a:r>
            <a:r>
              <a:rPr lang="en-US" sz="1700" dirty="0" smtClean="0">
                <a:solidFill>
                  <a:srgbClr val="558ED5"/>
                </a:solidFill>
                <a:latin typeface="Palatino Linotype"/>
                <a:cs typeface="Palatino Linotype"/>
              </a:rPr>
              <a:t> </a:t>
            </a:r>
            <a:r>
              <a:rPr lang="en-US" sz="1700" dirty="0" err="1" smtClean="0">
                <a:solidFill>
                  <a:srgbClr val="558ED5"/>
                </a:solidFill>
                <a:latin typeface="Palatino Linotype"/>
                <a:cs typeface="Palatino Linotype"/>
              </a:rPr>
              <a:t>hizmetlerle</a:t>
            </a:r>
            <a:r>
              <a:rPr lang="en-US" sz="1700" dirty="0" smtClean="0">
                <a:solidFill>
                  <a:srgbClr val="558ED5"/>
                </a:solidFill>
                <a:latin typeface="Palatino Linotype"/>
                <a:cs typeface="Palatino Linotype"/>
              </a:rPr>
              <a:t> </a:t>
            </a:r>
            <a:r>
              <a:rPr lang="en-US" sz="1700" dirty="0" err="1" smtClean="0">
                <a:solidFill>
                  <a:srgbClr val="558ED5"/>
                </a:solidFill>
                <a:latin typeface="Palatino Linotype"/>
                <a:cs typeface="Palatino Linotype"/>
              </a:rPr>
              <a:t>ilgili</a:t>
            </a:r>
            <a:r>
              <a:rPr lang="en-US" sz="1700" dirty="0" smtClean="0">
                <a:solidFill>
                  <a:srgbClr val="558ED5"/>
                </a:solidFill>
                <a:latin typeface="Palatino Linotype"/>
                <a:cs typeface="Palatino Linotype"/>
              </a:rPr>
              <a:t> </a:t>
            </a:r>
            <a:r>
              <a:rPr lang="en-US" sz="1700" dirty="0" err="1" smtClean="0">
                <a:solidFill>
                  <a:srgbClr val="558ED5"/>
                </a:solidFill>
                <a:latin typeface="Palatino Linotype"/>
                <a:cs typeface="Palatino Linotype"/>
              </a:rPr>
              <a:t>olarak</a:t>
            </a:r>
            <a:r>
              <a:rPr lang="en-US" sz="1700" dirty="0" smtClean="0">
                <a:solidFill>
                  <a:srgbClr val="558ED5"/>
                </a:solidFill>
                <a:latin typeface="Palatino Linotype"/>
                <a:cs typeface="Palatino Linotype"/>
              </a:rPr>
              <a:t> </a:t>
            </a:r>
            <a:r>
              <a:rPr lang="en-US" sz="1700" dirty="0" err="1" smtClean="0">
                <a:solidFill>
                  <a:srgbClr val="558ED5"/>
                </a:solidFill>
                <a:latin typeface="Palatino Linotype"/>
                <a:cs typeface="Palatino Linotype"/>
              </a:rPr>
              <a:t>eksiklikler</a:t>
            </a:r>
            <a:r>
              <a:rPr lang="en-US" sz="1700" dirty="0" smtClean="0">
                <a:solidFill>
                  <a:srgbClr val="558ED5"/>
                </a:solidFill>
                <a:latin typeface="Palatino Linotype"/>
                <a:cs typeface="Palatino Linotype"/>
              </a:rPr>
              <a:t> </a:t>
            </a:r>
            <a:r>
              <a:rPr lang="en-US" sz="1700" dirty="0" err="1" smtClean="0">
                <a:solidFill>
                  <a:srgbClr val="558ED5"/>
                </a:solidFill>
                <a:latin typeface="Palatino Linotype"/>
                <a:cs typeface="Palatino Linotype"/>
              </a:rPr>
              <a:t>aranmalı</a:t>
            </a:r>
            <a:r>
              <a:rPr lang="en-US" sz="1700" dirty="0" smtClean="0">
                <a:solidFill>
                  <a:srgbClr val="558ED5"/>
                </a:solidFill>
                <a:latin typeface="Palatino Linotype"/>
                <a:cs typeface="Palatino Linotype"/>
              </a:rPr>
              <a:t> </a:t>
            </a:r>
            <a:r>
              <a:rPr lang="en-US" sz="1700" dirty="0" err="1" smtClean="0">
                <a:solidFill>
                  <a:srgbClr val="558ED5"/>
                </a:solidFill>
                <a:latin typeface="Palatino Linotype"/>
                <a:cs typeface="Palatino Linotype"/>
              </a:rPr>
              <a:t>ve</a:t>
            </a:r>
            <a:r>
              <a:rPr lang="en-US" sz="1700" dirty="0" smtClean="0">
                <a:solidFill>
                  <a:srgbClr val="558ED5"/>
                </a:solidFill>
                <a:latin typeface="Palatino Linotype"/>
                <a:cs typeface="Palatino Linotype"/>
              </a:rPr>
              <a:t> </a:t>
            </a:r>
            <a:r>
              <a:rPr lang="en-US" sz="1700" dirty="0" err="1" smtClean="0">
                <a:solidFill>
                  <a:srgbClr val="558ED5"/>
                </a:solidFill>
                <a:latin typeface="Palatino Linotype"/>
                <a:cs typeface="Palatino Linotype"/>
              </a:rPr>
              <a:t>iyileştirme</a:t>
            </a:r>
            <a:r>
              <a:rPr lang="en-US" sz="1700" dirty="0" smtClean="0">
                <a:solidFill>
                  <a:srgbClr val="558ED5"/>
                </a:solidFill>
                <a:latin typeface="Palatino Linotype"/>
                <a:cs typeface="Palatino Linotype"/>
              </a:rPr>
              <a:t> </a:t>
            </a:r>
            <a:r>
              <a:rPr lang="en-US" sz="1700" dirty="0" err="1" smtClean="0">
                <a:solidFill>
                  <a:srgbClr val="558ED5"/>
                </a:solidFill>
                <a:latin typeface="Palatino Linotype"/>
                <a:cs typeface="Palatino Linotype"/>
              </a:rPr>
              <a:t>çalışmaları</a:t>
            </a:r>
            <a:r>
              <a:rPr lang="en-US" sz="1700" dirty="0" smtClean="0">
                <a:solidFill>
                  <a:srgbClr val="558ED5"/>
                </a:solidFill>
                <a:latin typeface="Palatino Linotype"/>
                <a:cs typeface="Palatino Linotype"/>
              </a:rPr>
              <a:t> </a:t>
            </a:r>
            <a:r>
              <a:rPr lang="en-US" sz="1700" dirty="0" err="1" smtClean="0">
                <a:solidFill>
                  <a:srgbClr val="558ED5"/>
                </a:solidFill>
                <a:latin typeface="Palatino Linotype"/>
                <a:cs typeface="Palatino Linotype"/>
              </a:rPr>
              <a:t>yapılmalıdır</a:t>
            </a:r>
            <a:endParaRPr lang="en-US" sz="1700" dirty="0" smtClean="0">
              <a:solidFill>
                <a:srgbClr val="558ED5"/>
              </a:solidFill>
              <a:latin typeface="Palatino Linotype"/>
              <a:cs typeface="Palatino Linotype"/>
            </a:endParaRPr>
          </a:p>
          <a:p>
            <a:pPr marL="352425" indent="-352425">
              <a:buFont typeface="+mj-lt"/>
              <a:buAutoNum type="arabicPeriod"/>
            </a:pPr>
            <a:r>
              <a:rPr lang="en-US" sz="1700" dirty="0" err="1" smtClean="0">
                <a:solidFill>
                  <a:srgbClr val="4F6228"/>
                </a:solidFill>
                <a:latin typeface="Palatino Linotype"/>
                <a:cs typeface="Palatino Linotype"/>
              </a:rPr>
              <a:t>Kurum</a:t>
            </a:r>
            <a:r>
              <a:rPr lang="en-US" sz="1700" dirty="0" smtClean="0">
                <a:solidFill>
                  <a:srgbClr val="4F6228"/>
                </a:solidFill>
                <a:latin typeface="Palatino Linotype"/>
                <a:cs typeface="Palatino Linotype"/>
              </a:rPr>
              <a:t> </a:t>
            </a:r>
            <a:r>
              <a:rPr lang="en-US" sz="1700" dirty="0" err="1" smtClean="0">
                <a:solidFill>
                  <a:srgbClr val="4F6228"/>
                </a:solidFill>
                <a:latin typeface="Palatino Linotype"/>
                <a:cs typeface="Palatino Linotype"/>
              </a:rPr>
              <a:t>çalışanlarına</a:t>
            </a:r>
            <a:r>
              <a:rPr lang="en-US" sz="1700" dirty="0" smtClean="0">
                <a:solidFill>
                  <a:srgbClr val="4F6228"/>
                </a:solidFill>
                <a:latin typeface="Palatino Linotype"/>
                <a:cs typeface="Palatino Linotype"/>
              </a:rPr>
              <a:t> </a:t>
            </a:r>
            <a:r>
              <a:rPr lang="en-US" sz="1700" dirty="0" err="1" smtClean="0">
                <a:solidFill>
                  <a:srgbClr val="4F6228"/>
                </a:solidFill>
                <a:latin typeface="Palatino Linotype"/>
                <a:cs typeface="Palatino Linotype"/>
              </a:rPr>
              <a:t>sürekli</a:t>
            </a:r>
            <a:r>
              <a:rPr lang="en-US" sz="1700" dirty="0" smtClean="0">
                <a:solidFill>
                  <a:srgbClr val="4F6228"/>
                </a:solidFill>
                <a:latin typeface="Palatino Linotype"/>
                <a:cs typeface="Palatino Linotype"/>
              </a:rPr>
              <a:t> </a:t>
            </a:r>
            <a:r>
              <a:rPr lang="en-US" sz="1700" dirty="0" err="1" smtClean="0">
                <a:solidFill>
                  <a:srgbClr val="4F6228"/>
                </a:solidFill>
                <a:latin typeface="Palatino Linotype"/>
                <a:cs typeface="Palatino Linotype"/>
              </a:rPr>
              <a:t>eğitimler</a:t>
            </a:r>
            <a:r>
              <a:rPr lang="en-US" sz="1700" dirty="0" smtClean="0">
                <a:solidFill>
                  <a:srgbClr val="4F6228"/>
                </a:solidFill>
                <a:latin typeface="Palatino Linotype"/>
                <a:cs typeface="Palatino Linotype"/>
              </a:rPr>
              <a:t> </a:t>
            </a:r>
            <a:r>
              <a:rPr lang="en-US" sz="1700" dirty="0" err="1" smtClean="0">
                <a:solidFill>
                  <a:srgbClr val="4F6228"/>
                </a:solidFill>
                <a:latin typeface="Palatino Linotype"/>
                <a:cs typeface="Palatino Linotype"/>
              </a:rPr>
              <a:t>verilmelidir</a:t>
            </a:r>
            <a:r>
              <a:rPr lang="en-US" sz="1700" dirty="0" smtClean="0">
                <a:solidFill>
                  <a:srgbClr val="4F6228"/>
                </a:solidFill>
                <a:latin typeface="Palatino Linotype"/>
                <a:cs typeface="Palatino Linotype"/>
              </a:rPr>
              <a:t>.</a:t>
            </a:r>
          </a:p>
          <a:p>
            <a:pPr marL="352425" indent="-352425">
              <a:buFont typeface="+mj-lt"/>
              <a:buAutoNum type="arabicPeriod"/>
            </a:pPr>
            <a:r>
              <a:rPr lang="en-US" sz="1700" dirty="0" err="1" smtClean="0">
                <a:solidFill>
                  <a:schemeClr val="tx2">
                    <a:lumMod val="60000"/>
                    <a:lumOff val="40000"/>
                  </a:schemeClr>
                </a:solidFill>
                <a:latin typeface="Palatino Linotype"/>
                <a:cs typeface="Palatino Linotype"/>
              </a:rPr>
              <a:t>Liderlik</a:t>
            </a:r>
            <a:r>
              <a:rPr lang="en-US" sz="1700" dirty="0" smtClean="0">
                <a:solidFill>
                  <a:schemeClr val="tx2">
                    <a:lumMod val="60000"/>
                    <a:lumOff val="40000"/>
                  </a:schemeClr>
                </a:solidFill>
                <a:latin typeface="Palatino Linotype"/>
                <a:cs typeface="Palatino Linotype"/>
              </a:rPr>
              <a:t> </a:t>
            </a:r>
            <a:r>
              <a:rPr lang="en-US" sz="1700" dirty="0" err="1" smtClean="0">
                <a:solidFill>
                  <a:schemeClr val="tx2">
                    <a:lumMod val="60000"/>
                    <a:lumOff val="40000"/>
                  </a:schemeClr>
                </a:solidFill>
                <a:latin typeface="Palatino Linotype"/>
                <a:cs typeface="Palatino Linotype"/>
              </a:rPr>
              <a:t>anlayışı</a:t>
            </a:r>
            <a:r>
              <a:rPr lang="en-US" sz="1700" dirty="0" smtClean="0">
                <a:solidFill>
                  <a:schemeClr val="tx2">
                    <a:lumMod val="60000"/>
                    <a:lumOff val="40000"/>
                  </a:schemeClr>
                </a:solidFill>
                <a:latin typeface="Palatino Linotype"/>
                <a:cs typeface="Palatino Linotype"/>
              </a:rPr>
              <a:t> </a:t>
            </a:r>
            <a:r>
              <a:rPr lang="en-US" sz="1700" dirty="0" err="1" smtClean="0">
                <a:solidFill>
                  <a:schemeClr val="tx2">
                    <a:lumMod val="60000"/>
                    <a:lumOff val="40000"/>
                  </a:schemeClr>
                </a:solidFill>
                <a:latin typeface="Palatino Linotype"/>
                <a:cs typeface="Palatino Linotype"/>
              </a:rPr>
              <a:t>kurum</a:t>
            </a:r>
            <a:r>
              <a:rPr lang="en-US" sz="1700" dirty="0" smtClean="0">
                <a:solidFill>
                  <a:schemeClr val="tx2">
                    <a:lumMod val="60000"/>
                    <a:lumOff val="40000"/>
                  </a:schemeClr>
                </a:solidFill>
                <a:latin typeface="Palatino Linotype"/>
                <a:cs typeface="Palatino Linotype"/>
              </a:rPr>
              <a:t> </a:t>
            </a:r>
            <a:r>
              <a:rPr lang="en-US" sz="1700" dirty="0" err="1" smtClean="0">
                <a:solidFill>
                  <a:schemeClr val="tx2">
                    <a:lumMod val="60000"/>
                    <a:lumOff val="40000"/>
                  </a:schemeClr>
                </a:solidFill>
                <a:latin typeface="Palatino Linotype"/>
                <a:cs typeface="Palatino Linotype"/>
              </a:rPr>
              <a:t>içinde</a:t>
            </a:r>
            <a:r>
              <a:rPr lang="en-US" sz="1700" dirty="0" smtClean="0">
                <a:solidFill>
                  <a:schemeClr val="tx2">
                    <a:lumMod val="60000"/>
                    <a:lumOff val="40000"/>
                  </a:schemeClr>
                </a:solidFill>
                <a:latin typeface="Palatino Linotype"/>
                <a:cs typeface="Palatino Linotype"/>
              </a:rPr>
              <a:t> </a:t>
            </a:r>
            <a:r>
              <a:rPr lang="en-US" sz="1700" dirty="0" err="1" smtClean="0">
                <a:solidFill>
                  <a:schemeClr val="tx2">
                    <a:lumMod val="60000"/>
                    <a:lumOff val="40000"/>
                  </a:schemeClr>
                </a:solidFill>
                <a:latin typeface="Palatino Linotype"/>
                <a:cs typeface="Palatino Linotype"/>
              </a:rPr>
              <a:t>özümsenmelidir</a:t>
            </a:r>
            <a:r>
              <a:rPr lang="en-US" sz="1700" dirty="0" smtClean="0">
                <a:solidFill>
                  <a:schemeClr val="tx2">
                    <a:lumMod val="60000"/>
                    <a:lumOff val="40000"/>
                  </a:schemeClr>
                </a:solidFill>
                <a:latin typeface="Palatino Linotype"/>
                <a:cs typeface="Palatino Linotype"/>
              </a:rPr>
              <a:t>.</a:t>
            </a:r>
          </a:p>
          <a:p>
            <a:pPr marL="352425" indent="-352425">
              <a:buFont typeface="+mj-lt"/>
              <a:buAutoNum type="arabicPeriod"/>
            </a:pPr>
            <a:r>
              <a:rPr lang="en-US" sz="1700" dirty="0" err="1" smtClean="0">
                <a:solidFill>
                  <a:srgbClr val="4F6228"/>
                </a:solidFill>
                <a:latin typeface="Palatino Linotype"/>
                <a:cs typeface="Palatino Linotype"/>
              </a:rPr>
              <a:t>Korku</a:t>
            </a:r>
            <a:r>
              <a:rPr lang="en-US" sz="1700" dirty="0" smtClean="0">
                <a:solidFill>
                  <a:srgbClr val="4F6228"/>
                </a:solidFill>
                <a:latin typeface="Palatino Linotype"/>
                <a:cs typeface="Palatino Linotype"/>
              </a:rPr>
              <a:t> </a:t>
            </a:r>
            <a:r>
              <a:rPr lang="en-US" sz="1700" dirty="0" err="1" smtClean="0">
                <a:solidFill>
                  <a:srgbClr val="4F6228"/>
                </a:solidFill>
                <a:latin typeface="Palatino Linotype"/>
                <a:cs typeface="Palatino Linotype"/>
              </a:rPr>
              <a:t>yerine</a:t>
            </a:r>
            <a:r>
              <a:rPr lang="en-US" sz="1700" dirty="0" smtClean="0">
                <a:solidFill>
                  <a:srgbClr val="4F6228"/>
                </a:solidFill>
                <a:latin typeface="Palatino Linotype"/>
                <a:cs typeface="Palatino Linotype"/>
              </a:rPr>
              <a:t> </a:t>
            </a:r>
            <a:r>
              <a:rPr lang="en-US" sz="1700" dirty="0" err="1" smtClean="0">
                <a:solidFill>
                  <a:srgbClr val="4F6228"/>
                </a:solidFill>
                <a:latin typeface="Palatino Linotype"/>
                <a:cs typeface="Palatino Linotype"/>
              </a:rPr>
              <a:t>güven</a:t>
            </a:r>
            <a:r>
              <a:rPr lang="en-US" sz="1700" dirty="0" smtClean="0">
                <a:solidFill>
                  <a:srgbClr val="4F6228"/>
                </a:solidFill>
                <a:latin typeface="Palatino Linotype"/>
                <a:cs typeface="Palatino Linotype"/>
              </a:rPr>
              <a:t> </a:t>
            </a:r>
            <a:r>
              <a:rPr lang="en-US" sz="1700" dirty="0" err="1" smtClean="0">
                <a:solidFill>
                  <a:srgbClr val="4F6228"/>
                </a:solidFill>
                <a:latin typeface="Palatino Linotype"/>
                <a:cs typeface="Palatino Linotype"/>
              </a:rPr>
              <a:t>esas</a:t>
            </a:r>
            <a:r>
              <a:rPr lang="en-US" sz="1700" dirty="0" smtClean="0">
                <a:solidFill>
                  <a:srgbClr val="4F6228"/>
                </a:solidFill>
                <a:latin typeface="Palatino Linotype"/>
                <a:cs typeface="Palatino Linotype"/>
              </a:rPr>
              <a:t> </a:t>
            </a:r>
            <a:r>
              <a:rPr lang="en-US" sz="1700" dirty="0" err="1" smtClean="0">
                <a:solidFill>
                  <a:srgbClr val="4F6228"/>
                </a:solidFill>
                <a:latin typeface="Palatino Linotype"/>
                <a:cs typeface="Palatino Linotype"/>
              </a:rPr>
              <a:t>alınmalı</a:t>
            </a:r>
            <a:r>
              <a:rPr lang="en-US" sz="1700" dirty="0" smtClean="0">
                <a:solidFill>
                  <a:srgbClr val="4F6228"/>
                </a:solidFill>
                <a:latin typeface="Palatino Linotype"/>
                <a:cs typeface="Palatino Linotype"/>
              </a:rPr>
              <a:t> </a:t>
            </a:r>
            <a:r>
              <a:rPr lang="en-US" sz="1700" dirty="0" err="1" smtClean="0">
                <a:solidFill>
                  <a:srgbClr val="4F6228"/>
                </a:solidFill>
                <a:latin typeface="Palatino Linotype"/>
                <a:cs typeface="Palatino Linotype"/>
              </a:rPr>
              <a:t>ve</a:t>
            </a:r>
            <a:r>
              <a:rPr lang="en-US" sz="1700" dirty="0" smtClean="0">
                <a:solidFill>
                  <a:srgbClr val="4F6228"/>
                </a:solidFill>
                <a:latin typeface="Palatino Linotype"/>
                <a:cs typeface="Palatino Linotype"/>
              </a:rPr>
              <a:t> </a:t>
            </a:r>
            <a:r>
              <a:rPr lang="en-US" sz="1700" dirty="0" err="1" smtClean="0">
                <a:solidFill>
                  <a:srgbClr val="4F6228"/>
                </a:solidFill>
                <a:latin typeface="Palatino Linotype"/>
                <a:cs typeface="Palatino Linotype"/>
              </a:rPr>
              <a:t>yaratıcılık</a:t>
            </a:r>
            <a:r>
              <a:rPr lang="en-US" sz="1700" dirty="0" smtClean="0">
                <a:solidFill>
                  <a:srgbClr val="4F6228"/>
                </a:solidFill>
                <a:latin typeface="Palatino Linotype"/>
                <a:cs typeface="Palatino Linotype"/>
              </a:rPr>
              <a:t> </a:t>
            </a:r>
            <a:r>
              <a:rPr lang="en-US" sz="1700" dirty="0" err="1" smtClean="0">
                <a:solidFill>
                  <a:srgbClr val="4F6228"/>
                </a:solidFill>
                <a:latin typeface="Palatino Linotype"/>
                <a:cs typeface="Palatino Linotype"/>
              </a:rPr>
              <a:t>teşvik</a:t>
            </a:r>
            <a:r>
              <a:rPr lang="en-US" sz="1700" dirty="0" smtClean="0">
                <a:solidFill>
                  <a:srgbClr val="4F6228"/>
                </a:solidFill>
                <a:latin typeface="Palatino Linotype"/>
                <a:cs typeface="Palatino Linotype"/>
              </a:rPr>
              <a:t> </a:t>
            </a:r>
            <a:r>
              <a:rPr lang="en-US" sz="1700" dirty="0" err="1" smtClean="0">
                <a:solidFill>
                  <a:srgbClr val="4F6228"/>
                </a:solidFill>
                <a:latin typeface="Palatino Linotype"/>
                <a:cs typeface="Palatino Linotype"/>
              </a:rPr>
              <a:t>edilmelidir</a:t>
            </a:r>
            <a:r>
              <a:rPr lang="en-US" sz="1700" dirty="0" smtClean="0">
                <a:solidFill>
                  <a:srgbClr val="4F6228"/>
                </a:solidFill>
                <a:latin typeface="Palatino Linotype"/>
                <a:cs typeface="Palatino Linotype"/>
              </a:rPr>
              <a:t>.</a:t>
            </a:r>
          </a:p>
          <a:p>
            <a:pPr marL="352425" indent="-352425">
              <a:buFont typeface="+mj-lt"/>
              <a:buAutoNum type="arabicPeriod"/>
            </a:pPr>
            <a:r>
              <a:rPr lang="en-US" sz="1700" dirty="0" err="1" smtClean="0">
                <a:solidFill>
                  <a:srgbClr val="558ED5"/>
                </a:solidFill>
                <a:latin typeface="Palatino Linotype"/>
                <a:cs typeface="Palatino Linotype"/>
              </a:rPr>
              <a:t>Bölümler</a:t>
            </a:r>
            <a:r>
              <a:rPr lang="en-US" sz="1700" dirty="0" smtClean="0">
                <a:solidFill>
                  <a:srgbClr val="558ED5"/>
                </a:solidFill>
                <a:latin typeface="Palatino Linotype"/>
                <a:cs typeface="Palatino Linotype"/>
              </a:rPr>
              <a:t> </a:t>
            </a:r>
            <a:r>
              <a:rPr lang="en-US" sz="1700" dirty="0" err="1" smtClean="0">
                <a:solidFill>
                  <a:srgbClr val="558ED5"/>
                </a:solidFill>
                <a:latin typeface="Palatino Linotype"/>
                <a:cs typeface="Palatino Linotype"/>
              </a:rPr>
              <a:t>ve</a:t>
            </a:r>
            <a:r>
              <a:rPr lang="en-US" sz="1700" dirty="0" smtClean="0">
                <a:solidFill>
                  <a:srgbClr val="558ED5"/>
                </a:solidFill>
                <a:latin typeface="Palatino Linotype"/>
                <a:cs typeface="Palatino Linotype"/>
              </a:rPr>
              <a:t> </a:t>
            </a:r>
            <a:r>
              <a:rPr lang="en-US" sz="1700" dirty="0" err="1" smtClean="0">
                <a:solidFill>
                  <a:srgbClr val="558ED5"/>
                </a:solidFill>
                <a:latin typeface="Palatino Linotype"/>
                <a:cs typeface="Palatino Linotype"/>
              </a:rPr>
              <a:t>gruplar</a:t>
            </a:r>
            <a:r>
              <a:rPr lang="en-US" sz="1700" dirty="0" smtClean="0">
                <a:solidFill>
                  <a:srgbClr val="558ED5"/>
                </a:solidFill>
                <a:latin typeface="Palatino Linotype"/>
                <a:cs typeface="Palatino Linotype"/>
              </a:rPr>
              <a:t> </a:t>
            </a:r>
            <a:r>
              <a:rPr lang="en-US" sz="1700" dirty="0" err="1" smtClean="0">
                <a:solidFill>
                  <a:srgbClr val="558ED5"/>
                </a:solidFill>
                <a:latin typeface="Palatino Linotype"/>
                <a:cs typeface="Palatino Linotype"/>
              </a:rPr>
              <a:t>arasında</a:t>
            </a:r>
            <a:r>
              <a:rPr lang="en-US" sz="1700" dirty="0" smtClean="0">
                <a:solidFill>
                  <a:srgbClr val="558ED5"/>
                </a:solidFill>
                <a:latin typeface="Palatino Linotype"/>
                <a:cs typeface="Palatino Linotype"/>
              </a:rPr>
              <a:t> </a:t>
            </a:r>
            <a:r>
              <a:rPr lang="en-US" sz="1700" dirty="0" err="1" smtClean="0">
                <a:solidFill>
                  <a:srgbClr val="558ED5"/>
                </a:solidFill>
                <a:latin typeface="Palatino Linotype"/>
                <a:cs typeface="Palatino Linotype"/>
              </a:rPr>
              <a:t>sınırlar</a:t>
            </a:r>
            <a:r>
              <a:rPr lang="en-US" sz="1700" dirty="0" smtClean="0">
                <a:solidFill>
                  <a:srgbClr val="558ED5"/>
                </a:solidFill>
                <a:latin typeface="Palatino Linotype"/>
                <a:cs typeface="Palatino Linotype"/>
              </a:rPr>
              <a:t> </a:t>
            </a:r>
            <a:r>
              <a:rPr lang="en-US" sz="1700" dirty="0" err="1" smtClean="0">
                <a:solidFill>
                  <a:srgbClr val="558ED5"/>
                </a:solidFill>
                <a:latin typeface="Palatino Linotype"/>
                <a:cs typeface="Palatino Linotype"/>
              </a:rPr>
              <a:t>kalkmalıdır</a:t>
            </a:r>
            <a:r>
              <a:rPr lang="en-US" sz="1700" dirty="0" smtClean="0">
                <a:solidFill>
                  <a:srgbClr val="558ED5"/>
                </a:solidFill>
                <a:latin typeface="Palatino Linotype"/>
                <a:cs typeface="Palatino Linotype"/>
              </a:rPr>
              <a:t>.</a:t>
            </a:r>
          </a:p>
          <a:p>
            <a:pPr marL="352425" indent="-352425">
              <a:buFont typeface="+mj-lt"/>
              <a:buAutoNum type="arabicPeriod"/>
            </a:pPr>
            <a:r>
              <a:rPr lang="en-US" sz="1700" dirty="0" err="1" smtClean="0">
                <a:solidFill>
                  <a:srgbClr val="4F6228"/>
                </a:solidFill>
                <a:latin typeface="Palatino Linotype"/>
                <a:cs typeface="Palatino Linotype"/>
              </a:rPr>
              <a:t>Verimlilik</a:t>
            </a:r>
            <a:r>
              <a:rPr lang="en-US" sz="1700" dirty="0" smtClean="0">
                <a:solidFill>
                  <a:srgbClr val="4F6228"/>
                </a:solidFill>
                <a:latin typeface="Palatino Linotype"/>
                <a:cs typeface="Palatino Linotype"/>
              </a:rPr>
              <a:t>, </a:t>
            </a:r>
            <a:r>
              <a:rPr lang="en-US" sz="1700" dirty="0" err="1" smtClean="0">
                <a:solidFill>
                  <a:srgbClr val="4F6228"/>
                </a:solidFill>
                <a:latin typeface="Palatino Linotype"/>
                <a:cs typeface="Palatino Linotype"/>
              </a:rPr>
              <a:t>yöntemler</a:t>
            </a:r>
            <a:r>
              <a:rPr lang="en-US" sz="1700" dirty="0" smtClean="0">
                <a:solidFill>
                  <a:srgbClr val="4F6228"/>
                </a:solidFill>
                <a:latin typeface="Palatino Linotype"/>
                <a:cs typeface="Palatino Linotype"/>
              </a:rPr>
              <a:t> </a:t>
            </a:r>
            <a:r>
              <a:rPr lang="en-US" sz="1700" dirty="0" err="1" smtClean="0">
                <a:solidFill>
                  <a:srgbClr val="4F6228"/>
                </a:solidFill>
                <a:latin typeface="Palatino Linotype"/>
                <a:cs typeface="Palatino Linotype"/>
              </a:rPr>
              <a:t>geliştirerek</a:t>
            </a:r>
            <a:r>
              <a:rPr lang="en-US" sz="1700" dirty="0" smtClean="0">
                <a:solidFill>
                  <a:srgbClr val="4F6228"/>
                </a:solidFill>
                <a:latin typeface="Palatino Linotype"/>
                <a:cs typeface="Palatino Linotype"/>
              </a:rPr>
              <a:t> </a:t>
            </a:r>
            <a:r>
              <a:rPr lang="en-US" sz="1700" dirty="0" err="1" smtClean="0">
                <a:solidFill>
                  <a:srgbClr val="4F6228"/>
                </a:solidFill>
                <a:latin typeface="Palatino Linotype"/>
                <a:cs typeface="Palatino Linotype"/>
              </a:rPr>
              <a:t>artırılmalıdır</a:t>
            </a:r>
            <a:r>
              <a:rPr lang="en-US" sz="1700" dirty="0" smtClean="0">
                <a:solidFill>
                  <a:srgbClr val="4F6228"/>
                </a:solidFill>
                <a:latin typeface="Palatino Linotype"/>
                <a:cs typeface="Palatino Linotype"/>
              </a:rPr>
              <a:t>.</a:t>
            </a:r>
          </a:p>
          <a:p>
            <a:pPr marL="352425" indent="-352425">
              <a:buFont typeface="+mj-lt"/>
              <a:buAutoNum type="arabicPeriod"/>
            </a:pPr>
            <a:r>
              <a:rPr lang="en-US" sz="1700" dirty="0" err="1" smtClean="0">
                <a:solidFill>
                  <a:srgbClr val="558ED5"/>
                </a:solidFill>
                <a:latin typeface="Palatino Linotype"/>
                <a:cs typeface="Palatino Linotype"/>
              </a:rPr>
              <a:t>Ölçülebilen</a:t>
            </a:r>
            <a:r>
              <a:rPr lang="en-US" sz="1700" dirty="0" smtClean="0">
                <a:solidFill>
                  <a:srgbClr val="558ED5"/>
                </a:solidFill>
                <a:latin typeface="Palatino Linotype"/>
                <a:cs typeface="Palatino Linotype"/>
              </a:rPr>
              <a:t> </a:t>
            </a:r>
            <a:r>
              <a:rPr lang="en-US" sz="1700" dirty="0" err="1" smtClean="0">
                <a:solidFill>
                  <a:srgbClr val="558ED5"/>
                </a:solidFill>
                <a:latin typeface="Palatino Linotype"/>
                <a:cs typeface="Palatino Linotype"/>
              </a:rPr>
              <a:t>hedefler</a:t>
            </a:r>
            <a:r>
              <a:rPr lang="en-US" sz="1700" dirty="0" smtClean="0">
                <a:solidFill>
                  <a:srgbClr val="558ED5"/>
                </a:solidFill>
                <a:latin typeface="Palatino Linotype"/>
                <a:cs typeface="Palatino Linotype"/>
              </a:rPr>
              <a:t> </a:t>
            </a:r>
            <a:r>
              <a:rPr lang="en-US" sz="1700" dirty="0" err="1" smtClean="0">
                <a:solidFill>
                  <a:srgbClr val="558ED5"/>
                </a:solidFill>
                <a:latin typeface="Palatino Linotype"/>
                <a:cs typeface="Palatino Linotype"/>
              </a:rPr>
              <a:t>koyarak</a:t>
            </a:r>
            <a:r>
              <a:rPr lang="en-US" sz="1700" dirty="0" smtClean="0">
                <a:solidFill>
                  <a:srgbClr val="558ED5"/>
                </a:solidFill>
                <a:latin typeface="Palatino Linotype"/>
                <a:cs typeface="Palatino Linotype"/>
              </a:rPr>
              <a:t> </a:t>
            </a:r>
            <a:r>
              <a:rPr lang="en-US" sz="1700" dirty="0" err="1" smtClean="0">
                <a:solidFill>
                  <a:srgbClr val="558ED5"/>
                </a:solidFill>
                <a:latin typeface="Palatino Linotype"/>
                <a:cs typeface="Palatino Linotype"/>
              </a:rPr>
              <a:t>bu</a:t>
            </a:r>
            <a:r>
              <a:rPr lang="en-US" sz="1700" dirty="0" smtClean="0">
                <a:solidFill>
                  <a:srgbClr val="558ED5"/>
                </a:solidFill>
                <a:latin typeface="Palatino Linotype"/>
                <a:cs typeface="Palatino Linotype"/>
              </a:rPr>
              <a:t> </a:t>
            </a:r>
            <a:r>
              <a:rPr lang="en-US" sz="1700" dirty="0" err="1" smtClean="0">
                <a:solidFill>
                  <a:srgbClr val="558ED5"/>
                </a:solidFill>
                <a:latin typeface="Palatino Linotype"/>
                <a:cs typeface="Palatino Linotype"/>
              </a:rPr>
              <a:t>hedeflere</a:t>
            </a:r>
            <a:r>
              <a:rPr lang="en-US" sz="1700" dirty="0" smtClean="0">
                <a:solidFill>
                  <a:srgbClr val="558ED5"/>
                </a:solidFill>
                <a:latin typeface="Palatino Linotype"/>
                <a:cs typeface="Palatino Linotype"/>
              </a:rPr>
              <a:t> </a:t>
            </a:r>
            <a:r>
              <a:rPr lang="en-US" sz="1700" dirty="0" err="1" smtClean="0">
                <a:solidFill>
                  <a:srgbClr val="558ED5"/>
                </a:solidFill>
                <a:latin typeface="Palatino Linotype"/>
                <a:cs typeface="Palatino Linotype"/>
              </a:rPr>
              <a:t>ulaşılmaya</a:t>
            </a:r>
            <a:r>
              <a:rPr lang="en-US" sz="1700" dirty="0" smtClean="0">
                <a:solidFill>
                  <a:srgbClr val="558ED5"/>
                </a:solidFill>
                <a:latin typeface="Palatino Linotype"/>
                <a:cs typeface="Palatino Linotype"/>
              </a:rPr>
              <a:t> </a:t>
            </a:r>
            <a:r>
              <a:rPr lang="en-US" sz="1700" dirty="0" err="1" smtClean="0">
                <a:solidFill>
                  <a:srgbClr val="558ED5"/>
                </a:solidFill>
                <a:latin typeface="Palatino Linotype"/>
                <a:cs typeface="Palatino Linotype"/>
              </a:rPr>
              <a:t>çalışılmalıdır</a:t>
            </a:r>
            <a:r>
              <a:rPr lang="en-US" sz="1700" dirty="0" smtClean="0">
                <a:solidFill>
                  <a:srgbClr val="558ED5"/>
                </a:solidFill>
                <a:latin typeface="Palatino Linotype"/>
                <a:cs typeface="Palatino Linotype"/>
              </a:rPr>
              <a:t>.</a:t>
            </a:r>
          </a:p>
          <a:p>
            <a:pPr marL="352425" indent="-352425">
              <a:buFont typeface="+mj-lt"/>
              <a:buAutoNum type="arabicPeriod"/>
            </a:pPr>
            <a:r>
              <a:rPr lang="en-US" sz="1700" dirty="0" err="1" smtClean="0">
                <a:solidFill>
                  <a:srgbClr val="4F6228"/>
                </a:solidFill>
                <a:latin typeface="Palatino Linotype"/>
                <a:cs typeface="Palatino Linotype"/>
              </a:rPr>
              <a:t>Çalışanlara</a:t>
            </a:r>
            <a:r>
              <a:rPr lang="en-US" sz="1700" dirty="0" smtClean="0">
                <a:solidFill>
                  <a:srgbClr val="4F6228"/>
                </a:solidFill>
                <a:latin typeface="Palatino Linotype"/>
                <a:cs typeface="Palatino Linotype"/>
              </a:rPr>
              <a:t> </a:t>
            </a:r>
            <a:r>
              <a:rPr lang="en-US" sz="1700" dirty="0" err="1" smtClean="0">
                <a:solidFill>
                  <a:srgbClr val="4F6228"/>
                </a:solidFill>
                <a:latin typeface="Palatino Linotype"/>
                <a:cs typeface="Palatino Linotype"/>
              </a:rPr>
              <a:t>yaptıkları</a:t>
            </a:r>
            <a:r>
              <a:rPr lang="en-US" sz="1700" dirty="0" smtClean="0">
                <a:solidFill>
                  <a:srgbClr val="4F6228"/>
                </a:solidFill>
                <a:latin typeface="Palatino Linotype"/>
                <a:cs typeface="Palatino Linotype"/>
              </a:rPr>
              <a:t> </a:t>
            </a:r>
            <a:r>
              <a:rPr lang="en-US" sz="1700" dirty="0" err="1" smtClean="0">
                <a:solidFill>
                  <a:srgbClr val="4F6228"/>
                </a:solidFill>
                <a:latin typeface="Palatino Linotype"/>
                <a:cs typeface="Palatino Linotype"/>
              </a:rPr>
              <a:t>ile</a:t>
            </a:r>
            <a:r>
              <a:rPr lang="en-US" sz="1700" dirty="0" smtClean="0">
                <a:solidFill>
                  <a:srgbClr val="4F6228"/>
                </a:solidFill>
                <a:latin typeface="Palatino Linotype"/>
                <a:cs typeface="Palatino Linotype"/>
              </a:rPr>
              <a:t> </a:t>
            </a:r>
            <a:r>
              <a:rPr lang="en-US" sz="1700" dirty="0" err="1" smtClean="0">
                <a:solidFill>
                  <a:srgbClr val="4F6228"/>
                </a:solidFill>
                <a:latin typeface="Palatino Linotype"/>
                <a:cs typeface="Palatino Linotype"/>
              </a:rPr>
              <a:t>övünmelerini</a:t>
            </a:r>
            <a:r>
              <a:rPr lang="en-US" sz="1700" dirty="0" smtClean="0">
                <a:solidFill>
                  <a:srgbClr val="4F6228"/>
                </a:solidFill>
                <a:latin typeface="Palatino Linotype"/>
                <a:cs typeface="Palatino Linotype"/>
              </a:rPr>
              <a:t> </a:t>
            </a:r>
            <a:r>
              <a:rPr lang="en-US" sz="1700" dirty="0" err="1" smtClean="0">
                <a:solidFill>
                  <a:srgbClr val="4F6228"/>
                </a:solidFill>
                <a:latin typeface="Palatino Linotype"/>
                <a:cs typeface="Palatino Linotype"/>
              </a:rPr>
              <a:t>sağlayacak</a:t>
            </a:r>
            <a:r>
              <a:rPr lang="en-US" sz="1700" dirty="0" smtClean="0">
                <a:solidFill>
                  <a:srgbClr val="4F6228"/>
                </a:solidFill>
                <a:latin typeface="Palatino Linotype"/>
                <a:cs typeface="Palatino Linotype"/>
              </a:rPr>
              <a:t> </a:t>
            </a:r>
            <a:r>
              <a:rPr lang="en-US" sz="1700" dirty="0" err="1" smtClean="0">
                <a:solidFill>
                  <a:srgbClr val="4F6228"/>
                </a:solidFill>
                <a:latin typeface="Palatino Linotype"/>
                <a:cs typeface="Palatino Linotype"/>
              </a:rPr>
              <a:t>fırsatlar</a:t>
            </a:r>
            <a:r>
              <a:rPr lang="en-US" sz="1700" dirty="0" smtClean="0">
                <a:solidFill>
                  <a:srgbClr val="4F6228"/>
                </a:solidFill>
                <a:latin typeface="Palatino Linotype"/>
                <a:cs typeface="Palatino Linotype"/>
              </a:rPr>
              <a:t> </a:t>
            </a:r>
            <a:r>
              <a:rPr lang="en-US" sz="1700" dirty="0" err="1" smtClean="0">
                <a:solidFill>
                  <a:srgbClr val="4F6228"/>
                </a:solidFill>
                <a:latin typeface="Palatino Linotype"/>
                <a:cs typeface="Palatino Linotype"/>
              </a:rPr>
              <a:t>tanınmalıdır</a:t>
            </a:r>
            <a:r>
              <a:rPr lang="en-US" sz="1700" dirty="0" smtClean="0">
                <a:solidFill>
                  <a:srgbClr val="4F6228"/>
                </a:solidFill>
                <a:latin typeface="Palatino Linotype"/>
                <a:cs typeface="Palatino Linotype"/>
              </a:rPr>
              <a:t>.</a:t>
            </a:r>
          </a:p>
          <a:p>
            <a:pPr marL="352425" indent="-352425">
              <a:buFont typeface="+mj-lt"/>
              <a:buAutoNum type="arabicPeriod"/>
            </a:pPr>
            <a:r>
              <a:rPr lang="en-US" sz="1700" dirty="0" err="1" smtClean="0">
                <a:solidFill>
                  <a:srgbClr val="558ED5"/>
                </a:solidFill>
                <a:latin typeface="Palatino Linotype"/>
                <a:cs typeface="Palatino Linotype"/>
              </a:rPr>
              <a:t>Tüm</a:t>
            </a:r>
            <a:r>
              <a:rPr lang="en-US" sz="1700" dirty="0" smtClean="0">
                <a:solidFill>
                  <a:srgbClr val="558ED5"/>
                </a:solidFill>
                <a:latin typeface="Palatino Linotype"/>
                <a:cs typeface="Palatino Linotype"/>
              </a:rPr>
              <a:t> </a:t>
            </a:r>
            <a:r>
              <a:rPr lang="en-US" sz="1700" dirty="0" err="1" smtClean="0">
                <a:solidFill>
                  <a:srgbClr val="558ED5"/>
                </a:solidFill>
                <a:latin typeface="Palatino Linotype"/>
                <a:cs typeface="Palatino Linotype"/>
              </a:rPr>
              <a:t>kurum</a:t>
            </a:r>
            <a:r>
              <a:rPr lang="en-US" sz="1700" dirty="0" smtClean="0">
                <a:solidFill>
                  <a:srgbClr val="558ED5"/>
                </a:solidFill>
                <a:latin typeface="Palatino Linotype"/>
                <a:cs typeface="Palatino Linotype"/>
              </a:rPr>
              <a:t> </a:t>
            </a:r>
            <a:r>
              <a:rPr lang="en-US" sz="1700" dirty="0" err="1" smtClean="0">
                <a:solidFill>
                  <a:srgbClr val="558ED5"/>
                </a:solidFill>
                <a:latin typeface="Palatino Linotype"/>
                <a:cs typeface="Palatino Linotype"/>
              </a:rPr>
              <a:t>çalışanlarının</a:t>
            </a:r>
            <a:r>
              <a:rPr lang="en-US" sz="1700" dirty="0" smtClean="0">
                <a:solidFill>
                  <a:srgbClr val="558ED5"/>
                </a:solidFill>
                <a:latin typeface="Palatino Linotype"/>
                <a:cs typeface="Palatino Linotype"/>
              </a:rPr>
              <a:t> </a:t>
            </a:r>
            <a:r>
              <a:rPr lang="en-US" sz="1700" dirty="0" err="1" smtClean="0">
                <a:solidFill>
                  <a:srgbClr val="558ED5"/>
                </a:solidFill>
                <a:latin typeface="Palatino Linotype"/>
                <a:cs typeface="Palatino Linotype"/>
              </a:rPr>
              <a:t>kendisini</a:t>
            </a:r>
            <a:r>
              <a:rPr lang="en-US" sz="1700" dirty="0" smtClean="0">
                <a:solidFill>
                  <a:srgbClr val="558ED5"/>
                </a:solidFill>
                <a:latin typeface="Palatino Linotype"/>
                <a:cs typeface="Palatino Linotype"/>
              </a:rPr>
              <a:t> </a:t>
            </a:r>
            <a:r>
              <a:rPr lang="en-US" sz="1700" dirty="0" err="1" smtClean="0">
                <a:solidFill>
                  <a:srgbClr val="558ED5"/>
                </a:solidFill>
                <a:latin typeface="Palatino Linotype"/>
                <a:cs typeface="Palatino Linotype"/>
              </a:rPr>
              <a:t>geliştirmesi</a:t>
            </a:r>
            <a:r>
              <a:rPr lang="en-US" sz="1700" dirty="0" smtClean="0">
                <a:solidFill>
                  <a:srgbClr val="558ED5"/>
                </a:solidFill>
                <a:latin typeface="Palatino Linotype"/>
                <a:cs typeface="Palatino Linotype"/>
              </a:rPr>
              <a:t> </a:t>
            </a:r>
            <a:r>
              <a:rPr lang="en-US" sz="1700" dirty="0" err="1" smtClean="0">
                <a:solidFill>
                  <a:srgbClr val="558ED5"/>
                </a:solidFill>
                <a:latin typeface="Palatino Linotype"/>
                <a:cs typeface="Palatino Linotype"/>
              </a:rPr>
              <a:t>teşvik</a:t>
            </a:r>
            <a:r>
              <a:rPr lang="en-US" sz="1700" dirty="0" smtClean="0">
                <a:solidFill>
                  <a:srgbClr val="558ED5"/>
                </a:solidFill>
                <a:latin typeface="Palatino Linotype"/>
                <a:cs typeface="Palatino Linotype"/>
              </a:rPr>
              <a:t> </a:t>
            </a:r>
            <a:r>
              <a:rPr lang="en-US" sz="1700" dirty="0" err="1" smtClean="0">
                <a:solidFill>
                  <a:srgbClr val="558ED5"/>
                </a:solidFill>
                <a:latin typeface="Palatino Linotype"/>
                <a:cs typeface="Palatino Linotype"/>
              </a:rPr>
              <a:t>edilmelidir</a:t>
            </a:r>
            <a:r>
              <a:rPr lang="en-US" sz="1700" dirty="0" smtClean="0">
                <a:solidFill>
                  <a:srgbClr val="558ED5"/>
                </a:solidFill>
                <a:latin typeface="Palatino Linotype"/>
                <a:cs typeface="Palatino Linotype"/>
              </a:rPr>
              <a:t>.</a:t>
            </a:r>
          </a:p>
          <a:p>
            <a:pPr marL="352425" indent="-352425">
              <a:buFont typeface="+mj-lt"/>
              <a:buAutoNum type="arabicPeriod"/>
            </a:pPr>
            <a:r>
              <a:rPr lang="en-US" sz="1700" dirty="0" err="1" smtClean="0">
                <a:solidFill>
                  <a:srgbClr val="4F6228"/>
                </a:solidFill>
                <a:latin typeface="Palatino Linotype"/>
                <a:cs typeface="Palatino Linotype"/>
              </a:rPr>
              <a:t>Kurum</a:t>
            </a:r>
            <a:r>
              <a:rPr lang="en-US" sz="1700" dirty="0" smtClean="0">
                <a:solidFill>
                  <a:srgbClr val="4F6228"/>
                </a:solidFill>
                <a:latin typeface="Palatino Linotype"/>
                <a:cs typeface="Palatino Linotype"/>
              </a:rPr>
              <a:t> </a:t>
            </a:r>
            <a:r>
              <a:rPr lang="en-US" sz="1700" dirty="0" err="1" smtClean="0">
                <a:solidFill>
                  <a:srgbClr val="4F6228"/>
                </a:solidFill>
                <a:latin typeface="Palatino Linotype"/>
                <a:cs typeface="Palatino Linotype"/>
              </a:rPr>
              <a:t>yönetimi</a:t>
            </a:r>
            <a:r>
              <a:rPr lang="en-US" sz="1700" dirty="0" smtClean="0">
                <a:solidFill>
                  <a:srgbClr val="4F6228"/>
                </a:solidFill>
                <a:latin typeface="Palatino Linotype"/>
                <a:cs typeface="Palatino Linotype"/>
              </a:rPr>
              <a:t>, </a:t>
            </a:r>
            <a:r>
              <a:rPr lang="en-US" sz="1700" dirty="0" err="1" smtClean="0">
                <a:solidFill>
                  <a:srgbClr val="4F6228"/>
                </a:solidFill>
                <a:latin typeface="Palatino Linotype"/>
                <a:cs typeface="Palatino Linotype"/>
              </a:rPr>
              <a:t>değişimin</a:t>
            </a:r>
            <a:r>
              <a:rPr lang="en-US" sz="1700" dirty="0" smtClean="0">
                <a:solidFill>
                  <a:srgbClr val="4F6228"/>
                </a:solidFill>
                <a:latin typeface="Palatino Linotype"/>
                <a:cs typeface="Palatino Linotype"/>
              </a:rPr>
              <a:t> </a:t>
            </a:r>
            <a:r>
              <a:rPr lang="en-US" sz="1700" dirty="0" err="1" smtClean="0">
                <a:solidFill>
                  <a:srgbClr val="4F6228"/>
                </a:solidFill>
                <a:latin typeface="Palatino Linotype"/>
                <a:cs typeface="Palatino Linotype"/>
              </a:rPr>
              <a:t>anlaşılmasına</a:t>
            </a:r>
            <a:r>
              <a:rPr lang="en-US" sz="1700" dirty="0" smtClean="0">
                <a:solidFill>
                  <a:srgbClr val="4F6228"/>
                </a:solidFill>
                <a:latin typeface="Palatino Linotype"/>
                <a:cs typeface="Palatino Linotype"/>
              </a:rPr>
              <a:t> </a:t>
            </a:r>
            <a:r>
              <a:rPr lang="en-US" sz="1700" dirty="0" err="1" smtClean="0">
                <a:solidFill>
                  <a:srgbClr val="4F6228"/>
                </a:solidFill>
                <a:latin typeface="Palatino Linotype"/>
                <a:cs typeface="Palatino Linotype"/>
              </a:rPr>
              <a:t>ve</a:t>
            </a:r>
            <a:r>
              <a:rPr lang="en-US" sz="1700" dirty="0" smtClean="0">
                <a:solidFill>
                  <a:srgbClr val="4F6228"/>
                </a:solidFill>
                <a:latin typeface="Palatino Linotype"/>
                <a:cs typeface="Palatino Linotype"/>
              </a:rPr>
              <a:t> </a:t>
            </a:r>
            <a:r>
              <a:rPr lang="en-US" sz="1700" dirty="0" err="1" smtClean="0">
                <a:solidFill>
                  <a:srgbClr val="4F6228"/>
                </a:solidFill>
                <a:latin typeface="Palatino Linotype"/>
                <a:cs typeface="Palatino Linotype"/>
              </a:rPr>
              <a:t>uygulanmasına</a:t>
            </a:r>
            <a:r>
              <a:rPr lang="en-US" sz="1700" dirty="0" smtClean="0">
                <a:solidFill>
                  <a:srgbClr val="4F6228"/>
                </a:solidFill>
                <a:latin typeface="Palatino Linotype"/>
                <a:cs typeface="Palatino Linotype"/>
              </a:rPr>
              <a:t> </a:t>
            </a:r>
            <a:r>
              <a:rPr lang="en-US" sz="1700" dirty="0" err="1" smtClean="0">
                <a:solidFill>
                  <a:srgbClr val="4F6228"/>
                </a:solidFill>
                <a:latin typeface="Palatino Linotype"/>
                <a:cs typeface="Palatino Linotype"/>
              </a:rPr>
              <a:t>ilişkin</a:t>
            </a:r>
            <a:r>
              <a:rPr lang="en-US" sz="1700" dirty="0" smtClean="0">
                <a:solidFill>
                  <a:srgbClr val="4F6228"/>
                </a:solidFill>
                <a:latin typeface="Palatino Linotype"/>
                <a:cs typeface="Palatino Linotype"/>
              </a:rPr>
              <a:t> </a:t>
            </a:r>
            <a:r>
              <a:rPr lang="en-US" sz="1700" dirty="0" err="1" smtClean="0">
                <a:solidFill>
                  <a:srgbClr val="4F6228"/>
                </a:solidFill>
                <a:latin typeface="Palatino Linotype"/>
                <a:cs typeface="Palatino Linotype"/>
              </a:rPr>
              <a:t>önlemleri</a:t>
            </a:r>
            <a:r>
              <a:rPr lang="en-US" sz="1700" dirty="0" smtClean="0">
                <a:solidFill>
                  <a:srgbClr val="4F6228"/>
                </a:solidFill>
                <a:latin typeface="Palatino Linotype"/>
                <a:cs typeface="Palatino Linotype"/>
              </a:rPr>
              <a:t> </a:t>
            </a:r>
            <a:r>
              <a:rPr lang="en-US" sz="1700" dirty="0" err="1" smtClean="0">
                <a:solidFill>
                  <a:srgbClr val="4F6228"/>
                </a:solidFill>
                <a:latin typeface="Palatino Linotype"/>
                <a:cs typeface="Palatino Linotype"/>
              </a:rPr>
              <a:t>almalıdır</a:t>
            </a:r>
            <a:r>
              <a:rPr lang="en-US" sz="1700" dirty="0" smtClean="0">
                <a:solidFill>
                  <a:srgbClr val="4F6228"/>
                </a:solidFill>
                <a:latin typeface="Palatino Linotype"/>
                <a:cs typeface="Palatino Linotype"/>
              </a:rPr>
              <a:t>.</a:t>
            </a:r>
            <a:endParaRPr lang="en-US" sz="1700" dirty="0">
              <a:solidFill>
                <a:srgbClr val="4F6228"/>
              </a:solidFill>
              <a:latin typeface="Palatino Linotype"/>
              <a:cs typeface="Palatino Linotype"/>
            </a:endParaRPr>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226043"/>
            <a:ext cx="1219200" cy="535354"/>
          </a:xfrm>
          <a:prstGeom prst="rect">
            <a:avLst/>
          </a:prstGeom>
        </p:spPr>
      </p:pic>
      <p:cxnSp>
        <p:nvCxnSpPr>
          <p:cNvPr id="6" name="Straight Connector 5"/>
          <p:cNvCxnSpPr/>
          <p:nvPr/>
        </p:nvCxnSpPr>
        <p:spPr>
          <a:xfrm flipV="1">
            <a:off x="457201" y="1010148"/>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483934"/>
            <a:ext cx="7343987"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35012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700" b="1" dirty="0" err="1" smtClean="0">
                <a:solidFill>
                  <a:schemeClr val="tx2">
                    <a:lumMod val="60000"/>
                    <a:lumOff val="40000"/>
                  </a:schemeClr>
                </a:solidFill>
                <a:latin typeface="Palatino Linotype"/>
                <a:cs typeface="Palatino Linotype"/>
              </a:rPr>
              <a:t>TKY’nin</a:t>
            </a:r>
            <a:r>
              <a:rPr lang="en-US" sz="2700" b="1" dirty="0" smtClean="0">
                <a:solidFill>
                  <a:schemeClr val="tx2">
                    <a:lumMod val="60000"/>
                    <a:lumOff val="40000"/>
                  </a:schemeClr>
                </a:solidFill>
                <a:latin typeface="Palatino Linotype"/>
                <a:cs typeface="Palatino Linotype"/>
              </a:rPr>
              <a:t> </a:t>
            </a:r>
            <a:r>
              <a:rPr lang="en-US" sz="2700" b="1" dirty="0" err="1" smtClean="0">
                <a:solidFill>
                  <a:schemeClr val="tx2">
                    <a:lumMod val="60000"/>
                    <a:lumOff val="40000"/>
                  </a:schemeClr>
                </a:solidFill>
                <a:latin typeface="Palatino Linotype"/>
                <a:cs typeface="Palatino Linotype"/>
              </a:rPr>
              <a:t>Gelişimi</a:t>
            </a:r>
            <a:endParaRPr lang="en-US" sz="2700" b="1" dirty="0">
              <a:solidFill>
                <a:schemeClr val="tx2">
                  <a:lumMod val="60000"/>
                  <a:lumOff val="40000"/>
                </a:schemeClr>
              </a:solidFill>
              <a:latin typeface="Palatino Linotype"/>
              <a:cs typeface="Palatino Linotype"/>
            </a:endParaRPr>
          </a:p>
        </p:txBody>
      </p:sp>
      <p:sp>
        <p:nvSpPr>
          <p:cNvPr id="3" name="Content Placeholder 2"/>
          <p:cNvSpPr>
            <a:spLocks noGrp="1"/>
          </p:cNvSpPr>
          <p:nvPr>
            <p:ph idx="1"/>
          </p:nvPr>
        </p:nvSpPr>
        <p:spPr>
          <a:xfrm>
            <a:off x="3245556" y="1389415"/>
            <a:ext cx="5707644" cy="4525963"/>
          </a:xfrm>
        </p:spPr>
        <p:txBody>
          <a:bodyPr>
            <a:normAutofit/>
          </a:bodyPr>
          <a:lstStyle/>
          <a:p>
            <a:pPr marL="0" indent="0" algn="just">
              <a:buNone/>
            </a:pPr>
            <a:r>
              <a:rPr lang="tr-TR" sz="2400" dirty="0" smtClean="0"/>
              <a:t>Japonya’nın </a:t>
            </a:r>
            <a:r>
              <a:rPr lang="tr-TR" sz="2400" dirty="0"/>
              <a:t>Toplam Kalite Yönetimi sisteminde başarılı olmasındaki en önemli faktör ise; Japonların sosyal ve kültürel özelliklerinin TKY sisteminin doğasına uygun bir yapıda olmasıdır. </a:t>
            </a:r>
            <a:endParaRPr lang="tr-TR" sz="2400" dirty="0" smtClean="0"/>
          </a:p>
          <a:p>
            <a:pPr marL="0" indent="0" algn="just">
              <a:buNone/>
            </a:pPr>
            <a:endParaRPr lang="tr-TR" sz="2400" dirty="0"/>
          </a:p>
          <a:p>
            <a:pPr marL="0" indent="0" algn="just">
              <a:buNone/>
            </a:pPr>
            <a:r>
              <a:rPr lang="tr-TR" sz="2400" dirty="0" smtClean="0"/>
              <a:t>Çünkü </a:t>
            </a:r>
            <a:r>
              <a:rPr lang="tr-TR" sz="2400" dirty="0"/>
              <a:t>TKY insan faktörünü ön planda tutmakta ve sistem içerisindeki tüm bireylerin katılımını esas almaktadır. Japonlarda bulunan ortak amaç ve kültür ise bu başarıda önemli bir yer </a:t>
            </a:r>
            <a:r>
              <a:rPr lang="tr-TR" sz="2400" dirty="0" smtClean="0"/>
              <a:t>tutmaktadır.</a:t>
            </a:r>
            <a:endParaRPr lang="en-US" dirty="0"/>
          </a:p>
        </p:txBody>
      </p:sp>
      <p:pic>
        <p:nvPicPr>
          <p:cNvPr id="4" name="Picture 3" descr="Ekran Resmi 2017-07-29 15.15.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7572" y="6127266"/>
            <a:ext cx="1219200" cy="535354"/>
          </a:xfrm>
          <a:prstGeom prst="rect">
            <a:avLst/>
          </a:prstGeom>
        </p:spPr>
      </p:pic>
      <p:cxnSp>
        <p:nvCxnSpPr>
          <p:cNvPr id="6" name="Straight Connector 5"/>
          <p:cNvCxnSpPr/>
          <p:nvPr/>
        </p:nvCxnSpPr>
        <p:spPr>
          <a:xfrm flipV="1">
            <a:off x="457201" y="1165369"/>
            <a:ext cx="849599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452491" y="6385157"/>
            <a:ext cx="7343987" cy="0"/>
          </a:xfrm>
          <a:prstGeom prst="line">
            <a:avLst/>
          </a:prstGeom>
        </p:spPr>
        <p:style>
          <a:lnRef idx="2">
            <a:schemeClr val="accent1"/>
          </a:lnRef>
          <a:fillRef idx="0">
            <a:schemeClr val="accent1"/>
          </a:fillRef>
          <a:effectRef idx="1">
            <a:schemeClr val="accent1"/>
          </a:effectRef>
          <a:fontRef idx="minor">
            <a:schemeClr val="tx1"/>
          </a:fontRef>
        </p:style>
      </p:cxnSp>
      <p:pic>
        <p:nvPicPr>
          <p:cNvPr id="8" name="Picture 7" descr="Ekran Resmi 2017-09-03 21.59.2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664" y="1207702"/>
            <a:ext cx="2489200" cy="1778000"/>
          </a:xfrm>
          <a:prstGeom prst="rect">
            <a:avLst/>
          </a:prstGeom>
        </p:spPr>
      </p:pic>
      <p:pic>
        <p:nvPicPr>
          <p:cNvPr id="9" name="Picture 8" descr="Ekran Resmi 2017-09-03 22.00.0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531" y="2894189"/>
            <a:ext cx="1952781" cy="1776590"/>
          </a:xfrm>
          <a:prstGeom prst="rect">
            <a:avLst/>
          </a:prstGeom>
        </p:spPr>
      </p:pic>
      <p:pic>
        <p:nvPicPr>
          <p:cNvPr id="10" name="Picture 9" descr="Ekran Resmi 2017-09-03 22.00.28.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8796" y="4670779"/>
            <a:ext cx="2383068" cy="1243076"/>
          </a:xfrm>
          <a:prstGeom prst="rect">
            <a:avLst/>
          </a:prstGeom>
        </p:spPr>
      </p:pic>
    </p:spTree>
    <p:extLst>
      <p:ext uri="{BB962C8B-B14F-4D97-AF65-F5344CB8AC3E}">
        <p14:creationId xmlns:p14="http://schemas.microsoft.com/office/powerpoint/2010/main" val="35221291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2">
  <a:themeElements>
    <a:clrScheme name="Gazete kağıdı">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thm15="http://schemas.microsoft.com/office/thememl/2012/main" name="Tema2" id="{E9BD2879-3F02-4D48-A40B-DD716CFAC316}" vid="{9AEA1DF1-C304-460F-9C28-67CA6372DEDA}"/>
    </a:ext>
  </a:extLst>
</a:theme>
</file>

<file path=ppt/theme/theme2.xml><?xml version="1.0" encoding="utf-8"?>
<a:theme xmlns:a="http://schemas.openxmlformats.org/drawingml/2006/main" name="1_Ric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t." id="{413A7544-DC64-4FD9-B67F-E82A6B382656}" vid="{2993C0EF-C761-423D-BA24-A50FC7959470}"/>
    </a:ext>
  </a:extLst>
</a:theme>
</file>

<file path=docProps/app.xml><?xml version="1.0" encoding="utf-8"?>
<Properties xmlns="http://schemas.openxmlformats.org/officeDocument/2006/extended-properties" xmlns:vt="http://schemas.openxmlformats.org/officeDocument/2006/docPropsVTypes">
  <Template>Tema2</Template>
  <TotalTime>9469</TotalTime>
  <Words>1231</Words>
  <Application>Microsoft Office PowerPoint</Application>
  <PresentationFormat>Ekran Gösterisi (4:3)</PresentationFormat>
  <Paragraphs>119</Paragraphs>
  <Slides>21</Slides>
  <Notes>0</Notes>
  <HiddenSlides>0</HiddenSlides>
  <MMClips>0</MMClips>
  <ScaleCrop>false</ScaleCrop>
  <HeadingPairs>
    <vt:vector size="6" baseType="variant">
      <vt:variant>
        <vt:lpstr>Kullanılan Yazı Tipleri</vt:lpstr>
      </vt:variant>
      <vt:variant>
        <vt:i4>6</vt:i4>
      </vt:variant>
      <vt:variant>
        <vt:lpstr>Tema</vt:lpstr>
      </vt:variant>
      <vt:variant>
        <vt:i4>3</vt:i4>
      </vt:variant>
      <vt:variant>
        <vt:lpstr>Slayt Başlıkları</vt:lpstr>
      </vt:variant>
      <vt:variant>
        <vt:i4>21</vt:i4>
      </vt:variant>
    </vt:vector>
  </HeadingPairs>
  <TitlesOfParts>
    <vt:vector size="30" baseType="lpstr">
      <vt:lpstr>ＭＳ Ｐゴシック</vt:lpstr>
      <vt:lpstr>Arial</vt:lpstr>
      <vt:lpstr>Calibri</vt:lpstr>
      <vt:lpstr>Palatino Linotype</vt:lpstr>
      <vt:lpstr>Trebuchet MS</vt:lpstr>
      <vt:lpstr>Wingdings</vt:lpstr>
      <vt:lpstr>Tema2</vt:lpstr>
      <vt:lpstr>1_Rics</vt:lpstr>
      <vt:lpstr>h.t.</vt:lpstr>
      <vt:lpstr>Yönetim ve Organizasyon</vt:lpstr>
      <vt:lpstr>Yönetim ve Organizasyon</vt:lpstr>
      <vt:lpstr>İçindekiler</vt:lpstr>
      <vt:lpstr>Toplam Kalite Yönetimi</vt:lpstr>
      <vt:lpstr>Toplam Kalite Yönetimi</vt:lpstr>
      <vt:lpstr>Kalite Kavramı</vt:lpstr>
      <vt:lpstr>TKY’nin Gelişimi</vt:lpstr>
      <vt:lpstr>Deming’e Göre Kalitenin 14 İlkesi</vt:lpstr>
      <vt:lpstr>TKY’nin Gelişimi</vt:lpstr>
      <vt:lpstr>TKY’nin Anlayışı</vt:lpstr>
      <vt:lpstr>TKY’nin Anlayışı</vt:lpstr>
      <vt:lpstr>TKY’nin Temel İlkeleri</vt:lpstr>
      <vt:lpstr>1. Müşteri Odaklılık</vt:lpstr>
      <vt:lpstr>1. Müşteri Odaklılık</vt:lpstr>
      <vt:lpstr>2. Üst Yönetimin Liderliği</vt:lpstr>
      <vt:lpstr>2. Üst Yönetimin Liderliği</vt:lpstr>
      <vt:lpstr>3. Sürekli Gelişme (Kaizen)</vt:lpstr>
      <vt:lpstr>3. Sürekli Gelişme (Kaizen)</vt:lpstr>
      <vt:lpstr>4. Tam Katılım</vt:lpstr>
      <vt:lpstr>TKY’nin Yararları</vt:lpstr>
      <vt:lpstr>PowerPoint Sunusu</vt:lpstr>
    </vt:vector>
  </TitlesOfParts>
  <Company>gazi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Yönetim ve Organizasyon</dc:title>
  <dc:creator>mac air</dc:creator>
  <cp:lastModifiedBy>arahmantursun@gmail.com</cp:lastModifiedBy>
  <cp:revision>140</cp:revision>
  <dcterms:created xsi:type="dcterms:W3CDTF">2017-07-29T12:11:26Z</dcterms:created>
  <dcterms:modified xsi:type="dcterms:W3CDTF">2020-03-04T14:23:02Z</dcterms:modified>
</cp:coreProperties>
</file>