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2" r:id="rId4"/>
    <p:sldId id="259" r:id="rId5"/>
    <p:sldId id="260" r:id="rId6"/>
    <p:sldId id="261"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0" autoAdjust="0"/>
    <p:restoredTop sz="94660"/>
  </p:normalViewPr>
  <p:slideViewPr>
    <p:cSldViewPr snapToGrid="0">
      <p:cViewPr varScale="1">
        <p:scale>
          <a:sx n="59" d="100"/>
          <a:sy n="59" d="100"/>
        </p:scale>
        <p:origin x="90" y="4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3747466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1866687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199E014-65DA-4B02-93A1-6D18D426E5D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13723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C8F071A-A71B-4CBF-A0D6-6B3D1A122EA8}"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1078042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C8F071A-A71B-4CBF-A0D6-6B3D1A122EA8}"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99E014-65DA-4B02-93A1-6D18D426E5D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127370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C8F071A-A71B-4CBF-A0D6-6B3D1A122EA8}"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22386544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12797733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779449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821113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C8F071A-A71B-4CBF-A0D6-6B3D1A122EA8}"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720556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C8F071A-A71B-4CBF-A0D6-6B3D1A122EA8}"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3528695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C8F071A-A71B-4CBF-A0D6-6B3D1A122EA8}"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2310169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C8F071A-A71B-4CBF-A0D6-6B3D1A122EA8}"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2768920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8F071A-A71B-4CBF-A0D6-6B3D1A122EA8}"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862107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C8F071A-A71B-4CBF-A0D6-6B3D1A122EA8}"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356067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C8F071A-A71B-4CBF-A0D6-6B3D1A122EA8}"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99E014-65DA-4B02-93A1-6D18D426E5DB}" type="slidenum">
              <a:rPr lang="tr-TR" smtClean="0"/>
              <a:t>‹#›</a:t>
            </a:fld>
            <a:endParaRPr lang="tr-TR"/>
          </a:p>
        </p:txBody>
      </p:sp>
    </p:spTree>
    <p:extLst>
      <p:ext uri="{BB962C8B-B14F-4D97-AF65-F5344CB8AC3E}">
        <p14:creationId xmlns:p14="http://schemas.microsoft.com/office/powerpoint/2010/main" val="3072141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C8F071A-A71B-4CBF-A0D6-6B3D1A122EA8}"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199E014-65DA-4B02-93A1-6D18D426E5DB}" type="slidenum">
              <a:rPr lang="tr-TR" smtClean="0"/>
              <a:t>‹#›</a:t>
            </a:fld>
            <a:endParaRPr lang="tr-TR"/>
          </a:p>
        </p:txBody>
      </p:sp>
    </p:spTree>
    <p:extLst>
      <p:ext uri="{BB962C8B-B14F-4D97-AF65-F5344CB8AC3E}">
        <p14:creationId xmlns:p14="http://schemas.microsoft.com/office/powerpoint/2010/main" val="24340219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Başlık"/>
          <p:cNvSpPr>
            <a:spLocks noGrp="1"/>
          </p:cNvSpPr>
          <p:nvPr>
            <p:ph type="ctrTitle"/>
          </p:nvPr>
        </p:nvSpPr>
        <p:spPr/>
        <p:txBody>
          <a:bodyPr/>
          <a:lstStyle/>
          <a:p>
            <a:pPr eaLnBrk="1" hangingPunct="1"/>
            <a:r>
              <a:rPr lang="tr-TR" altLang="tr-TR" smtClean="0"/>
              <a:t>Anlatı Türleri</a:t>
            </a:r>
          </a:p>
        </p:txBody>
      </p:sp>
      <p:sp>
        <p:nvSpPr>
          <p:cNvPr id="3" name="2 Alt Başlık"/>
          <p:cNvSpPr>
            <a:spLocks noGrp="1"/>
          </p:cNvSpPr>
          <p:nvPr>
            <p:ph type="subTitle" idx="1"/>
          </p:nvPr>
        </p:nvSpPr>
        <p:spPr/>
        <p:txBody>
          <a:bodyPr rtlCol="0">
            <a:normAutofit/>
          </a:bodyPr>
          <a:lstStyle/>
          <a:p>
            <a:pPr>
              <a:defRPr/>
            </a:pPr>
            <a:r>
              <a:rPr lang="tr-TR" dirty="0" smtClean="0"/>
              <a:t>Dua- Beddua (Alkış-Kargış)- Atasözü- Deyim- Tekerleme- Bilmece</a:t>
            </a:r>
          </a:p>
        </p:txBody>
      </p:sp>
    </p:spTree>
    <p:extLst>
      <p:ext uri="{BB962C8B-B14F-4D97-AF65-F5344CB8AC3E}">
        <p14:creationId xmlns:p14="http://schemas.microsoft.com/office/powerpoint/2010/main" val="2454813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Başlık"/>
          <p:cNvSpPr>
            <a:spLocks noGrp="1"/>
          </p:cNvSpPr>
          <p:nvPr>
            <p:ph type="title"/>
          </p:nvPr>
        </p:nvSpPr>
        <p:spPr/>
        <p:txBody>
          <a:bodyPr>
            <a:normAutofit/>
          </a:bodyPr>
          <a:lstStyle/>
          <a:p>
            <a:pPr eaLnBrk="1" hangingPunct="1"/>
            <a:r>
              <a:rPr lang="tr-TR" altLang="tr-TR" sz="2800" dirty="0">
                <a:latin typeface="Arial" panose="020B0604020202020204" pitchFamily="34" charset="0"/>
                <a:cs typeface="Arial" panose="020B0604020202020204" pitchFamily="34" charset="0"/>
              </a:rPr>
              <a:t>Deyimlerin </a:t>
            </a:r>
            <a:r>
              <a:rPr lang="tr-TR" altLang="tr-TR" sz="2800" i="1" dirty="0">
                <a:latin typeface="Arial" panose="020B0604020202020204" pitchFamily="34" charset="0"/>
                <a:cs typeface="Arial" panose="020B0604020202020204" pitchFamily="34" charset="0"/>
              </a:rPr>
              <a:t>Biçim ve Anlam Özellikleri </a:t>
            </a:r>
            <a:r>
              <a:rPr lang="tr-TR" altLang="tr-TR" sz="2800" dirty="0">
                <a:latin typeface="Arial" panose="020B0604020202020204" pitchFamily="34" charset="0"/>
                <a:cs typeface="Arial" panose="020B0604020202020204" pitchFamily="34" charset="0"/>
              </a:rPr>
              <a:t>ile </a:t>
            </a:r>
            <a:r>
              <a:rPr lang="tr-TR" altLang="tr-TR" sz="2800" i="1" dirty="0">
                <a:latin typeface="Arial" panose="020B0604020202020204" pitchFamily="34" charset="0"/>
                <a:cs typeface="Arial" panose="020B0604020202020204" pitchFamily="34" charset="0"/>
              </a:rPr>
              <a:t>Fonksiyonları</a:t>
            </a:r>
            <a:r>
              <a:rPr lang="tr-TR" altLang="tr-TR" sz="2800" dirty="0">
                <a:latin typeface="Arial" panose="020B0604020202020204" pitchFamily="34" charset="0"/>
                <a:cs typeface="Arial" panose="020B0604020202020204" pitchFamily="34" charset="0"/>
              </a:rPr>
              <a:t> hakkında şunları söylemek mümkündür: </a:t>
            </a:r>
          </a:p>
        </p:txBody>
      </p:sp>
      <p:sp>
        <p:nvSpPr>
          <p:cNvPr id="28675" name="2 İçerik Yer Tutucusu"/>
          <p:cNvSpPr>
            <a:spLocks noGrp="1"/>
          </p:cNvSpPr>
          <p:nvPr>
            <p:ph idx="1"/>
          </p:nvPr>
        </p:nvSpPr>
        <p:spPr/>
        <p:txBody>
          <a:bodyPr>
            <a:normAutofit/>
          </a:bodyPr>
          <a:lstStyle/>
          <a:p>
            <a:pPr eaLnBrk="1" hangingPunct="1"/>
            <a:r>
              <a:rPr lang="tr-TR" altLang="tr-TR" sz="2400" dirty="0">
                <a:latin typeface="Arial" panose="020B0604020202020204" pitchFamily="34" charset="0"/>
                <a:cs typeface="Arial" panose="020B0604020202020204" pitchFamily="34" charset="0"/>
              </a:rPr>
              <a:t>Deyimler, atasözleri gibi, kalıplaşmış sözlerdir. Birçoğu mastar halindedir (başvurmak, göze girmek, vb.). Deyimlerdeki kelimeler değiştirilip yerlerine aynı anlamdaki başka kelimeler konulamaz: “Tanrı misafiri” yerine “Allah misafiri” ya da “Ayıkla pirincin taşını” yerine “Temizle pirincin taşını” demek gibi.</a:t>
            </a:r>
          </a:p>
          <a:p>
            <a:pPr eaLnBrk="1" hangingPunct="1"/>
            <a:r>
              <a:rPr lang="tr-TR" altLang="tr-TR" sz="2400" dirty="0">
                <a:latin typeface="Arial" panose="020B0604020202020204" pitchFamily="34" charset="0"/>
                <a:cs typeface="Arial" panose="020B0604020202020204" pitchFamily="34" charset="0"/>
              </a:rPr>
              <a:t>Deyimler her zaman fiil kalıplarıyla kullanılırlar: “Kaş yaparken göz çıkarmak/ çıkaracaksın/ çıkarma”, vb.</a:t>
            </a:r>
          </a:p>
          <a:p>
            <a:pPr eaLnBrk="1" hangingPunct="1"/>
            <a:r>
              <a:rPr lang="tr-TR" altLang="tr-TR" sz="2400" dirty="0">
                <a:latin typeface="Arial" panose="020B0604020202020204" pitchFamily="34" charset="0"/>
                <a:cs typeface="Arial" panose="020B0604020202020204" pitchFamily="34" charset="0"/>
              </a:rPr>
              <a:t>Deyimlerdeki bazı kelimeler isim ve fiil çekimlerine girer: “Ağaca çıksa (çıksan) pabucu (pabucun) yerde kalmaz” vb.</a:t>
            </a:r>
          </a:p>
          <a:p>
            <a:pPr eaLnBrk="1" hangingPunct="1"/>
            <a:endParaRPr lang="tr-TR" altLang="tr-TR" sz="1600" dirty="0">
              <a:latin typeface="Arial" panose="020B0604020202020204" pitchFamily="34" charset="0"/>
              <a:cs typeface="Arial" panose="020B0604020202020204" pitchFamily="34" charset="0"/>
            </a:endParaRPr>
          </a:p>
          <a:p>
            <a:pPr eaLnBrk="1" hangingPunct="1"/>
            <a:endParaRPr lang="tr-TR" altLang="tr-TR" sz="1600" dirty="0">
              <a:latin typeface="Arial" panose="020B0604020202020204" pitchFamily="34" charset="0"/>
              <a:cs typeface="Arial" panose="020B0604020202020204" pitchFamily="34" charset="0"/>
            </a:endParaRPr>
          </a:p>
          <a:p>
            <a:pPr eaLnBrk="1" hangingPunct="1"/>
            <a:endParaRPr lang="tr-TR" altLang="tr-T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4507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sz="2400" dirty="0">
                <a:latin typeface="Arial" panose="020B0604020202020204" pitchFamily="34" charset="0"/>
                <a:cs typeface="Arial" panose="020B0604020202020204" pitchFamily="34" charset="0"/>
              </a:rPr>
              <a:t>Hiçbir fiil kipi taşımadıkları için cümle halinde bulunmayan deyimler vardır: “Kel başa şimşir tarak”, “gündüz feneri”, vb.</a:t>
            </a:r>
          </a:p>
          <a:p>
            <a:r>
              <a:rPr lang="tr-TR" altLang="tr-TR" sz="2400" dirty="0">
                <a:latin typeface="Arial" panose="020B0604020202020204" pitchFamily="34" charset="0"/>
                <a:cs typeface="Arial" panose="020B0604020202020204" pitchFamily="34" charset="0"/>
              </a:rPr>
              <a:t>Cümle halinde olmayan deyimlerin bir kısmında da kelimelerin bazıları çekime girerler: “İki eli (elim) kanda olsa”, “darısı başına (başıma)”, vb.</a:t>
            </a:r>
          </a:p>
          <a:p>
            <a:r>
              <a:rPr lang="tr-TR" altLang="tr-TR" sz="2400" dirty="0">
                <a:latin typeface="Arial" panose="020B0604020202020204" pitchFamily="34" charset="0"/>
                <a:cs typeface="Arial" panose="020B0604020202020204" pitchFamily="34" charset="0"/>
              </a:rPr>
              <a:t>Deyimlerin bazıları iyelik ekleri ile kurulurlar: “Göz-ü açık”, “baldır-ı çıplak”, vb.</a:t>
            </a:r>
          </a:p>
          <a:p>
            <a:endParaRPr lang="tr-TR" altLang="tr-TR" sz="2400" dirty="0">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2496209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sz="2800" dirty="0">
                <a:latin typeface="Arial" panose="020B0604020202020204" pitchFamily="34" charset="0"/>
                <a:cs typeface="Arial" panose="020B0604020202020204" pitchFamily="34" charset="0"/>
              </a:rPr>
              <a:t>Deyimler atasözlerinde olduğu gibi genel kural niteliğinde sözler değildirler. Bu yönleriyle atasözlerinden ayrılırlar.</a:t>
            </a:r>
          </a:p>
          <a:p>
            <a:r>
              <a:rPr lang="tr-TR" altLang="tr-TR" sz="2800" dirty="0">
                <a:latin typeface="Arial" panose="020B0604020202020204" pitchFamily="34" charset="0"/>
                <a:cs typeface="Arial" panose="020B0604020202020204" pitchFamily="34" charset="0"/>
              </a:rPr>
              <a:t>Deyimlerin amacı, bir kavramı özel kalıp içinde ya da çekici, hoş bir anlatımla belirtmektir. Atasözlerinin amacı ise yol göstermek, ders ve öğüt vermek, ibret almamız için gerçekleri bildirmektir.</a:t>
            </a:r>
          </a:p>
          <a:p>
            <a:endParaRPr lang="tr-TR" dirty="0"/>
          </a:p>
        </p:txBody>
      </p:sp>
    </p:spTree>
    <p:extLst>
      <p:ext uri="{BB962C8B-B14F-4D97-AF65-F5344CB8AC3E}">
        <p14:creationId xmlns:p14="http://schemas.microsoft.com/office/powerpoint/2010/main" val="1278179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Başlık"/>
          <p:cNvSpPr>
            <a:spLocks noGrp="1"/>
          </p:cNvSpPr>
          <p:nvPr>
            <p:ph type="title"/>
          </p:nvPr>
        </p:nvSpPr>
        <p:spPr/>
        <p:txBody>
          <a:bodyPr/>
          <a:lstStyle/>
          <a:p>
            <a:pPr eaLnBrk="1" hangingPunct="1"/>
            <a:r>
              <a:rPr lang="tr-TR" altLang="tr-TR" b="1" smtClean="0"/>
              <a:t>ATASÖZLERİ</a:t>
            </a:r>
            <a:endParaRPr lang="tr-TR" altLang="tr-TR" smtClean="0"/>
          </a:p>
        </p:txBody>
      </p:sp>
      <p:sp>
        <p:nvSpPr>
          <p:cNvPr id="16387" name="2 İçerik Yer Tutucusu"/>
          <p:cNvSpPr>
            <a:spLocks noGrp="1"/>
          </p:cNvSpPr>
          <p:nvPr>
            <p:ph idx="1"/>
          </p:nvPr>
        </p:nvSpPr>
        <p:spPr/>
        <p:txBody>
          <a:bodyPr>
            <a:normAutofit/>
          </a:bodyPr>
          <a:lstStyle/>
          <a:p>
            <a:pPr algn="just" eaLnBrk="1" hangingPunct="1"/>
            <a:r>
              <a:rPr lang="tr-TR" altLang="tr-TR" sz="2800" dirty="0"/>
              <a:t>Yeryüzünde tüm milletlerin atalarından kalmış, yol, yöntem gösteren, öğüt veren sözleri vardır. Bu sözler Türkiye Türkçesinde </a:t>
            </a:r>
            <a:r>
              <a:rPr lang="tr-TR" altLang="tr-TR" sz="2800" i="1" dirty="0"/>
              <a:t>atasözleri </a:t>
            </a:r>
            <a:r>
              <a:rPr lang="tr-TR" altLang="tr-TR" sz="2800" dirty="0"/>
              <a:t>adıyla isimlendirilirler. </a:t>
            </a:r>
          </a:p>
          <a:p>
            <a:pPr algn="just" eaLnBrk="1" hangingPunct="1"/>
            <a:endParaRPr lang="tr-TR" altLang="tr-TR" sz="2000" dirty="0"/>
          </a:p>
        </p:txBody>
      </p:sp>
    </p:spTree>
    <p:extLst>
      <p:ext uri="{BB962C8B-B14F-4D97-AF65-F5344CB8AC3E}">
        <p14:creationId xmlns:p14="http://schemas.microsoft.com/office/powerpoint/2010/main" val="2245049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altLang="tr-TR" sz="2400" dirty="0"/>
              <a:t>Her atasözü, toplumsal yaşantı içindeki bireyin uyması beklenilen ya bir genel kural ya da bir düstur niteliğindedir. Bu nedenle de, atasözleri, milletlerin karakterlerini, hayat karşısındaki tavır ve zihniyetlerini ifade eden özlü sözlerdir. Muhtemelen, ulusların küçük topluluklar halindeki öncü nüvelerinin ormanlarda bitki kökleri ve meyveleri devşirerek geçimlerini sağladıkları toplayıcılık dönemlerinden veya dilin ortak bir anlaşma sistemi haline gelmesinden itibaren; kısaca insanlık tarihinin en erken çağlarından beri atasözleri var olmalıdır.</a:t>
            </a:r>
          </a:p>
          <a:p>
            <a:endParaRPr lang="tr-TR" dirty="0"/>
          </a:p>
        </p:txBody>
      </p:sp>
    </p:spTree>
    <p:extLst>
      <p:ext uri="{BB962C8B-B14F-4D97-AF65-F5344CB8AC3E}">
        <p14:creationId xmlns:p14="http://schemas.microsoft.com/office/powerpoint/2010/main" val="978211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Başlık"/>
          <p:cNvSpPr>
            <a:spLocks noGrp="1"/>
          </p:cNvSpPr>
          <p:nvPr>
            <p:ph type="title"/>
          </p:nvPr>
        </p:nvSpPr>
        <p:spPr/>
        <p:txBody>
          <a:bodyPr/>
          <a:lstStyle/>
          <a:p>
            <a:pPr eaLnBrk="1" hangingPunct="1"/>
            <a:endParaRPr lang="tr-TR" altLang="tr-TR" smtClean="0"/>
          </a:p>
        </p:txBody>
      </p:sp>
      <p:sp>
        <p:nvSpPr>
          <p:cNvPr id="17411" name="2 İçerik Yer Tutucusu"/>
          <p:cNvSpPr>
            <a:spLocks noGrp="1"/>
          </p:cNvSpPr>
          <p:nvPr>
            <p:ph idx="1"/>
          </p:nvPr>
        </p:nvSpPr>
        <p:spPr/>
        <p:txBody>
          <a:bodyPr>
            <a:normAutofit lnSpcReduction="10000"/>
          </a:bodyPr>
          <a:lstStyle/>
          <a:p>
            <a:pPr algn="just" eaLnBrk="1" hangingPunct="1"/>
            <a:r>
              <a:rPr lang="tr-TR" altLang="tr-TR" sz="2800"/>
              <a:t>Farklı milletlerin </a:t>
            </a:r>
            <a:r>
              <a:rPr lang="tr-TR" altLang="tr-TR" sz="2800" i="1"/>
              <a:t>kanatlı söz, nasihat, cevherli söz, ibret verici söz, altın söz, dilin gülzarı, halk mektebi, halk hikmeti, ruhun tabibi, aklın gözü</a:t>
            </a:r>
            <a:r>
              <a:rPr lang="tr-TR" altLang="tr-TR" sz="2800"/>
              <a:t> ve benzeri anlamlar içeren sözcüklerle karşıladığı Türkiye Türkçesindeki </a:t>
            </a:r>
            <a:r>
              <a:rPr lang="tr-TR" altLang="tr-TR" sz="2800" i="1"/>
              <a:t>atasözü</a:t>
            </a:r>
            <a:r>
              <a:rPr lang="tr-TR" altLang="tr-TR" sz="2800"/>
              <a:t>, diğer Türk boyları ve devletlerinde de </a:t>
            </a:r>
            <a:r>
              <a:rPr lang="tr-TR" altLang="tr-TR" sz="2800" i="1"/>
              <a:t>atalar sözü, eskiler sözü, xhoono, takmak, ülgercomak, takpak, söspek, tabma, makalı, nakılı, samahı</a:t>
            </a:r>
            <a:r>
              <a:rPr lang="tr-TR" altLang="tr-TR" sz="2800"/>
              <a:t> (Elçin 1988: 335) şeklinde karşımıza çıkmaktadır.</a:t>
            </a:r>
          </a:p>
          <a:p>
            <a:pPr eaLnBrk="1" hangingPunct="1"/>
            <a:endParaRPr lang="tr-TR" altLang="tr-TR" sz="2800"/>
          </a:p>
        </p:txBody>
      </p:sp>
    </p:spTree>
    <p:extLst>
      <p:ext uri="{BB962C8B-B14F-4D97-AF65-F5344CB8AC3E}">
        <p14:creationId xmlns:p14="http://schemas.microsoft.com/office/powerpoint/2010/main" val="1404779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p:cNvSpPr>
            <a:spLocks noGrp="1"/>
          </p:cNvSpPr>
          <p:nvPr>
            <p:ph type="title"/>
          </p:nvPr>
        </p:nvSpPr>
        <p:spPr/>
        <p:txBody>
          <a:bodyPr/>
          <a:lstStyle/>
          <a:p>
            <a:pPr eaLnBrk="1" hangingPunct="1"/>
            <a:endParaRPr lang="tr-TR" altLang="tr-TR" smtClean="0"/>
          </a:p>
        </p:txBody>
      </p:sp>
      <p:sp>
        <p:nvSpPr>
          <p:cNvPr id="20483" name="2 İçerik Yer Tutucusu"/>
          <p:cNvSpPr>
            <a:spLocks noGrp="1"/>
          </p:cNvSpPr>
          <p:nvPr>
            <p:ph idx="1"/>
          </p:nvPr>
        </p:nvSpPr>
        <p:spPr>
          <a:xfrm>
            <a:off x="2135188" y="1989138"/>
            <a:ext cx="8229600" cy="4525962"/>
          </a:xfrm>
        </p:spPr>
        <p:txBody>
          <a:bodyPr/>
          <a:lstStyle/>
          <a:p>
            <a:pPr algn="just" eaLnBrk="1" hangingPunct="1"/>
            <a:r>
              <a:rPr lang="tr-TR" altLang="tr-TR" sz="2400"/>
              <a:t>Atasözleri, genellikle tek cümle halindedirler. Formal sanat varlıkları olarak dikkati çeken, geleneksel ifadelerin en kısa şekilleri arasında yer alırlar. Sözlü kültür ortamında yaratılmaları nedeniyle kolayca ezberlenip hatırlanabilmek ve zamana karşı durabilmek maksadıyla ölçü, ikili yapıyla dengeli ve ayarlı ifade, kafiye, uyum ve aliterasyon, kısalık, benzetme ve devrik cümle gibi şiir sanatıyla bağdaştırılan bütün vasıtaları kullanırlar.</a:t>
            </a:r>
          </a:p>
        </p:txBody>
      </p:sp>
    </p:spTree>
    <p:extLst>
      <p:ext uri="{BB962C8B-B14F-4D97-AF65-F5344CB8AC3E}">
        <p14:creationId xmlns:p14="http://schemas.microsoft.com/office/powerpoint/2010/main" val="3214614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Başlık"/>
          <p:cNvSpPr>
            <a:spLocks noGrp="1"/>
          </p:cNvSpPr>
          <p:nvPr>
            <p:ph type="title"/>
          </p:nvPr>
        </p:nvSpPr>
        <p:spPr>
          <a:xfrm>
            <a:off x="1992313" y="434522"/>
            <a:ext cx="8229600" cy="1143000"/>
          </a:xfrm>
        </p:spPr>
        <p:txBody>
          <a:bodyPr/>
          <a:lstStyle/>
          <a:p>
            <a:pPr eaLnBrk="1" hangingPunct="1"/>
            <a:r>
              <a:rPr lang="tr-TR" altLang="tr-TR" sz="3200" b="1" dirty="0"/>
              <a:t>Atasözlerinin Dil ve Üslup Özellikleri:</a:t>
            </a:r>
            <a:endParaRPr lang="tr-TR" altLang="tr-TR" sz="3200" dirty="0"/>
          </a:p>
        </p:txBody>
      </p:sp>
      <p:sp>
        <p:nvSpPr>
          <p:cNvPr id="24579" name="2 İçerik Yer Tutucusu"/>
          <p:cNvSpPr>
            <a:spLocks noGrp="1"/>
          </p:cNvSpPr>
          <p:nvPr>
            <p:ph idx="1"/>
          </p:nvPr>
        </p:nvSpPr>
        <p:spPr>
          <a:xfrm>
            <a:off x="1992313" y="1577522"/>
            <a:ext cx="8229600" cy="4525963"/>
          </a:xfrm>
        </p:spPr>
        <p:txBody>
          <a:bodyPr>
            <a:normAutofit fontScale="92500"/>
          </a:bodyPr>
          <a:lstStyle/>
          <a:p>
            <a:pPr eaLnBrk="1" hangingPunct="1">
              <a:buFont typeface="Arial" panose="020B0604020202020204" pitchFamily="34" charset="0"/>
              <a:buNone/>
            </a:pPr>
            <a:r>
              <a:rPr lang="tr-TR" altLang="tr-TR" dirty="0"/>
              <a:t>	</a:t>
            </a:r>
            <a:r>
              <a:rPr lang="tr-TR" altLang="tr-TR" sz="2400" dirty="0"/>
              <a:t>Türk atasözlerinde kullanılan edebi sanatlar, Aydın </a:t>
            </a:r>
            <a:r>
              <a:rPr lang="tr-TR" altLang="tr-TR" sz="2400" dirty="0" err="1"/>
              <a:t>Oy’un</a:t>
            </a:r>
            <a:r>
              <a:rPr lang="tr-TR" altLang="tr-TR" sz="2400" dirty="0"/>
              <a:t> (1972) çalışmasından hareketle şu şekilde sıralanabilir:</a:t>
            </a:r>
          </a:p>
          <a:p>
            <a:pPr eaLnBrk="1" hangingPunct="1"/>
            <a:r>
              <a:rPr lang="tr-TR" altLang="tr-TR" sz="2400" dirty="0"/>
              <a:t>Ahenk sanatı: Şık şık eden nalçadır, iş bitiren </a:t>
            </a:r>
            <a:r>
              <a:rPr lang="tr-TR" altLang="tr-TR" sz="2400" dirty="0" err="1"/>
              <a:t>alçadır</a:t>
            </a:r>
            <a:r>
              <a:rPr lang="tr-TR" altLang="tr-TR" sz="2400" dirty="0"/>
              <a:t>.</a:t>
            </a:r>
          </a:p>
          <a:p>
            <a:pPr eaLnBrk="1" hangingPunct="1"/>
            <a:r>
              <a:rPr lang="tr-TR" altLang="tr-TR" sz="2400" dirty="0"/>
              <a:t>Akis sanatı: Ay ayakta çoban yatakta, ay yatakta çoban ayakta.</a:t>
            </a:r>
          </a:p>
          <a:p>
            <a:pPr eaLnBrk="1" hangingPunct="1"/>
            <a:r>
              <a:rPr lang="tr-TR" altLang="tr-TR" sz="2400" dirty="0"/>
              <a:t>Aliterasyon sanatı: El </a:t>
            </a:r>
            <a:r>
              <a:rPr lang="tr-TR" altLang="tr-TR" sz="2400" dirty="0" err="1"/>
              <a:t>el</a:t>
            </a:r>
            <a:r>
              <a:rPr lang="tr-TR" altLang="tr-TR" sz="2400" dirty="0"/>
              <a:t> ile, değirmen yel ile.</a:t>
            </a:r>
          </a:p>
          <a:p>
            <a:pPr eaLnBrk="1" hangingPunct="1"/>
            <a:r>
              <a:rPr lang="tr-TR" altLang="tr-TR" sz="2400" dirty="0"/>
              <a:t>Cinas sanatı: Balcının var bal tası, oduncunun var baltası.</a:t>
            </a:r>
          </a:p>
          <a:p>
            <a:pPr eaLnBrk="1" hangingPunct="1"/>
            <a:r>
              <a:rPr lang="tr-TR" altLang="tr-TR" sz="2400" dirty="0"/>
              <a:t>İntak sanatı: Tilkiye, “Tavuk kebabı yer misin?” demişler, “Adamın güleceğini getiriyorsunuz” demiş.</a:t>
            </a:r>
          </a:p>
          <a:p>
            <a:pPr eaLnBrk="1" hangingPunct="1"/>
            <a:r>
              <a:rPr lang="tr-TR" altLang="tr-TR" sz="2400" dirty="0"/>
              <a:t>Kinaye sanatı: Can boğazdan gelir.</a:t>
            </a:r>
          </a:p>
          <a:p>
            <a:pPr eaLnBrk="1" hangingPunct="1"/>
            <a:endParaRPr lang="tr-TR" altLang="tr-TR" dirty="0"/>
          </a:p>
        </p:txBody>
      </p:sp>
    </p:spTree>
    <p:extLst>
      <p:ext uri="{BB962C8B-B14F-4D97-AF65-F5344CB8AC3E}">
        <p14:creationId xmlns:p14="http://schemas.microsoft.com/office/powerpoint/2010/main" val="1839705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altLang="tr-TR" sz="2400" dirty="0"/>
              <a:t>Mecaz sanatı: Üzüm üzüme baka baka kararır.</a:t>
            </a:r>
          </a:p>
          <a:p>
            <a:r>
              <a:rPr lang="tr-TR" altLang="tr-TR" sz="2400" dirty="0"/>
              <a:t>Mübalağa sanatı: Sağ olana her gün bayram.</a:t>
            </a:r>
          </a:p>
          <a:p>
            <a:r>
              <a:rPr lang="tr-TR" altLang="tr-TR" sz="2400" dirty="0"/>
              <a:t>Seci sanatı: Bilmedik aş ya karın ağrıtır ya baş.</a:t>
            </a:r>
          </a:p>
          <a:p>
            <a:r>
              <a:rPr lang="tr-TR" altLang="tr-TR" sz="2400" dirty="0"/>
              <a:t>Tenasüp sanatı: Dereyi tepeyi sel bilir, iyiyi kötüyü el bilir.</a:t>
            </a:r>
          </a:p>
          <a:p>
            <a:r>
              <a:rPr lang="tr-TR" altLang="tr-TR" sz="2400" dirty="0"/>
              <a:t>Teşbih sanatı: Söz gümüşse sükut altındır.</a:t>
            </a:r>
          </a:p>
          <a:p>
            <a:r>
              <a:rPr lang="tr-TR" altLang="tr-TR" sz="2400" dirty="0"/>
              <a:t>Tevriye sanatı: Karakış alemin yüzünü ağartır.</a:t>
            </a:r>
          </a:p>
          <a:p>
            <a:r>
              <a:rPr lang="tr-TR" altLang="tr-TR" sz="2400" dirty="0"/>
              <a:t>Tezat sanatı: Gök ağlamayınca, yer gülmez.</a:t>
            </a:r>
          </a:p>
          <a:p>
            <a:r>
              <a:rPr lang="tr-TR" altLang="tr-TR" sz="2400" dirty="0"/>
              <a:t>Ayrıca, icaz, belagat, fesahat sanatları da kullanılmaktadır.</a:t>
            </a:r>
          </a:p>
          <a:p>
            <a:endParaRPr lang="tr-TR" dirty="0"/>
          </a:p>
        </p:txBody>
      </p:sp>
    </p:spTree>
    <p:extLst>
      <p:ext uri="{BB962C8B-B14F-4D97-AF65-F5344CB8AC3E}">
        <p14:creationId xmlns:p14="http://schemas.microsoft.com/office/powerpoint/2010/main" val="2825582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Başlık"/>
          <p:cNvSpPr>
            <a:spLocks noGrp="1"/>
          </p:cNvSpPr>
          <p:nvPr>
            <p:ph type="title"/>
          </p:nvPr>
        </p:nvSpPr>
        <p:spPr/>
        <p:txBody>
          <a:bodyPr>
            <a:normAutofit/>
          </a:bodyPr>
          <a:lstStyle/>
          <a:p>
            <a:pPr eaLnBrk="1" hangingPunct="1"/>
            <a:r>
              <a:rPr lang="tr-TR" altLang="tr-TR" sz="4000" b="1" dirty="0" smtClean="0"/>
              <a:t>DEYİMLER (TABİRLER)</a:t>
            </a:r>
          </a:p>
        </p:txBody>
      </p:sp>
      <p:sp>
        <p:nvSpPr>
          <p:cNvPr id="26627" name="2 İçerik Yer Tutucusu"/>
          <p:cNvSpPr>
            <a:spLocks noGrp="1"/>
          </p:cNvSpPr>
          <p:nvPr>
            <p:ph idx="1"/>
          </p:nvPr>
        </p:nvSpPr>
        <p:spPr/>
        <p:txBody>
          <a:bodyPr>
            <a:normAutofit/>
          </a:bodyPr>
          <a:lstStyle/>
          <a:p>
            <a:pPr eaLnBrk="1" hangingPunct="1"/>
            <a:r>
              <a:rPr lang="tr-TR" altLang="tr-TR" sz="2400" dirty="0" smtClean="0"/>
              <a:t>Deyimler genellikle atasözleri ile karıştırılmaktadır. </a:t>
            </a:r>
          </a:p>
          <a:p>
            <a:pPr eaLnBrk="1" hangingPunct="1"/>
            <a:r>
              <a:rPr lang="tr-TR" altLang="tr-TR" sz="2400" i="1" dirty="0" smtClean="0"/>
              <a:t>Deyimler</a:t>
            </a:r>
            <a:r>
              <a:rPr lang="tr-TR" altLang="tr-TR" sz="2400" dirty="0" smtClean="0"/>
              <a:t> ya da </a:t>
            </a:r>
            <a:r>
              <a:rPr lang="tr-TR" altLang="tr-TR" sz="2400" i="1" dirty="0" smtClean="0"/>
              <a:t>tabirler</a:t>
            </a:r>
            <a:r>
              <a:rPr lang="tr-TR" altLang="tr-TR" sz="2400" dirty="0" smtClean="0"/>
              <a:t> “asıl anlamlarından uzaklaşarak yeni kavramlar meydana getiren kalıplaşmış sözlerdir” (Elçin 1993: 642).</a:t>
            </a:r>
          </a:p>
          <a:p>
            <a:pPr eaLnBrk="1" hangingPunct="1"/>
            <a:r>
              <a:rPr lang="tr-TR" altLang="tr-TR" sz="2400" dirty="0" smtClean="0"/>
              <a:t>Aksoy’a göre: “Çekici bir anlatım kılığı taşıyan ve çoğunun gerçek anlamından ayrı bir anlamı bulunan kalıplaşmış sözcük topluluklarıdır.” </a:t>
            </a:r>
          </a:p>
        </p:txBody>
      </p:sp>
    </p:spTree>
    <p:extLst>
      <p:ext uri="{BB962C8B-B14F-4D97-AF65-F5344CB8AC3E}">
        <p14:creationId xmlns:p14="http://schemas.microsoft.com/office/powerpoint/2010/main" val="3569782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Başlık"/>
          <p:cNvSpPr>
            <a:spLocks noGrp="1"/>
          </p:cNvSpPr>
          <p:nvPr>
            <p:ph type="title"/>
          </p:nvPr>
        </p:nvSpPr>
        <p:spPr>
          <a:xfrm>
            <a:off x="1992313" y="917576"/>
            <a:ext cx="8229600" cy="1143000"/>
          </a:xfrm>
        </p:spPr>
        <p:txBody>
          <a:bodyPr/>
          <a:lstStyle/>
          <a:p>
            <a:pPr algn="l"/>
            <a:r>
              <a:rPr lang="tr-TR" altLang="tr-TR" sz="2800" dirty="0">
                <a:latin typeface="Arial" panose="020B0604020202020204" pitchFamily="34" charset="0"/>
                <a:cs typeface="Arial" panose="020B0604020202020204" pitchFamily="34" charset="0"/>
              </a:rPr>
              <a:t>Şükrü Elçin deyimleri, yaygınlıklarına ve kullanım durumlarına göre dört gruba ayırır:</a:t>
            </a:r>
          </a:p>
        </p:txBody>
      </p:sp>
      <p:sp>
        <p:nvSpPr>
          <p:cNvPr id="27651" name="2 İçerik Yer Tutucusu"/>
          <p:cNvSpPr>
            <a:spLocks noGrp="1"/>
          </p:cNvSpPr>
          <p:nvPr>
            <p:ph idx="1"/>
          </p:nvPr>
        </p:nvSpPr>
        <p:spPr>
          <a:xfrm>
            <a:off x="1992313" y="2060576"/>
            <a:ext cx="8229600" cy="4525963"/>
          </a:xfrm>
        </p:spPr>
        <p:txBody>
          <a:bodyPr/>
          <a:lstStyle/>
          <a:p>
            <a:pPr>
              <a:buFont typeface="Arial" panose="020B0604020202020204" pitchFamily="34" charset="0"/>
              <a:buNone/>
            </a:pPr>
            <a:r>
              <a:rPr lang="tr-TR" altLang="tr-TR" sz="2400">
                <a:latin typeface="Arial" panose="020B0604020202020204" pitchFamily="34" charset="0"/>
                <a:cs typeface="Arial" panose="020B0604020202020204" pitchFamily="34" charset="0"/>
              </a:rPr>
              <a:t>a. Genel olanlar (Sözlü kullanıştakiler ve yazıya geçenler),</a:t>
            </a:r>
          </a:p>
          <a:p>
            <a:pPr>
              <a:buFont typeface="Arial" panose="020B0604020202020204" pitchFamily="34" charset="0"/>
              <a:buNone/>
            </a:pPr>
            <a:r>
              <a:rPr lang="tr-TR" altLang="tr-TR" sz="2400">
                <a:latin typeface="Arial" panose="020B0604020202020204" pitchFamily="34" charset="0"/>
                <a:cs typeface="Arial" panose="020B0604020202020204" pitchFamily="34" charset="0"/>
              </a:rPr>
              <a:t>b. Bölge karakteri gösterenler</a:t>
            </a:r>
          </a:p>
          <a:p>
            <a:pPr>
              <a:buFont typeface="Arial" panose="020B0604020202020204" pitchFamily="34" charset="0"/>
              <a:buNone/>
            </a:pPr>
            <a:r>
              <a:rPr lang="tr-TR" altLang="tr-TR" sz="2400">
                <a:latin typeface="Arial" panose="020B0604020202020204" pitchFamily="34" charset="0"/>
                <a:cs typeface="Arial" panose="020B0604020202020204" pitchFamily="34" charset="0"/>
              </a:rPr>
              <a:t>c. Türkiye dışındaki Türk lehçelerinde yaşayanlar,</a:t>
            </a:r>
          </a:p>
          <a:p>
            <a:pPr>
              <a:buFont typeface="Arial" panose="020B0604020202020204" pitchFamily="34" charset="0"/>
              <a:buNone/>
            </a:pPr>
            <a:r>
              <a:rPr lang="tr-TR" altLang="tr-TR" sz="2400">
                <a:latin typeface="Arial" panose="020B0604020202020204" pitchFamily="34" charset="0"/>
                <a:cs typeface="Arial" panose="020B0604020202020204" pitchFamily="34" charset="0"/>
              </a:rPr>
              <a:t>d. Eskiden kullanılan  ve bugün unutulanlar (Elçin 1993: 644). </a:t>
            </a:r>
          </a:p>
        </p:txBody>
      </p:sp>
    </p:spTree>
    <p:extLst>
      <p:ext uri="{BB962C8B-B14F-4D97-AF65-F5344CB8AC3E}">
        <p14:creationId xmlns:p14="http://schemas.microsoft.com/office/powerpoint/2010/main" val="417735975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TotalTime>
  <Words>764</Words>
  <Application>Microsoft Office PowerPoint</Application>
  <PresentationFormat>Geniş ekran</PresentationFormat>
  <Paragraphs>42</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Duman</vt:lpstr>
      <vt:lpstr>Anlatı Türleri</vt:lpstr>
      <vt:lpstr>ATASÖZLERİ</vt:lpstr>
      <vt:lpstr>PowerPoint Sunusu</vt:lpstr>
      <vt:lpstr>PowerPoint Sunusu</vt:lpstr>
      <vt:lpstr>PowerPoint Sunusu</vt:lpstr>
      <vt:lpstr>Atasözlerinin Dil ve Üslup Özellikleri:</vt:lpstr>
      <vt:lpstr>PowerPoint Sunusu</vt:lpstr>
      <vt:lpstr>DEYİMLER (TABİRLER)</vt:lpstr>
      <vt:lpstr>Şükrü Elçin deyimleri, yaygınlıklarına ve kullanım durumlarına göre dört gruba ayırır:</vt:lpstr>
      <vt:lpstr>Deyimlerin Biçim ve Anlam Özellikleri ile Fonksiyonları hakkında şunları söylemek mümkündür: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Anlatı Türleri</dc:title>
  <dc:creator>Pc</dc:creator>
  <cp:lastModifiedBy>Pc</cp:lastModifiedBy>
  <cp:revision>7</cp:revision>
  <dcterms:created xsi:type="dcterms:W3CDTF">2021-03-09T09:31:03Z</dcterms:created>
  <dcterms:modified xsi:type="dcterms:W3CDTF">2021-03-09T09:37:52Z</dcterms:modified>
</cp:coreProperties>
</file>