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60" r:id="rId5"/>
    <p:sldId id="261" r:id="rId6"/>
    <p:sldId id="263" r:id="rId7"/>
    <p:sldId id="264" r:id="rId8"/>
    <p:sldId id="265" r:id="rId9"/>
    <p:sldId id="266" r:id="rId10"/>
    <p:sldId id="267" r:id="rId11"/>
    <p:sldId id="322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7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7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27.2.2018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69829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27.2.2018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8795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27.2.2018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679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27.2.2018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54763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27.2.2018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98394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27.2.2018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66294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27.2.2018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28342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27.2.2018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42957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27.2.2018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262063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27.2.2018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280931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27.2.2018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8071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27.2.2018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936092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27.2.2018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470229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27.2.2018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841922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27.2.2018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5974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27.2.2018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2311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27.2.2018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5536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27.2.2018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2280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27.2.2018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3372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27.2.2018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5783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27.2.2018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8767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27.2.2018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8053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4D267B-2A23-44DB-B8B2-FAD891B4EDEA}" type="datetimeFigureOut">
              <a:rPr lang="tr-TR" smtClean="0"/>
              <a:t>27.2.2018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3953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4D267B-2A23-44DB-B8B2-FAD891B4EDEA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27.2.2018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F70757-50CC-496E-AA11-D1221E9FAA4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5233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EME 201</a:t>
            </a:r>
            <a:br>
              <a:rPr lang="tr-TR" dirty="0" smtClean="0"/>
            </a:br>
            <a:r>
              <a:rPr lang="tr-TR" dirty="0" smtClean="0"/>
              <a:t>Materials </a:t>
            </a:r>
            <a:r>
              <a:rPr lang="tr-TR" dirty="0" err="1" smtClean="0"/>
              <a:t>Science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sz="4000" dirty="0"/>
              <a:t>Mechanical </a:t>
            </a:r>
            <a:r>
              <a:rPr lang="tr-TR" sz="4000" dirty="0" err="1"/>
              <a:t>Properties</a:t>
            </a:r>
            <a:r>
              <a:rPr lang="tr-TR" sz="4000" dirty="0"/>
              <a:t> of </a:t>
            </a:r>
            <a:r>
              <a:rPr lang="tr-TR" sz="4000" dirty="0" err="1"/>
              <a:t>Metals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4216771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REFERENCES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William D. Callister, ‘Materials Science and Engineering: An Introduction’, Seventh edition, John Wiley &amp; Sons, Inc., U.S.A.</a:t>
            </a:r>
          </a:p>
          <a:p>
            <a:r>
              <a:rPr lang="tr-TR" sz="2400" dirty="0" err="1"/>
              <a:t>Brian</a:t>
            </a:r>
            <a:r>
              <a:rPr lang="tr-TR" sz="2400" dirty="0"/>
              <a:t> S. </a:t>
            </a:r>
            <a:r>
              <a:rPr lang="tr-TR" sz="2400" dirty="0" err="1" smtClean="0"/>
              <a:t>Mitchell</a:t>
            </a:r>
            <a:r>
              <a:rPr lang="tr-TR" sz="2400" dirty="0" smtClean="0"/>
              <a:t>, ‘</a:t>
            </a:r>
            <a:r>
              <a:rPr lang="en-US" sz="2400" dirty="0" smtClean="0"/>
              <a:t>AN </a:t>
            </a:r>
            <a:r>
              <a:rPr lang="en-US" sz="2400" dirty="0"/>
              <a:t>INTRODUCTION </a:t>
            </a:r>
            <a:r>
              <a:rPr lang="en-US" sz="2400" dirty="0" smtClean="0"/>
              <a:t>TO</a:t>
            </a:r>
            <a:r>
              <a:rPr lang="tr-TR" sz="2400" dirty="0" smtClean="0"/>
              <a:t> </a:t>
            </a:r>
            <a:r>
              <a:rPr lang="en-US" sz="2400" dirty="0" smtClean="0"/>
              <a:t>MATERIALS ENGINEERING</a:t>
            </a:r>
            <a:r>
              <a:rPr lang="tr-TR" sz="2400" dirty="0" smtClean="0"/>
              <a:t> </a:t>
            </a:r>
            <a:r>
              <a:rPr lang="en-US" sz="2400" dirty="0" smtClean="0"/>
              <a:t>AND SCIENCE</a:t>
            </a:r>
            <a:r>
              <a:rPr lang="tr-TR" sz="2400" dirty="0" smtClean="0"/>
              <a:t> </a:t>
            </a:r>
            <a:r>
              <a:rPr lang="en-US" sz="2400" dirty="0" smtClean="0"/>
              <a:t>FOR </a:t>
            </a:r>
            <a:r>
              <a:rPr lang="en-US" sz="2400" dirty="0"/>
              <a:t>CHEMICAL </a:t>
            </a:r>
            <a:r>
              <a:rPr lang="en-US" sz="2400" dirty="0" smtClean="0"/>
              <a:t>AND</a:t>
            </a:r>
            <a:r>
              <a:rPr lang="tr-TR" sz="2400" dirty="0" smtClean="0"/>
              <a:t> </a:t>
            </a:r>
            <a:r>
              <a:rPr lang="en-US" sz="2400" dirty="0" smtClean="0"/>
              <a:t>MATERIALS ENGINEERS</a:t>
            </a:r>
            <a:r>
              <a:rPr lang="tr-TR" sz="2400" dirty="0" smtClean="0"/>
              <a:t>’, </a:t>
            </a:r>
            <a:r>
              <a:rPr lang="en-US" sz="2400" dirty="0"/>
              <a:t>John Wiley &amp; Sons, Inc., </a:t>
            </a:r>
            <a:r>
              <a:rPr lang="en-US" sz="2400" dirty="0" smtClean="0"/>
              <a:t>U.S.A</a:t>
            </a:r>
            <a:r>
              <a:rPr lang="tr-TR" sz="2400" dirty="0" smtClean="0"/>
              <a:t>, 2004.</a:t>
            </a:r>
          </a:p>
          <a:p>
            <a:r>
              <a:rPr lang="tr-TR" sz="2400" dirty="0"/>
              <a:t>J. W. </a:t>
            </a:r>
            <a:r>
              <a:rPr lang="tr-TR" sz="2400" dirty="0" smtClean="0"/>
              <a:t>Martin, ‘</a:t>
            </a:r>
            <a:r>
              <a:rPr lang="tr-TR" sz="2400" dirty="0" err="1" smtClean="0"/>
              <a:t>Materials</a:t>
            </a:r>
            <a:r>
              <a:rPr lang="tr-TR" sz="2400" dirty="0" smtClean="0"/>
              <a:t> </a:t>
            </a:r>
            <a:r>
              <a:rPr lang="tr-TR" sz="2400" dirty="0" err="1" smtClean="0"/>
              <a:t>for</a:t>
            </a:r>
            <a:r>
              <a:rPr lang="tr-TR" sz="2400" dirty="0" smtClean="0"/>
              <a:t> </a:t>
            </a:r>
            <a:r>
              <a:rPr lang="tr-TR" sz="2400" dirty="0" err="1" smtClean="0"/>
              <a:t>Engineering</a:t>
            </a:r>
            <a:r>
              <a:rPr lang="tr-TR" sz="2400" dirty="0" smtClean="0"/>
              <a:t>’, Third Edition, </a:t>
            </a:r>
            <a:r>
              <a:rPr lang="en-US" sz="2400" dirty="0" smtClean="0"/>
              <a:t>WOODHEAD </a:t>
            </a:r>
            <a:r>
              <a:rPr lang="en-US" sz="2400" dirty="0"/>
              <a:t>PUBLISHING </a:t>
            </a:r>
            <a:r>
              <a:rPr lang="en-US" sz="2400" dirty="0" smtClean="0"/>
              <a:t>LIMITED</a:t>
            </a:r>
            <a:r>
              <a:rPr lang="tr-TR" sz="2400" dirty="0" smtClean="0"/>
              <a:t>, </a:t>
            </a:r>
            <a:r>
              <a:rPr lang="en-US" sz="2400" dirty="0" smtClean="0"/>
              <a:t>Cambridge</a:t>
            </a:r>
            <a:r>
              <a:rPr lang="tr-TR" sz="2400" dirty="0" smtClean="0"/>
              <a:t>,</a:t>
            </a:r>
            <a:r>
              <a:rPr lang="en-US" sz="2400" dirty="0" smtClean="0"/>
              <a:t> England</a:t>
            </a:r>
            <a:r>
              <a:rPr lang="tr-TR" sz="2400" dirty="0" smtClean="0"/>
              <a:t>.</a:t>
            </a:r>
          </a:p>
          <a:p>
            <a:r>
              <a:rPr lang="en-US" sz="2400" dirty="0"/>
              <a:t>Donald R. </a:t>
            </a:r>
            <a:r>
              <a:rPr lang="en-US" sz="2400" dirty="0" err="1" smtClean="0"/>
              <a:t>Askeland</a:t>
            </a:r>
            <a:r>
              <a:rPr lang="tr-TR" sz="2400" dirty="0" smtClean="0"/>
              <a:t> &amp; </a:t>
            </a:r>
            <a:r>
              <a:rPr lang="en-US" sz="2400" dirty="0" smtClean="0"/>
              <a:t>Pradeep </a:t>
            </a:r>
            <a:r>
              <a:rPr lang="en-US" sz="2400" dirty="0"/>
              <a:t>P. </a:t>
            </a:r>
            <a:r>
              <a:rPr lang="en-US" sz="2400" dirty="0" err="1" smtClean="0"/>
              <a:t>Fulay</a:t>
            </a:r>
            <a:r>
              <a:rPr lang="tr-TR" sz="2400" dirty="0" smtClean="0"/>
              <a:t>, ‘</a:t>
            </a:r>
            <a:r>
              <a:rPr lang="en-US" sz="2400" dirty="0" smtClean="0"/>
              <a:t>Essentials</a:t>
            </a:r>
            <a:r>
              <a:rPr lang="tr-TR" sz="2400" dirty="0" smtClean="0"/>
              <a:t> </a:t>
            </a:r>
            <a:r>
              <a:rPr lang="en-US" sz="2400" dirty="0" smtClean="0"/>
              <a:t>of Materials</a:t>
            </a:r>
            <a:r>
              <a:rPr lang="tr-TR" sz="2400" dirty="0" smtClean="0"/>
              <a:t> </a:t>
            </a:r>
            <a:r>
              <a:rPr lang="en-US" sz="2400" dirty="0" smtClean="0"/>
              <a:t>Science and</a:t>
            </a:r>
            <a:r>
              <a:rPr lang="tr-TR" sz="2400" dirty="0" smtClean="0"/>
              <a:t> </a:t>
            </a:r>
            <a:r>
              <a:rPr lang="en-US" sz="2400" dirty="0" smtClean="0"/>
              <a:t>Engineering</a:t>
            </a:r>
            <a:r>
              <a:rPr lang="tr-TR" sz="2400" dirty="0" smtClean="0"/>
              <a:t>’, </a:t>
            </a:r>
            <a:r>
              <a:rPr lang="en-US" sz="2400" dirty="0" smtClean="0"/>
              <a:t>Second Edition</a:t>
            </a:r>
            <a:r>
              <a:rPr lang="tr-TR" sz="2400" dirty="0" smtClean="0"/>
              <a:t>, </a:t>
            </a:r>
            <a:r>
              <a:rPr lang="en-US" sz="2400" dirty="0"/>
              <a:t>Cengage </a:t>
            </a:r>
            <a:r>
              <a:rPr lang="en-US" sz="2400" dirty="0" smtClean="0"/>
              <a:t>Learning</a:t>
            </a:r>
            <a:r>
              <a:rPr lang="tr-TR" sz="2400" dirty="0" smtClean="0"/>
              <a:t>, </a:t>
            </a:r>
            <a:r>
              <a:rPr lang="en-US" sz="2400" dirty="0" smtClean="0"/>
              <a:t>Toronto</a:t>
            </a:r>
            <a:r>
              <a:rPr lang="tr-TR" sz="2400" dirty="0" smtClean="0"/>
              <a:t>, Cana</a:t>
            </a:r>
            <a:r>
              <a:rPr lang="en-US" sz="2400" dirty="0" smtClean="0"/>
              <a:t>da</a:t>
            </a:r>
            <a:r>
              <a:rPr lang="tr-TR" sz="2400" dirty="0" smtClean="0"/>
              <a:t>.</a:t>
            </a:r>
          </a:p>
          <a:p>
            <a:r>
              <a:rPr lang="tr-TR" sz="2400" dirty="0" smtClean="0"/>
              <a:t>G. S. </a:t>
            </a:r>
            <a:r>
              <a:rPr lang="tr-TR" sz="2400" dirty="0" err="1" smtClean="0"/>
              <a:t>Brady</a:t>
            </a:r>
            <a:r>
              <a:rPr lang="tr-TR" sz="2400" dirty="0" smtClean="0"/>
              <a:t>, H. R. </a:t>
            </a:r>
            <a:r>
              <a:rPr lang="tr-TR" sz="2400" dirty="0" err="1" smtClean="0"/>
              <a:t>Clauser</a:t>
            </a:r>
            <a:r>
              <a:rPr lang="tr-TR" sz="2400" dirty="0" smtClean="0"/>
              <a:t>, J. A. </a:t>
            </a:r>
            <a:r>
              <a:rPr lang="tr-TR" sz="2400" dirty="0" err="1" smtClean="0"/>
              <a:t>Vaccari</a:t>
            </a:r>
            <a:r>
              <a:rPr lang="tr-TR" sz="2400" dirty="0" smtClean="0"/>
              <a:t>, ‘</a:t>
            </a:r>
            <a:r>
              <a:rPr lang="tr-TR" sz="2400" dirty="0" err="1" smtClean="0"/>
              <a:t>Materials</a:t>
            </a:r>
            <a:r>
              <a:rPr lang="tr-TR" sz="2400" dirty="0" smtClean="0"/>
              <a:t> </a:t>
            </a:r>
            <a:r>
              <a:rPr lang="tr-TR" sz="2400" dirty="0" err="1" smtClean="0"/>
              <a:t>Handbook</a:t>
            </a:r>
            <a:r>
              <a:rPr lang="tr-TR" sz="2400" dirty="0" smtClean="0"/>
              <a:t>’, </a:t>
            </a:r>
            <a:r>
              <a:rPr lang="tr-TR" sz="2400" dirty="0" err="1" smtClean="0"/>
              <a:t>Fifteenth</a:t>
            </a:r>
            <a:r>
              <a:rPr lang="tr-TR" sz="2400" dirty="0" smtClean="0"/>
              <a:t> Edition, </a:t>
            </a:r>
            <a:r>
              <a:rPr lang="tr-TR" sz="2400" dirty="0" err="1" smtClean="0"/>
              <a:t>McGraw-Hill</a:t>
            </a:r>
            <a:r>
              <a:rPr lang="tr-TR" sz="2400" dirty="0" smtClean="0"/>
              <a:t> </a:t>
            </a:r>
            <a:r>
              <a:rPr lang="tr-TR" sz="2400" dirty="0" err="1" smtClean="0"/>
              <a:t>Handbooks</a:t>
            </a:r>
            <a:r>
              <a:rPr lang="tr-TR" sz="2400" dirty="0" smtClean="0"/>
              <a:t>.</a:t>
            </a:r>
            <a:endParaRPr lang="en-US" sz="2400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19487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Mechanical </a:t>
            </a:r>
            <a:r>
              <a:rPr lang="tr-TR" dirty="0" err="1"/>
              <a:t>Properties</a:t>
            </a:r>
            <a:r>
              <a:rPr lang="tr-TR" dirty="0"/>
              <a:t> of </a:t>
            </a:r>
            <a:r>
              <a:rPr lang="tr-TR" dirty="0" err="1"/>
              <a:t>Metals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The mechanical behavior of a material </a:t>
            </a:r>
            <a:r>
              <a:rPr lang="en-US" sz="2400" dirty="0" smtClean="0"/>
              <a:t>re</a:t>
            </a:r>
            <a:r>
              <a:rPr lang="tr-TR" sz="2400" dirty="0" err="1" smtClean="0"/>
              <a:t>veals</a:t>
            </a:r>
            <a:r>
              <a:rPr lang="en-US" sz="2400" dirty="0" smtClean="0"/>
              <a:t> </a:t>
            </a:r>
            <a:r>
              <a:rPr lang="en-US" sz="2400" dirty="0"/>
              <a:t>the response or </a:t>
            </a:r>
            <a:r>
              <a:rPr lang="en-US" sz="2400" dirty="0" smtClean="0"/>
              <a:t>deformation</a:t>
            </a:r>
            <a:r>
              <a:rPr lang="tr-TR" sz="2400" dirty="0" smtClean="0"/>
              <a:t>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material</a:t>
            </a:r>
            <a:r>
              <a:rPr lang="en-US" sz="2400" dirty="0" smtClean="0"/>
              <a:t> </a:t>
            </a:r>
            <a:r>
              <a:rPr lang="en-US" sz="2400" dirty="0"/>
              <a:t>depending on the applied load or force.</a:t>
            </a:r>
          </a:p>
          <a:p>
            <a:r>
              <a:rPr lang="en-US" sz="2400" dirty="0"/>
              <a:t>Key mechanical design features </a:t>
            </a:r>
            <a:r>
              <a:rPr lang="tr-TR" sz="2400" dirty="0" smtClean="0"/>
              <a:t>of </a:t>
            </a:r>
            <a:r>
              <a:rPr lang="tr-TR" sz="2400" dirty="0" err="1" smtClean="0"/>
              <a:t>materials</a:t>
            </a:r>
            <a:r>
              <a:rPr lang="tr-TR" sz="2400" dirty="0" smtClean="0"/>
              <a:t> </a:t>
            </a:r>
            <a:r>
              <a:rPr lang="en-US" sz="2400" dirty="0" smtClean="0"/>
              <a:t>are </a:t>
            </a:r>
            <a:r>
              <a:rPr lang="en-US" sz="2400" dirty="0"/>
              <a:t>strength, </a:t>
            </a:r>
            <a:r>
              <a:rPr lang="en-US" sz="2400" dirty="0" smtClean="0"/>
              <a:t>hardness</a:t>
            </a:r>
            <a:r>
              <a:rPr lang="en-US" sz="2400" dirty="0"/>
              <a:t>, </a:t>
            </a:r>
            <a:r>
              <a:rPr lang="en-US" sz="2400" dirty="0" smtClean="0"/>
              <a:t>toughness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en-US" sz="2400" dirty="0" smtClean="0"/>
              <a:t>ductility</a:t>
            </a:r>
            <a:r>
              <a:rPr lang="tr-TR" sz="2400" dirty="0" smtClean="0"/>
              <a:t>.</a:t>
            </a:r>
            <a:endParaRPr lang="en-US" sz="2400" dirty="0"/>
          </a:p>
          <a:p>
            <a:r>
              <a:rPr lang="en-US" sz="2400" dirty="0"/>
              <a:t>The mechanical properties of the materials are determined by carrying out carefully designed laboratory experiments to increase the service conditions as much as possible.</a:t>
            </a:r>
          </a:p>
          <a:p>
            <a:r>
              <a:rPr lang="en-US" sz="2400" dirty="0" smtClean="0"/>
              <a:t>Factors</a:t>
            </a:r>
            <a:r>
              <a:rPr lang="tr-TR" sz="2400" dirty="0" smtClean="0"/>
              <a:t>, </a:t>
            </a:r>
            <a:r>
              <a:rPr lang="tr-TR" sz="2400" dirty="0" err="1" smtClean="0"/>
              <a:t>which</a:t>
            </a:r>
            <a:r>
              <a:rPr lang="tr-TR" sz="2400" dirty="0" smtClean="0"/>
              <a:t> </a:t>
            </a:r>
            <a:r>
              <a:rPr lang="tr-TR" sz="2400" dirty="0" err="1" smtClean="0"/>
              <a:t>have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en-US" sz="2400" dirty="0" smtClean="0"/>
              <a:t> </a:t>
            </a:r>
            <a:r>
              <a:rPr lang="en-US" sz="2400" dirty="0"/>
              <a:t>be </a:t>
            </a:r>
            <a:r>
              <a:rPr lang="en-US" sz="2400" dirty="0" smtClean="0"/>
              <a:t>considered</a:t>
            </a:r>
            <a:r>
              <a:rPr lang="tr-TR" sz="2400" dirty="0" smtClean="0"/>
              <a:t>,</a:t>
            </a:r>
            <a:r>
              <a:rPr lang="en-US" sz="2400" dirty="0" smtClean="0"/>
              <a:t> include </a:t>
            </a:r>
            <a:r>
              <a:rPr lang="en-US" sz="2400" dirty="0"/>
              <a:t>environmental conditions as well as the quality and duration of </a:t>
            </a:r>
            <a:r>
              <a:rPr lang="en-US" sz="2400" dirty="0" smtClean="0"/>
              <a:t>the applied</a:t>
            </a:r>
            <a:r>
              <a:rPr lang="tr-TR" sz="2400" dirty="0" smtClean="0"/>
              <a:t> </a:t>
            </a:r>
            <a:r>
              <a:rPr lang="tr-TR" sz="2400" dirty="0" err="1" smtClean="0"/>
              <a:t>load</a:t>
            </a:r>
            <a:r>
              <a:rPr lang="en-US" sz="2400" dirty="0" smtClean="0"/>
              <a:t>.</a:t>
            </a:r>
            <a:endParaRPr lang="tr-TR" sz="2400" dirty="0" smtClean="0"/>
          </a:p>
          <a:p>
            <a:r>
              <a:rPr lang="en-US" sz="2400" dirty="0"/>
              <a:t>The </a:t>
            </a:r>
            <a:r>
              <a:rPr lang="tr-TR" sz="2400" dirty="0" err="1" smtClean="0"/>
              <a:t>load</a:t>
            </a:r>
            <a:r>
              <a:rPr lang="tr-TR" sz="2400" dirty="0" smtClean="0"/>
              <a:t> </a:t>
            </a:r>
            <a:r>
              <a:rPr lang="en-US" sz="2400" dirty="0" smtClean="0"/>
              <a:t>application </a:t>
            </a:r>
            <a:r>
              <a:rPr lang="en-US" sz="2400" dirty="0"/>
              <a:t>time can be only a fraction of the </a:t>
            </a:r>
            <a:r>
              <a:rPr lang="tr-TR" sz="2400" dirty="0" err="1" smtClean="0"/>
              <a:t>second</a:t>
            </a:r>
            <a:r>
              <a:rPr lang="en-US" sz="2400" dirty="0" smtClean="0"/>
              <a:t>, </a:t>
            </a:r>
            <a:r>
              <a:rPr lang="en-US" sz="2400" dirty="0"/>
              <a:t>or it can be prolonged for many years.</a:t>
            </a:r>
          </a:p>
          <a:p>
            <a:r>
              <a:rPr lang="tr-TR" sz="2400" dirty="0" err="1" smtClean="0"/>
              <a:t>In</a:t>
            </a:r>
            <a:r>
              <a:rPr lang="tr-TR" sz="2400" dirty="0" smtClean="0"/>
              <a:t> </a:t>
            </a:r>
            <a:r>
              <a:rPr lang="tr-TR" sz="2400" dirty="0" err="1" smtClean="0"/>
              <a:t>addition</a:t>
            </a:r>
            <a:r>
              <a:rPr lang="tr-TR" sz="2400" dirty="0" smtClean="0"/>
              <a:t>,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/>
              <a:t>s</a:t>
            </a:r>
            <a:r>
              <a:rPr lang="en-US" sz="2400" dirty="0" err="1" smtClean="0"/>
              <a:t>ervice</a:t>
            </a:r>
            <a:r>
              <a:rPr lang="en-US" sz="2400" dirty="0" smtClean="0"/>
              <a:t> </a:t>
            </a:r>
            <a:r>
              <a:rPr lang="en-US" sz="2400" dirty="0"/>
              <a:t>temperature can be an important factor.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897916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02779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CONCEPTS OF STRESS AND STRAIN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763279"/>
            <a:ext cx="10515600" cy="4351338"/>
          </a:xfrm>
        </p:spPr>
        <p:txBody>
          <a:bodyPr>
            <a:normAutofit/>
          </a:bodyPr>
          <a:lstStyle/>
          <a:p>
            <a:r>
              <a:rPr lang="en-US" sz="2400" dirty="0" smtClean="0"/>
              <a:t>There </a:t>
            </a:r>
            <a:r>
              <a:rPr lang="en-US" sz="2400" dirty="0"/>
              <a:t>are </a:t>
            </a:r>
            <a:r>
              <a:rPr lang="tr-TR" sz="2400" dirty="0" err="1" smtClean="0"/>
              <a:t>two</a:t>
            </a:r>
            <a:r>
              <a:rPr lang="en-US" sz="2400" dirty="0" smtClean="0"/>
              <a:t> </a:t>
            </a:r>
            <a:r>
              <a:rPr lang="en-US" sz="2400" dirty="0"/>
              <a:t>principal ways in which a load may be </a:t>
            </a:r>
            <a:r>
              <a:rPr lang="en-US" sz="2400" dirty="0" smtClean="0"/>
              <a:t>applied:</a:t>
            </a:r>
            <a:r>
              <a:rPr lang="tr-TR" sz="2400" dirty="0" smtClean="0"/>
              <a:t> </a:t>
            </a:r>
            <a:r>
              <a:rPr lang="en-US" sz="2400" dirty="0" smtClean="0"/>
              <a:t>tension</a:t>
            </a:r>
            <a:r>
              <a:rPr lang="tr-TR" sz="2400" dirty="0"/>
              <a:t> </a:t>
            </a:r>
            <a:r>
              <a:rPr lang="tr-TR" sz="2400" dirty="0" err="1" smtClean="0"/>
              <a:t>and</a:t>
            </a:r>
            <a:r>
              <a:rPr lang="en-US" sz="2400" dirty="0" smtClean="0"/>
              <a:t> compression</a:t>
            </a:r>
            <a:r>
              <a:rPr lang="tr-TR" sz="2400" dirty="0"/>
              <a:t> </a:t>
            </a:r>
            <a:r>
              <a:rPr lang="tr-TR" sz="2400" dirty="0" smtClean="0"/>
              <a:t>as </a:t>
            </a:r>
            <a:r>
              <a:rPr lang="tr-TR" sz="2400" dirty="0" err="1" smtClean="0"/>
              <a:t>shown</a:t>
            </a:r>
            <a:r>
              <a:rPr lang="tr-TR" sz="2400" dirty="0" smtClean="0"/>
              <a:t> </a:t>
            </a:r>
            <a:r>
              <a:rPr lang="tr-TR" sz="2400" dirty="0" err="1" smtClean="0"/>
              <a:t>below</a:t>
            </a:r>
            <a:r>
              <a:rPr lang="en-US" sz="2400" dirty="0" smtClean="0"/>
              <a:t>. </a:t>
            </a:r>
            <a:endParaRPr lang="tr-TR" sz="2400" dirty="0" smtClean="0"/>
          </a:p>
        </p:txBody>
      </p:sp>
      <p:sp>
        <p:nvSpPr>
          <p:cNvPr id="6" name="Metin kutusu 5"/>
          <p:cNvSpPr txBox="1"/>
          <p:nvPr/>
        </p:nvSpPr>
        <p:spPr>
          <a:xfrm>
            <a:off x="802003" y="6300564"/>
            <a:ext cx="117200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Figure </a:t>
            </a:r>
            <a:r>
              <a:rPr lang="tr-TR" dirty="0" smtClean="0"/>
              <a:t>1.</a:t>
            </a:r>
            <a:r>
              <a:rPr lang="en-US" dirty="0" smtClean="0"/>
              <a:t> Schematic</a:t>
            </a:r>
            <a:r>
              <a:rPr lang="tr-TR" dirty="0" smtClean="0"/>
              <a:t> </a:t>
            </a:r>
            <a:r>
              <a:rPr lang="en-US" dirty="0" smtClean="0"/>
              <a:t>illustration </a:t>
            </a:r>
            <a:r>
              <a:rPr lang="en-US" dirty="0"/>
              <a:t>of </a:t>
            </a:r>
            <a:r>
              <a:rPr lang="tr-TR" dirty="0" smtClean="0"/>
              <a:t>(a) </a:t>
            </a:r>
            <a:r>
              <a:rPr lang="en-US" dirty="0" smtClean="0"/>
              <a:t>tensile </a:t>
            </a:r>
            <a:r>
              <a:rPr lang="en-US" dirty="0"/>
              <a:t>load </a:t>
            </a:r>
            <a:r>
              <a:rPr lang="en-US" dirty="0" smtClean="0"/>
              <a:t>an</a:t>
            </a:r>
            <a:r>
              <a:rPr lang="tr-TR" dirty="0" smtClean="0"/>
              <a:t>d</a:t>
            </a:r>
            <a:r>
              <a:rPr lang="en-US" dirty="0" smtClean="0"/>
              <a:t> </a:t>
            </a:r>
            <a:r>
              <a:rPr lang="en-US" dirty="0"/>
              <a:t>elongation </a:t>
            </a:r>
            <a:r>
              <a:rPr lang="tr-TR" dirty="0" smtClean="0"/>
              <a:t>(b</a:t>
            </a:r>
            <a:r>
              <a:rPr lang="en-US" dirty="0" smtClean="0"/>
              <a:t>) compressive load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contraction </a:t>
            </a:r>
            <a:endParaRPr lang="tr-T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3624" y="2454720"/>
            <a:ext cx="9057205" cy="37556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7450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Tension </a:t>
            </a:r>
            <a:r>
              <a:rPr lang="en-US" dirty="0" smtClean="0"/>
              <a:t>Tests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One </a:t>
            </a:r>
            <a:r>
              <a:rPr lang="en-US" sz="2400" dirty="0"/>
              <a:t>of the most common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commercial</a:t>
            </a:r>
            <a:r>
              <a:rPr lang="tr-TR" sz="2400" dirty="0" smtClean="0"/>
              <a:t> </a:t>
            </a:r>
            <a:r>
              <a:rPr lang="en-US" sz="2400" dirty="0" smtClean="0"/>
              <a:t>mechanical </a:t>
            </a:r>
            <a:r>
              <a:rPr lang="tr-TR" sz="2400" dirty="0" err="1" smtClean="0"/>
              <a:t>tests</a:t>
            </a:r>
            <a:r>
              <a:rPr lang="tr-TR" sz="2400" dirty="0" smtClean="0"/>
              <a:t> is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stress–strain test</a:t>
            </a:r>
            <a:r>
              <a:rPr lang="tr-TR" sz="2400" dirty="0" smtClean="0"/>
              <a:t>, </a:t>
            </a:r>
            <a:r>
              <a:rPr lang="tr-TR" sz="2400" dirty="0" err="1" smtClean="0"/>
              <a:t>which</a:t>
            </a:r>
            <a:r>
              <a:rPr lang="en-US" sz="2400" dirty="0" smtClean="0"/>
              <a:t> </a:t>
            </a:r>
            <a:r>
              <a:rPr lang="en-US" sz="2400" dirty="0"/>
              <a:t>is performed in tension. </a:t>
            </a:r>
            <a:endParaRPr lang="tr-TR" sz="2400" dirty="0" smtClean="0"/>
          </a:p>
          <a:p>
            <a:r>
              <a:rPr lang="tr-TR" sz="2400" dirty="0"/>
              <a:t>T</a:t>
            </a:r>
            <a:r>
              <a:rPr lang="en-US" sz="2400" dirty="0" smtClean="0"/>
              <a:t>he </a:t>
            </a:r>
            <a:r>
              <a:rPr lang="en-US" sz="2400" dirty="0"/>
              <a:t>tension test </a:t>
            </a:r>
            <a:r>
              <a:rPr lang="tr-TR" sz="2400" dirty="0" err="1" smtClean="0"/>
              <a:t>may</a:t>
            </a:r>
            <a:r>
              <a:rPr lang="en-US" sz="2400" dirty="0" smtClean="0"/>
              <a:t> </a:t>
            </a:r>
            <a:r>
              <a:rPr lang="en-US" sz="2400" dirty="0"/>
              <a:t>be used to </a:t>
            </a:r>
            <a:r>
              <a:rPr lang="tr-TR" sz="2400" dirty="0" err="1" smtClean="0"/>
              <a:t>determine</a:t>
            </a:r>
            <a:r>
              <a:rPr lang="en-US" sz="2400" dirty="0" smtClean="0"/>
              <a:t> </a:t>
            </a:r>
            <a:r>
              <a:rPr lang="en-US" sz="2400" dirty="0"/>
              <a:t>several </a:t>
            </a:r>
            <a:r>
              <a:rPr lang="tr-TR" sz="2400" dirty="0" err="1" smtClean="0"/>
              <a:t>important</a:t>
            </a:r>
            <a:r>
              <a:rPr lang="tr-TR" sz="2400" dirty="0" smtClean="0"/>
              <a:t> </a:t>
            </a:r>
            <a:r>
              <a:rPr lang="en-US" sz="2400" dirty="0" smtClean="0"/>
              <a:t>mechanical </a:t>
            </a:r>
            <a:r>
              <a:rPr lang="en-US" sz="2400" dirty="0" smtClean="0"/>
              <a:t>properties</a:t>
            </a:r>
            <a:r>
              <a:rPr lang="tr-TR" sz="2400" dirty="0" smtClean="0"/>
              <a:t> </a:t>
            </a:r>
            <a:r>
              <a:rPr lang="en-US" sz="2400" dirty="0" smtClean="0"/>
              <a:t>of </a:t>
            </a:r>
            <a:r>
              <a:rPr lang="en-US" sz="2400" dirty="0" smtClean="0"/>
              <a:t>materials</a:t>
            </a:r>
            <a:r>
              <a:rPr lang="tr-TR" sz="2400" dirty="0" smtClean="0"/>
              <a:t>, </a:t>
            </a:r>
            <a:r>
              <a:rPr lang="tr-TR" sz="2400" dirty="0" err="1" smtClean="0"/>
              <a:t>which</a:t>
            </a:r>
            <a:r>
              <a:rPr lang="en-US" sz="2400" dirty="0" smtClean="0"/>
              <a:t> </a:t>
            </a:r>
            <a:r>
              <a:rPr lang="en-US" sz="2400" dirty="0"/>
              <a:t>are </a:t>
            </a:r>
            <a:r>
              <a:rPr lang="tr-TR" sz="2400" dirty="0" err="1" smtClean="0"/>
              <a:t>crucial</a:t>
            </a:r>
            <a:r>
              <a:rPr lang="en-US" sz="2400" dirty="0" smtClean="0"/>
              <a:t> </a:t>
            </a:r>
            <a:r>
              <a:rPr lang="en-US" sz="2400" dirty="0"/>
              <a:t>in design. </a:t>
            </a:r>
            <a:endParaRPr lang="tr-TR" sz="2400" dirty="0" smtClean="0"/>
          </a:p>
          <a:p>
            <a:r>
              <a:rPr lang="en-US" sz="2400" dirty="0" err="1" smtClean="0"/>
              <a:t>Th</a:t>
            </a:r>
            <a:r>
              <a:rPr lang="tr-TR" sz="2400" dirty="0" smtClean="0"/>
              <a:t>e</a:t>
            </a:r>
            <a:r>
              <a:rPr lang="en-US" sz="2400" dirty="0" smtClean="0"/>
              <a:t> </a:t>
            </a:r>
            <a:r>
              <a:rPr lang="en-US" sz="2400" dirty="0" err="1" smtClean="0"/>
              <a:t>dogbone</a:t>
            </a:r>
            <a:r>
              <a:rPr lang="tr-TR" sz="2400" dirty="0"/>
              <a:t> </a:t>
            </a:r>
            <a:r>
              <a:rPr lang="tr-TR" sz="2400" dirty="0" err="1" smtClean="0"/>
              <a:t>shaped</a:t>
            </a:r>
            <a:r>
              <a:rPr lang="tr-TR" sz="2400" dirty="0" smtClean="0"/>
              <a:t> </a:t>
            </a:r>
            <a:r>
              <a:rPr lang="en-US" sz="2400" dirty="0" smtClean="0"/>
              <a:t>specimen </a:t>
            </a:r>
            <a:r>
              <a:rPr lang="tr-TR" sz="2400" dirty="0" smtClean="0"/>
              <a:t>is </a:t>
            </a:r>
            <a:r>
              <a:rPr lang="tr-TR" sz="2400" dirty="0" err="1" smtClean="0"/>
              <a:t>used</a:t>
            </a:r>
            <a:r>
              <a:rPr lang="tr-TR" sz="2400" dirty="0" smtClean="0"/>
              <a:t> </a:t>
            </a:r>
            <a:r>
              <a:rPr lang="tr-TR" sz="2400" dirty="0" err="1" smtClean="0"/>
              <a:t>during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tensile test.</a:t>
            </a:r>
          </a:p>
          <a:p>
            <a:r>
              <a:rPr lang="tr-TR" sz="2400" dirty="0" err="1" smtClean="0"/>
              <a:t>This</a:t>
            </a:r>
            <a:r>
              <a:rPr lang="tr-TR" sz="2400" dirty="0" smtClean="0"/>
              <a:t> </a:t>
            </a:r>
            <a:r>
              <a:rPr lang="tr-TR" sz="2400" dirty="0" err="1" smtClean="0"/>
              <a:t>specimen</a:t>
            </a:r>
            <a:r>
              <a:rPr lang="tr-TR" sz="2400" dirty="0" smtClean="0"/>
              <a:t> </a:t>
            </a:r>
            <a:r>
              <a:rPr lang="en-US" sz="2400" dirty="0" smtClean="0"/>
              <a:t>configuration </a:t>
            </a:r>
            <a:r>
              <a:rPr lang="en-US" sz="2400" dirty="0"/>
              <a:t>was chosen </a:t>
            </a:r>
            <a:r>
              <a:rPr lang="tr-TR" sz="2400" dirty="0" err="1" smtClean="0"/>
              <a:t>because</a:t>
            </a:r>
            <a:r>
              <a:rPr lang="en-US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deformation </a:t>
            </a:r>
            <a:r>
              <a:rPr lang="tr-TR" sz="2400" dirty="0" err="1" smtClean="0"/>
              <a:t>resulted</a:t>
            </a:r>
            <a:r>
              <a:rPr lang="tr-TR" sz="2400" dirty="0" smtClean="0"/>
              <a:t> </a:t>
            </a:r>
            <a:r>
              <a:rPr lang="tr-TR" sz="2400" dirty="0" err="1" smtClean="0"/>
              <a:t>from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applied</a:t>
            </a:r>
            <a:r>
              <a:rPr lang="tr-TR" sz="2400" dirty="0" smtClean="0"/>
              <a:t> </a:t>
            </a:r>
            <a:r>
              <a:rPr lang="tr-TR" sz="2400" dirty="0" err="1" smtClean="0"/>
              <a:t>load</a:t>
            </a:r>
            <a:r>
              <a:rPr lang="tr-TR" sz="2400" dirty="0" smtClean="0"/>
              <a:t> </a:t>
            </a:r>
            <a:r>
              <a:rPr lang="en-US" sz="2400" dirty="0" smtClean="0"/>
              <a:t>is </a:t>
            </a:r>
            <a:r>
              <a:rPr lang="en-US" sz="2400" dirty="0" smtClean="0"/>
              <a:t>confined</a:t>
            </a:r>
            <a:r>
              <a:rPr lang="tr-TR" sz="2400" dirty="0" smtClean="0"/>
              <a:t> </a:t>
            </a:r>
            <a:r>
              <a:rPr lang="en-US" sz="2400" dirty="0" smtClean="0"/>
              <a:t>to </a:t>
            </a:r>
            <a:r>
              <a:rPr lang="en-US" sz="2400" dirty="0"/>
              <a:t>the narrow center </a:t>
            </a:r>
            <a:r>
              <a:rPr lang="en-US" sz="2400" dirty="0" smtClean="0"/>
              <a:t>region</a:t>
            </a:r>
            <a:r>
              <a:rPr lang="tr-TR" sz="2400" dirty="0" smtClean="0"/>
              <a:t>.</a:t>
            </a:r>
            <a:endParaRPr lang="tr-TR" sz="2400" dirty="0" smtClean="0"/>
          </a:p>
        </p:txBody>
      </p:sp>
      <p:sp>
        <p:nvSpPr>
          <p:cNvPr id="6" name="Metin kutusu 5"/>
          <p:cNvSpPr txBox="1"/>
          <p:nvPr/>
        </p:nvSpPr>
        <p:spPr>
          <a:xfrm>
            <a:off x="2178188" y="5964558"/>
            <a:ext cx="72216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Figure </a:t>
            </a:r>
            <a:r>
              <a:rPr lang="tr-TR" sz="2000" dirty="0" smtClean="0"/>
              <a:t>2.</a:t>
            </a:r>
            <a:r>
              <a:rPr lang="en-US" sz="2000" dirty="0" smtClean="0"/>
              <a:t> </a:t>
            </a:r>
            <a:r>
              <a:rPr lang="en-US" sz="2000" dirty="0"/>
              <a:t>A standard tensile </a:t>
            </a:r>
            <a:r>
              <a:rPr lang="tr-TR" sz="2000" dirty="0" smtClean="0"/>
              <a:t>test </a:t>
            </a:r>
            <a:r>
              <a:rPr lang="en-US" sz="2000" dirty="0" smtClean="0"/>
              <a:t>specimen</a:t>
            </a:r>
            <a:r>
              <a:rPr lang="tr-TR" sz="2000" dirty="0" smtClean="0"/>
              <a:t> </a:t>
            </a:r>
            <a:r>
              <a:rPr lang="en-US" sz="2000" dirty="0" smtClean="0"/>
              <a:t>with </a:t>
            </a:r>
            <a:r>
              <a:rPr lang="en-US" sz="2000" dirty="0"/>
              <a:t>circular cross section</a:t>
            </a:r>
            <a:endParaRPr lang="tr-TR" sz="20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1026" y="4985431"/>
            <a:ext cx="5011821" cy="904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2912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Tension </a:t>
            </a:r>
            <a:r>
              <a:rPr lang="tr-TR" dirty="0" err="1"/>
              <a:t>Tests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The output </a:t>
            </a:r>
            <a:r>
              <a:rPr lang="en-US" sz="2400" dirty="0" smtClean="0"/>
              <a:t>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tensile </a:t>
            </a:r>
            <a:r>
              <a:rPr lang="en-US" sz="2400" dirty="0"/>
              <a:t>test is </a:t>
            </a:r>
            <a:r>
              <a:rPr lang="tr-TR" sz="2400" dirty="0" err="1" smtClean="0"/>
              <a:t>recorded</a:t>
            </a:r>
            <a:r>
              <a:rPr lang="en-US" sz="2400" dirty="0" smtClean="0"/>
              <a:t> </a:t>
            </a:r>
            <a:r>
              <a:rPr lang="tr-TR" sz="2400" dirty="0" smtClean="0"/>
              <a:t>as </a:t>
            </a:r>
            <a:r>
              <a:rPr lang="en-US" sz="2400" dirty="0" smtClean="0"/>
              <a:t>load versus elongation</a:t>
            </a:r>
            <a:r>
              <a:rPr lang="tr-TR" sz="2400" dirty="0" smtClean="0"/>
              <a:t> </a:t>
            </a:r>
            <a:r>
              <a:rPr lang="tr-TR" sz="2400" dirty="0" err="1" smtClean="0"/>
              <a:t>or</a:t>
            </a:r>
            <a:r>
              <a:rPr lang="tr-TR" sz="2400" dirty="0" smtClean="0"/>
              <a:t> </a:t>
            </a:r>
            <a:r>
              <a:rPr lang="tr-TR" sz="2400" dirty="0" err="1" smtClean="0"/>
              <a:t>force</a:t>
            </a:r>
            <a:r>
              <a:rPr lang="tr-TR" sz="2400" dirty="0" smtClean="0"/>
              <a:t> </a:t>
            </a:r>
            <a:r>
              <a:rPr lang="tr-TR" sz="2400" dirty="0" err="1" smtClean="0"/>
              <a:t>versus</a:t>
            </a:r>
            <a:r>
              <a:rPr lang="tr-TR" sz="2400" dirty="0" smtClean="0"/>
              <a:t> </a:t>
            </a:r>
            <a:r>
              <a:rPr lang="tr-TR" sz="2400" dirty="0" err="1" smtClean="0"/>
              <a:t>elongation</a:t>
            </a:r>
            <a:r>
              <a:rPr lang="en-US" sz="2400" dirty="0" smtClean="0"/>
              <a:t>.</a:t>
            </a:r>
            <a:endParaRPr lang="en-US" sz="2400" dirty="0"/>
          </a:p>
          <a:p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output</a:t>
            </a:r>
            <a:r>
              <a:rPr lang="tr-TR" sz="2400" dirty="0" smtClean="0"/>
              <a:t>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tensile test </a:t>
            </a:r>
            <a:r>
              <a:rPr lang="en-US" sz="2400" dirty="0" smtClean="0"/>
              <a:t>depend </a:t>
            </a:r>
            <a:r>
              <a:rPr lang="en-US" sz="2400" dirty="0"/>
              <a:t>on the specimen size.</a:t>
            </a:r>
          </a:p>
          <a:p>
            <a:r>
              <a:rPr lang="en-US" sz="2400" dirty="0"/>
              <a:t>To </a:t>
            </a:r>
            <a:r>
              <a:rPr lang="tr-TR" sz="2400" dirty="0" err="1" smtClean="0"/>
              <a:t>eliminate</a:t>
            </a:r>
            <a:r>
              <a:rPr lang="tr-TR" sz="2400" dirty="0" smtClean="0"/>
              <a:t> </a:t>
            </a:r>
            <a:r>
              <a:rPr lang="tr-TR" sz="2400" dirty="0" err="1" smtClean="0"/>
              <a:t>or</a:t>
            </a:r>
            <a:r>
              <a:rPr lang="tr-TR" sz="2400" dirty="0" smtClean="0"/>
              <a:t> at </a:t>
            </a:r>
            <a:r>
              <a:rPr lang="tr-TR" sz="2400" dirty="0" err="1" smtClean="0"/>
              <a:t>least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en-US" sz="2400" dirty="0" smtClean="0"/>
              <a:t>minimize the </a:t>
            </a:r>
            <a:r>
              <a:rPr lang="en-US" sz="2400" dirty="0"/>
              <a:t>geometrical factors, load and elongation are normalized to the respective parameters of engineering stress and engineering </a:t>
            </a:r>
            <a:r>
              <a:rPr lang="en-US" sz="2400" dirty="0" smtClean="0"/>
              <a:t>strain</a:t>
            </a:r>
            <a:r>
              <a:rPr lang="tr-TR" sz="2400" dirty="0" smtClean="0"/>
              <a:t> </a:t>
            </a:r>
            <a:r>
              <a:rPr lang="tr-TR" sz="2400" dirty="0" err="1" smtClean="0"/>
              <a:t>by</a:t>
            </a:r>
            <a:r>
              <a:rPr lang="tr-TR" sz="2400" dirty="0" smtClean="0"/>
              <a:t> </a:t>
            </a:r>
            <a:r>
              <a:rPr lang="tr-TR" sz="2400" dirty="0" err="1" smtClean="0"/>
              <a:t>using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following</a:t>
            </a:r>
            <a:r>
              <a:rPr lang="tr-TR" sz="2400" dirty="0" smtClean="0"/>
              <a:t> </a:t>
            </a:r>
            <a:r>
              <a:rPr lang="tr-TR" sz="2400" dirty="0" err="1" smtClean="0"/>
              <a:t>equation</a:t>
            </a:r>
            <a:r>
              <a:rPr lang="tr-TR" sz="2400" dirty="0" smtClean="0"/>
              <a:t>:</a:t>
            </a:r>
            <a:endParaRPr lang="en-US" sz="2400" dirty="0"/>
          </a:p>
          <a:p>
            <a:pPr marL="0" indent="0">
              <a:buNone/>
            </a:pPr>
            <a:r>
              <a:rPr lang="tr-TR" sz="2400" dirty="0" smtClean="0"/>
              <a:t>                              </a:t>
            </a:r>
            <a:r>
              <a:rPr lang="el-GR" sz="2400" dirty="0" smtClean="0"/>
              <a:t>σ</a:t>
            </a:r>
            <a:r>
              <a:rPr lang="tr-TR" sz="2400" dirty="0" smtClean="0"/>
              <a:t> = F/</a:t>
            </a:r>
            <a:r>
              <a:rPr lang="tr-TR" sz="2400" dirty="0" err="1" smtClean="0"/>
              <a:t>Ao</a:t>
            </a:r>
            <a:endParaRPr lang="tr-TR" sz="2400" dirty="0"/>
          </a:p>
          <a:p>
            <a:r>
              <a:rPr lang="tr-TR" sz="2400" dirty="0" err="1"/>
              <a:t>w</a:t>
            </a:r>
            <a:r>
              <a:rPr lang="tr-TR" sz="2400" dirty="0" err="1" smtClean="0"/>
              <a:t>here</a:t>
            </a:r>
            <a:endParaRPr lang="tr-TR" sz="2400" dirty="0" smtClean="0"/>
          </a:p>
          <a:p>
            <a:pPr marL="0" indent="0">
              <a:buNone/>
            </a:pPr>
            <a:r>
              <a:rPr lang="tr-TR" sz="2400" dirty="0"/>
              <a:t>	</a:t>
            </a:r>
            <a:r>
              <a:rPr lang="tr-TR" sz="2400" dirty="0" smtClean="0"/>
              <a:t>-F = </a:t>
            </a:r>
            <a:r>
              <a:rPr lang="en-US" sz="2400" dirty="0"/>
              <a:t>the instantaneous load applied perpendicular to the specimen cross </a:t>
            </a:r>
            <a:r>
              <a:rPr lang="en-US" sz="2400" dirty="0" smtClean="0"/>
              <a:t>section</a:t>
            </a:r>
            <a:r>
              <a:rPr lang="tr-TR" sz="2400" dirty="0" smtClean="0"/>
              <a:t>,</a:t>
            </a:r>
          </a:p>
          <a:p>
            <a:pPr marL="0" indent="0">
              <a:buNone/>
            </a:pPr>
            <a:r>
              <a:rPr lang="tr-TR" sz="2400" dirty="0"/>
              <a:t>	</a:t>
            </a:r>
            <a:r>
              <a:rPr lang="tr-TR" sz="2400" dirty="0" smtClean="0"/>
              <a:t>-</a:t>
            </a:r>
            <a:r>
              <a:rPr lang="en-US" sz="2400" dirty="0" smtClean="0"/>
              <a:t>A</a:t>
            </a:r>
            <a:r>
              <a:rPr lang="tr-TR" sz="2400" baseline="-25000" dirty="0" smtClean="0"/>
              <a:t>o</a:t>
            </a:r>
            <a:r>
              <a:rPr lang="tr-TR" sz="2400" dirty="0" smtClean="0"/>
              <a:t> =</a:t>
            </a:r>
            <a:r>
              <a:rPr lang="en-US" sz="2400" dirty="0" smtClean="0"/>
              <a:t> the </a:t>
            </a:r>
            <a:r>
              <a:rPr lang="en-US" sz="2400" dirty="0"/>
              <a:t>original cross-sectional</a:t>
            </a:r>
            <a:r>
              <a:rPr lang="tr-TR" sz="2400" dirty="0"/>
              <a:t> </a:t>
            </a:r>
            <a:r>
              <a:rPr lang="en-US" sz="2400" dirty="0"/>
              <a:t>area before any load is applied 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224477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Tension </a:t>
            </a:r>
            <a:r>
              <a:rPr lang="tr-TR" dirty="0" err="1"/>
              <a:t>Tests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Engineering </a:t>
            </a:r>
            <a:r>
              <a:rPr lang="en-US" sz="2400" dirty="0"/>
              <a:t>strain </a:t>
            </a:r>
            <a:r>
              <a:rPr lang="el-GR" sz="2400" dirty="0" smtClean="0"/>
              <a:t>ϵ</a:t>
            </a:r>
            <a:r>
              <a:rPr lang="en-US" sz="2400" dirty="0" smtClean="0"/>
              <a:t> </a:t>
            </a:r>
            <a:r>
              <a:rPr lang="en-US" sz="2400" dirty="0"/>
              <a:t>is defined according </a:t>
            </a:r>
            <a:r>
              <a:rPr lang="en-US" sz="2400" dirty="0" smtClean="0"/>
              <a:t>to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following</a:t>
            </a:r>
            <a:r>
              <a:rPr lang="tr-TR" sz="2400" dirty="0" smtClean="0"/>
              <a:t> </a:t>
            </a:r>
            <a:r>
              <a:rPr lang="tr-TR" sz="2400" dirty="0" err="1" smtClean="0"/>
              <a:t>equation</a:t>
            </a:r>
            <a:r>
              <a:rPr lang="tr-TR" sz="2400" dirty="0" smtClean="0"/>
              <a:t>:</a:t>
            </a:r>
          </a:p>
          <a:p>
            <a:pPr marL="0" indent="0">
              <a:buNone/>
            </a:pPr>
            <a:r>
              <a:rPr lang="tr-TR" sz="2400" dirty="0"/>
              <a:t> </a:t>
            </a:r>
            <a:r>
              <a:rPr lang="tr-TR" sz="2400" dirty="0" smtClean="0"/>
              <a:t>                                      </a:t>
            </a:r>
            <a:r>
              <a:rPr lang="el-GR" sz="2400" dirty="0" smtClean="0"/>
              <a:t>ϵ</a:t>
            </a:r>
            <a:r>
              <a:rPr lang="tr-TR" sz="2400" dirty="0" smtClean="0"/>
              <a:t> = </a:t>
            </a:r>
            <a:r>
              <a:rPr lang="el-GR" sz="2400" dirty="0" smtClean="0"/>
              <a:t>Δ</a:t>
            </a:r>
            <a:r>
              <a:rPr lang="tr-TR" sz="2400" dirty="0" smtClean="0"/>
              <a:t>l/</a:t>
            </a:r>
            <a:r>
              <a:rPr lang="tr-TR" sz="2400" dirty="0" err="1" smtClean="0"/>
              <a:t>lo</a:t>
            </a:r>
            <a:endParaRPr lang="tr-TR" sz="2400" dirty="0" smtClean="0"/>
          </a:p>
          <a:p>
            <a:pPr marL="0" indent="0">
              <a:buNone/>
            </a:pPr>
            <a:r>
              <a:rPr lang="tr-TR" sz="2400" dirty="0" err="1" smtClean="0"/>
              <a:t>Where</a:t>
            </a:r>
            <a:endParaRPr lang="tr-TR" sz="2400" dirty="0" smtClean="0"/>
          </a:p>
          <a:p>
            <a:pPr marL="0" indent="0">
              <a:buNone/>
            </a:pPr>
            <a:r>
              <a:rPr lang="tr-TR" sz="2400" dirty="0" smtClean="0"/>
              <a:t>	-</a:t>
            </a:r>
            <a:r>
              <a:rPr lang="en-US" sz="2400" dirty="0"/>
              <a:t>l</a:t>
            </a:r>
            <a:r>
              <a:rPr lang="en-US" sz="2400" baseline="-25000" dirty="0"/>
              <a:t>0</a:t>
            </a:r>
            <a:r>
              <a:rPr lang="en-US" sz="2400" dirty="0"/>
              <a:t> </a:t>
            </a:r>
            <a:r>
              <a:rPr lang="tr-TR" sz="2400" dirty="0"/>
              <a:t>=</a:t>
            </a:r>
            <a:r>
              <a:rPr lang="en-US" sz="2400" dirty="0" smtClean="0"/>
              <a:t> </a:t>
            </a:r>
            <a:r>
              <a:rPr lang="en-US" sz="2400" dirty="0"/>
              <a:t>the original length before any load is </a:t>
            </a:r>
            <a:r>
              <a:rPr lang="en-US" sz="2400" dirty="0" smtClean="0"/>
              <a:t>applied</a:t>
            </a:r>
            <a:r>
              <a:rPr lang="tr-TR" sz="2400" dirty="0" smtClean="0"/>
              <a:t>,</a:t>
            </a:r>
          </a:p>
          <a:p>
            <a:pPr marL="0" indent="0">
              <a:buNone/>
            </a:pPr>
            <a:r>
              <a:rPr lang="tr-TR" sz="2400" dirty="0"/>
              <a:t>	</a:t>
            </a:r>
            <a:r>
              <a:rPr lang="tr-TR" sz="2400" dirty="0" smtClean="0"/>
              <a:t>-</a:t>
            </a:r>
            <a:r>
              <a:rPr lang="el-GR" sz="2400" dirty="0" smtClean="0"/>
              <a:t>Δ</a:t>
            </a:r>
            <a:r>
              <a:rPr lang="en-US" sz="2400" dirty="0" smtClean="0"/>
              <a:t>l</a:t>
            </a:r>
            <a:r>
              <a:rPr lang="tr-TR" sz="2400" dirty="0" smtClean="0"/>
              <a:t> =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change</a:t>
            </a:r>
            <a:r>
              <a:rPr lang="tr-TR" sz="2400" dirty="0" smtClean="0"/>
              <a:t> in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original</a:t>
            </a:r>
            <a:r>
              <a:rPr lang="tr-TR" sz="2400" dirty="0" smtClean="0"/>
              <a:t> </a:t>
            </a:r>
            <a:r>
              <a:rPr lang="tr-TR" sz="2400" dirty="0" err="1" smtClean="0"/>
              <a:t>length</a:t>
            </a:r>
            <a:r>
              <a:rPr lang="tr-TR" sz="2400" dirty="0" smtClean="0"/>
              <a:t>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specimen</a:t>
            </a:r>
            <a:endParaRPr lang="tr-TR" sz="2400" dirty="0" smtClean="0"/>
          </a:p>
          <a:p>
            <a:r>
              <a:rPr lang="tr-TR" sz="2400" dirty="0" err="1" smtClean="0"/>
              <a:t>Engineering</a:t>
            </a:r>
            <a:r>
              <a:rPr lang="tr-TR" sz="2400" dirty="0" smtClean="0"/>
              <a:t> </a:t>
            </a:r>
            <a:r>
              <a:rPr lang="tr-TR" sz="2400" dirty="0" err="1" smtClean="0"/>
              <a:t>stree</a:t>
            </a:r>
            <a:r>
              <a:rPr lang="tr-TR" sz="2400" dirty="0" smtClean="0"/>
              <a:t> has a </a:t>
            </a:r>
            <a:r>
              <a:rPr lang="tr-TR" sz="2400" dirty="0" err="1" smtClean="0"/>
              <a:t>unit</a:t>
            </a:r>
            <a:r>
              <a:rPr lang="tr-TR" sz="2400" dirty="0" smtClean="0"/>
              <a:t> of </a:t>
            </a:r>
            <a:r>
              <a:rPr lang="tr-TR" sz="2400" dirty="0" err="1" smtClean="0"/>
              <a:t>Mpa</a:t>
            </a:r>
            <a:r>
              <a:rPr lang="tr-TR" sz="2400" dirty="0" smtClean="0"/>
              <a:t> </a:t>
            </a:r>
            <a:r>
              <a:rPr lang="tr-TR" sz="2400" dirty="0" err="1" smtClean="0"/>
              <a:t>or</a:t>
            </a:r>
            <a:r>
              <a:rPr lang="tr-TR" sz="2400" dirty="0" smtClean="0"/>
              <a:t> </a:t>
            </a:r>
            <a:r>
              <a:rPr lang="tr-TR" sz="2400" dirty="0" err="1" smtClean="0"/>
              <a:t>psi</a:t>
            </a:r>
            <a:endParaRPr lang="tr-TR" sz="2400" dirty="0"/>
          </a:p>
          <a:p>
            <a:r>
              <a:rPr lang="tr-TR" sz="2400" dirty="0" err="1" smtClean="0"/>
              <a:t>However</a:t>
            </a:r>
            <a:r>
              <a:rPr lang="tr-TR" sz="2400" dirty="0" smtClean="0"/>
              <a:t>, </a:t>
            </a:r>
            <a:r>
              <a:rPr lang="tr-TR" sz="2400" dirty="0"/>
              <a:t>e</a:t>
            </a:r>
            <a:r>
              <a:rPr lang="en-US" sz="2400" dirty="0" err="1" smtClean="0"/>
              <a:t>ngineering</a:t>
            </a:r>
            <a:r>
              <a:rPr lang="tr-TR" sz="2400" dirty="0" smtClean="0"/>
              <a:t> </a:t>
            </a:r>
            <a:r>
              <a:rPr lang="en-US" sz="2400" dirty="0" smtClean="0"/>
              <a:t>strain is </a:t>
            </a:r>
            <a:r>
              <a:rPr lang="en-US" sz="2400" dirty="0" err="1" smtClean="0"/>
              <a:t>unitless</a:t>
            </a:r>
            <a:r>
              <a:rPr lang="en-US" sz="2400" dirty="0" smtClean="0"/>
              <a:t>. </a:t>
            </a:r>
            <a:endParaRPr lang="tr-TR" sz="2400" dirty="0" smtClean="0"/>
          </a:p>
          <a:p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engineering</a:t>
            </a:r>
            <a:r>
              <a:rPr lang="tr-TR" sz="2400" dirty="0" smtClean="0"/>
              <a:t> </a:t>
            </a:r>
            <a:r>
              <a:rPr lang="en-US" sz="2400" dirty="0" smtClean="0"/>
              <a:t>strain </a:t>
            </a:r>
            <a:r>
              <a:rPr lang="tr-TR" sz="2400" dirty="0" smtClean="0"/>
              <a:t>can</a:t>
            </a:r>
            <a:r>
              <a:rPr lang="en-US" sz="2400" dirty="0" smtClean="0"/>
              <a:t> </a:t>
            </a:r>
            <a:r>
              <a:rPr lang="en-US" sz="2400" dirty="0"/>
              <a:t>also </a:t>
            </a:r>
            <a:r>
              <a:rPr lang="tr-TR" sz="2400" dirty="0" smtClean="0"/>
              <a:t>be </a:t>
            </a:r>
            <a:r>
              <a:rPr lang="en-US" sz="2400" dirty="0" smtClean="0"/>
              <a:t>expressed </a:t>
            </a:r>
            <a:r>
              <a:rPr lang="en-US" sz="2400" dirty="0"/>
              <a:t>as a percentage, </a:t>
            </a:r>
            <a:r>
              <a:rPr lang="tr-TR" sz="2400" dirty="0" err="1" smtClean="0"/>
              <a:t>where</a:t>
            </a:r>
            <a:r>
              <a:rPr lang="en-US" sz="2400" dirty="0" smtClean="0"/>
              <a:t> </a:t>
            </a:r>
            <a:r>
              <a:rPr lang="en-US" sz="2400" dirty="0"/>
              <a:t>the strain value is multiplied by 100</a:t>
            </a:r>
            <a:r>
              <a:rPr lang="en-US" sz="2400" dirty="0" smtClean="0"/>
              <a:t>.</a:t>
            </a:r>
            <a:endParaRPr lang="tr-TR" sz="2400" dirty="0" smtClean="0"/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606097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/>
              <a:t>Compression</a:t>
            </a:r>
            <a:r>
              <a:rPr lang="tr-TR" dirty="0"/>
              <a:t> </a:t>
            </a:r>
            <a:r>
              <a:rPr lang="tr-TR" dirty="0" err="1"/>
              <a:t>Tests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51383"/>
            <a:ext cx="7713372" cy="4351338"/>
          </a:xfrm>
        </p:spPr>
        <p:txBody>
          <a:bodyPr>
            <a:noAutofit/>
          </a:bodyPr>
          <a:lstStyle/>
          <a:p>
            <a:r>
              <a:rPr lang="en-US" sz="2400" dirty="0"/>
              <a:t>Compression </a:t>
            </a:r>
            <a:r>
              <a:rPr lang="tr-TR" sz="2400" dirty="0" err="1" smtClean="0"/>
              <a:t>stress</a:t>
            </a:r>
            <a:r>
              <a:rPr lang="en-US" sz="2400" dirty="0" smtClean="0"/>
              <a:t>-strain </a:t>
            </a:r>
            <a:r>
              <a:rPr lang="en-US" sz="2400" dirty="0"/>
              <a:t>tests can be performed if the in-service forces are of this type.</a:t>
            </a:r>
          </a:p>
          <a:p>
            <a:r>
              <a:rPr lang="en-US" sz="2400" dirty="0"/>
              <a:t>The compression test is carried out in a similar manner to the tensile test, but the force is compressive and the sample narrows in the direction of tension.</a:t>
            </a:r>
          </a:p>
          <a:p>
            <a:r>
              <a:rPr lang="tr-TR" sz="2400" dirty="0" smtClean="0"/>
              <a:t>Tensile</a:t>
            </a:r>
            <a:r>
              <a:rPr lang="en-US" sz="2400" dirty="0" smtClean="0"/>
              <a:t> test </a:t>
            </a:r>
            <a:r>
              <a:rPr lang="tr-TR" sz="2400" dirty="0" smtClean="0"/>
              <a:t>is</a:t>
            </a:r>
            <a:r>
              <a:rPr lang="en-US" sz="2400" dirty="0" smtClean="0"/>
              <a:t> </a:t>
            </a:r>
            <a:r>
              <a:rPr lang="tr-TR" sz="2400" dirty="0" err="1" smtClean="0"/>
              <a:t>more</a:t>
            </a:r>
            <a:r>
              <a:rPr lang="tr-TR" sz="2400" dirty="0" smtClean="0"/>
              <a:t> </a:t>
            </a:r>
            <a:r>
              <a:rPr lang="tr-TR" sz="2400" dirty="0" err="1" smtClean="0"/>
              <a:t>common</a:t>
            </a:r>
            <a:r>
              <a:rPr lang="tr-TR" sz="2400" dirty="0" smtClean="0"/>
              <a:t> </a:t>
            </a:r>
            <a:r>
              <a:rPr lang="tr-TR" sz="2400" dirty="0" err="1" smtClean="0"/>
              <a:t>when</a:t>
            </a:r>
            <a:r>
              <a:rPr lang="tr-TR" sz="2400" dirty="0" smtClean="0"/>
              <a:t> </a:t>
            </a:r>
            <a:r>
              <a:rPr lang="tr-TR" sz="2400" dirty="0" err="1" smtClean="0"/>
              <a:t>compared</a:t>
            </a:r>
            <a:r>
              <a:rPr lang="tr-TR" sz="2400" dirty="0" smtClean="0"/>
              <a:t> </a:t>
            </a:r>
            <a:r>
              <a:rPr lang="tr-TR" sz="2400" dirty="0" err="1" smtClean="0"/>
              <a:t>with</a:t>
            </a:r>
            <a:r>
              <a:rPr lang="tr-TR" sz="2400" dirty="0" smtClean="0"/>
              <a:t> </a:t>
            </a:r>
            <a:r>
              <a:rPr lang="tr-TR" sz="2400" dirty="0" err="1" smtClean="0"/>
              <a:t>comression</a:t>
            </a:r>
            <a:r>
              <a:rPr lang="tr-TR" sz="2400" dirty="0" smtClean="0"/>
              <a:t> test</a:t>
            </a:r>
            <a:r>
              <a:rPr lang="en-US" sz="2400" dirty="0" smtClean="0"/>
              <a:t> </a:t>
            </a:r>
            <a:r>
              <a:rPr lang="en-US" sz="2400" dirty="0"/>
              <a:t>because it is easier to </a:t>
            </a:r>
            <a:r>
              <a:rPr lang="en-US" sz="2400" dirty="0" smtClean="0"/>
              <a:t>perform</a:t>
            </a:r>
            <a:r>
              <a:rPr lang="tr-TR" sz="2400" dirty="0" smtClean="0"/>
              <a:t>.</a:t>
            </a:r>
            <a:r>
              <a:rPr lang="en-US" sz="2400" dirty="0" smtClean="0"/>
              <a:t> </a:t>
            </a:r>
            <a:endParaRPr lang="tr-TR" sz="2400" dirty="0" smtClean="0"/>
          </a:p>
          <a:p>
            <a:r>
              <a:rPr lang="en-US" sz="2400" dirty="0" smtClean="0"/>
              <a:t>In </a:t>
            </a:r>
            <a:r>
              <a:rPr lang="en-US" sz="2400" dirty="0"/>
              <a:t>addition, very little additional information is obtained from compression tests for most materials used in structural applications</a:t>
            </a:r>
            <a:r>
              <a:rPr lang="en-US" sz="2400" dirty="0" smtClean="0"/>
              <a:t>.</a:t>
            </a:r>
            <a:endParaRPr lang="tr-TR" sz="2400" dirty="0" smtClean="0"/>
          </a:p>
        </p:txBody>
      </p:sp>
      <p:sp>
        <p:nvSpPr>
          <p:cNvPr id="4" name="Metin kutusu 3"/>
          <p:cNvSpPr txBox="1"/>
          <p:nvPr/>
        </p:nvSpPr>
        <p:spPr>
          <a:xfrm>
            <a:off x="8850146" y="4456090"/>
            <a:ext cx="334185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Figure </a:t>
            </a:r>
            <a:r>
              <a:rPr lang="tr-TR" sz="2000" dirty="0" smtClean="0"/>
              <a:t>3</a:t>
            </a:r>
            <a:r>
              <a:rPr lang="en-US" sz="2000" dirty="0" smtClean="0"/>
              <a:t>. </a:t>
            </a:r>
            <a:r>
              <a:rPr lang="en-US" sz="2000" dirty="0" smtClean="0"/>
              <a:t>Schematic</a:t>
            </a:r>
            <a:r>
              <a:rPr lang="tr-TR" sz="2000" dirty="0" smtClean="0"/>
              <a:t> </a:t>
            </a:r>
            <a:r>
              <a:rPr lang="tr-TR" sz="2000" dirty="0" err="1" smtClean="0"/>
              <a:t>illustration</a:t>
            </a:r>
            <a:r>
              <a:rPr lang="en-US" sz="2000" dirty="0" smtClean="0"/>
              <a:t> </a:t>
            </a:r>
            <a:r>
              <a:rPr lang="en-US" sz="2000" dirty="0"/>
              <a:t>of </a:t>
            </a:r>
            <a:r>
              <a:rPr lang="tr-TR" sz="2000" dirty="0" err="1" smtClean="0"/>
              <a:t>compression</a:t>
            </a:r>
            <a:r>
              <a:rPr lang="en-US" sz="2000" dirty="0" smtClean="0"/>
              <a:t> </a:t>
            </a:r>
            <a:r>
              <a:rPr lang="tr-TR" sz="2000" dirty="0" smtClean="0"/>
              <a:t>test</a:t>
            </a:r>
            <a:endParaRPr lang="en-US" sz="20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0146" y="1636690"/>
            <a:ext cx="3162300" cy="281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13590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/>
              <a:t>Shear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Torsional</a:t>
            </a:r>
            <a:r>
              <a:rPr lang="tr-TR" dirty="0"/>
              <a:t> </a:t>
            </a:r>
            <a:r>
              <a:rPr lang="tr-TR" dirty="0" err="1"/>
              <a:t>Tests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199" y="1825625"/>
            <a:ext cx="10469451" cy="4351338"/>
          </a:xfrm>
        </p:spPr>
        <p:txBody>
          <a:bodyPr>
            <a:noAutofit/>
          </a:bodyPr>
          <a:lstStyle/>
          <a:p>
            <a:r>
              <a:rPr lang="tr-TR" sz="2400" dirty="0" err="1" smtClean="0"/>
              <a:t>Fo</a:t>
            </a:r>
            <a:r>
              <a:rPr lang="en-US" sz="2400" dirty="0" smtClean="0"/>
              <a:t>r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mechanical</a:t>
            </a:r>
            <a:r>
              <a:rPr lang="tr-TR" sz="2400" dirty="0" smtClean="0"/>
              <a:t> </a:t>
            </a:r>
            <a:r>
              <a:rPr lang="en-US" sz="2400" dirty="0" smtClean="0"/>
              <a:t>test performed </a:t>
            </a:r>
            <a:r>
              <a:rPr lang="en-US" sz="2400" dirty="0"/>
              <a:t>using a </a:t>
            </a:r>
            <a:r>
              <a:rPr lang="en-US" sz="2400" dirty="0" smtClean="0"/>
              <a:t>shear </a:t>
            </a:r>
            <a:r>
              <a:rPr lang="en-US" sz="2400" dirty="0" smtClean="0"/>
              <a:t>force, </a:t>
            </a:r>
            <a:r>
              <a:rPr lang="en-US" sz="2400" dirty="0"/>
              <a:t>the shear stress τ</a:t>
            </a:r>
            <a:r>
              <a:rPr lang="tr-TR" sz="2400" dirty="0" smtClean="0"/>
              <a:t> </a:t>
            </a:r>
            <a:r>
              <a:rPr lang="tr-TR" sz="2400" dirty="0" smtClean="0"/>
              <a:t>can</a:t>
            </a:r>
            <a:r>
              <a:rPr lang="en-US" sz="2400" dirty="0" smtClean="0"/>
              <a:t> </a:t>
            </a:r>
            <a:r>
              <a:rPr lang="tr-TR" sz="2400" dirty="0"/>
              <a:t>b</a:t>
            </a:r>
            <a:r>
              <a:rPr lang="tr-TR" sz="2400" dirty="0" smtClean="0"/>
              <a:t>e </a:t>
            </a:r>
            <a:r>
              <a:rPr lang="tr-TR" sz="2400" dirty="0" err="1" smtClean="0"/>
              <a:t>calculated</a:t>
            </a:r>
            <a:r>
              <a:rPr lang="tr-TR" sz="2400" dirty="0" smtClean="0"/>
              <a:t> </a:t>
            </a:r>
            <a:r>
              <a:rPr lang="tr-TR" sz="2400" dirty="0" err="1" smtClean="0"/>
              <a:t>using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following</a:t>
            </a:r>
            <a:r>
              <a:rPr lang="tr-TR" sz="2400" dirty="0" smtClean="0"/>
              <a:t> </a:t>
            </a:r>
            <a:r>
              <a:rPr lang="tr-TR" sz="2400" dirty="0" err="1" smtClean="0"/>
              <a:t>equation</a:t>
            </a:r>
            <a:r>
              <a:rPr lang="tr-TR" sz="2400" dirty="0" smtClean="0"/>
              <a:t>:</a:t>
            </a:r>
          </a:p>
          <a:p>
            <a:pPr marL="0" indent="0">
              <a:buNone/>
            </a:pPr>
            <a:r>
              <a:rPr lang="tr-TR" sz="2400" dirty="0" smtClean="0"/>
              <a:t>                                       </a:t>
            </a:r>
            <a:r>
              <a:rPr lang="el-GR" sz="2400" dirty="0" smtClean="0"/>
              <a:t>τ</a:t>
            </a:r>
            <a:r>
              <a:rPr lang="tr-TR" sz="2400" dirty="0" smtClean="0"/>
              <a:t> = F/</a:t>
            </a:r>
            <a:r>
              <a:rPr lang="tr-TR" sz="2400" dirty="0" err="1" smtClean="0"/>
              <a:t>Ao</a:t>
            </a:r>
            <a:endParaRPr lang="tr-TR" sz="2400" dirty="0" smtClean="0"/>
          </a:p>
          <a:p>
            <a:pPr marL="0" indent="0">
              <a:buNone/>
            </a:pPr>
            <a:r>
              <a:rPr lang="tr-TR" sz="2400" dirty="0" err="1" smtClean="0"/>
              <a:t>Where</a:t>
            </a:r>
            <a:endParaRPr lang="tr-TR" sz="2400" dirty="0" smtClean="0"/>
          </a:p>
          <a:p>
            <a:pPr marL="0" indent="0">
              <a:buNone/>
            </a:pPr>
            <a:r>
              <a:rPr lang="tr-TR" sz="2400" dirty="0"/>
              <a:t>	</a:t>
            </a:r>
            <a:r>
              <a:rPr lang="tr-TR" sz="2400" dirty="0" smtClean="0"/>
              <a:t>-</a:t>
            </a:r>
            <a:r>
              <a:rPr lang="el-GR" sz="2400" dirty="0" smtClean="0"/>
              <a:t>τ</a:t>
            </a:r>
            <a:r>
              <a:rPr lang="tr-TR" sz="2400" dirty="0" smtClean="0"/>
              <a:t> =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shear</a:t>
            </a:r>
            <a:r>
              <a:rPr lang="tr-TR" sz="2400" dirty="0" smtClean="0"/>
              <a:t> </a:t>
            </a:r>
            <a:r>
              <a:rPr lang="tr-TR" sz="2400" dirty="0" err="1" smtClean="0"/>
              <a:t>stress</a:t>
            </a:r>
            <a:endParaRPr lang="tr-TR" sz="2400" dirty="0" smtClean="0"/>
          </a:p>
          <a:p>
            <a:pPr marL="0" indent="0">
              <a:buNone/>
            </a:pPr>
            <a:r>
              <a:rPr lang="tr-TR" sz="2400" dirty="0" smtClean="0"/>
              <a:t>	-F = </a:t>
            </a:r>
            <a:r>
              <a:rPr lang="en-US" sz="2400" dirty="0"/>
              <a:t>the </a:t>
            </a:r>
            <a:r>
              <a:rPr lang="en-US" sz="2400" dirty="0" smtClean="0"/>
              <a:t>force </a:t>
            </a:r>
            <a:r>
              <a:rPr lang="tr-TR" sz="2400" dirty="0" err="1" smtClean="0"/>
              <a:t>applied</a:t>
            </a:r>
            <a:r>
              <a:rPr lang="en-US" sz="2400" dirty="0" smtClean="0"/>
              <a:t> </a:t>
            </a:r>
            <a:r>
              <a:rPr lang="en-US" sz="2400" dirty="0"/>
              <a:t>parallel to the upper and lower </a:t>
            </a:r>
            <a:r>
              <a:rPr lang="en-US" sz="2400" dirty="0" smtClean="0"/>
              <a:t>faces</a:t>
            </a:r>
            <a:endParaRPr lang="tr-TR" sz="2400" dirty="0" smtClean="0"/>
          </a:p>
          <a:p>
            <a:pPr marL="0" indent="0">
              <a:buNone/>
            </a:pPr>
            <a:r>
              <a:rPr lang="tr-TR" sz="2400" dirty="0"/>
              <a:t>	</a:t>
            </a:r>
            <a:r>
              <a:rPr lang="tr-TR" sz="2400" dirty="0" smtClean="0"/>
              <a:t>-</a:t>
            </a:r>
            <a:r>
              <a:rPr lang="tr-TR" sz="2400" dirty="0" err="1" smtClean="0"/>
              <a:t>Ao</a:t>
            </a:r>
            <a:r>
              <a:rPr lang="tr-TR" sz="2400" dirty="0" smtClean="0"/>
              <a:t> =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area</a:t>
            </a:r>
            <a:r>
              <a:rPr lang="tr-TR" sz="2400" dirty="0" smtClean="0"/>
              <a:t>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upper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lower</a:t>
            </a:r>
            <a:r>
              <a:rPr lang="tr-TR" sz="2400" dirty="0" smtClean="0"/>
              <a:t> </a:t>
            </a:r>
            <a:r>
              <a:rPr lang="tr-TR" sz="2400" dirty="0" err="1" smtClean="0"/>
              <a:t>faces</a:t>
            </a:r>
            <a:endParaRPr lang="en-US" sz="2400" dirty="0"/>
          </a:p>
        </p:txBody>
      </p:sp>
      <p:sp>
        <p:nvSpPr>
          <p:cNvPr id="7" name="Metin kutusu 6"/>
          <p:cNvSpPr txBox="1"/>
          <p:nvPr/>
        </p:nvSpPr>
        <p:spPr>
          <a:xfrm>
            <a:off x="1678741" y="5760542"/>
            <a:ext cx="64523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 err="1" smtClean="0"/>
              <a:t>Figure</a:t>
            </a:r>
            <a:r>
              <a:rPr lang="tr-TR" sz="2000" dirty="0" smtClean="0"/>
              <a:t> </a:t>
            </a:r>
            <a:r>
              <a:rPr lang="tr-TR" sz="2000" dirty="0" smtClean="0"/>
              <a:t>4. </a:t>
            </a:r>
            <a:r>
              <a:rPr lang="en-US" sz="2000" dirty="0" smtClean="0"/>
              <a:t>Schematic</a:t>
            </a:r>
            <a:r>
              <a:rPr lang="tr-TR" sz="2000" dirty="0" smtClean="0"/>
              <a:t> </a:t>
            </a:r>
            <a:r>
              <a:rPr lang="tr-TR" sz="2000" dirty="0" err="1" smtClean="0"/>
              <a:t>illustration</a:t>
            </a:r>
            <a:r>
              <a:rPr lang="tr-TR" sz="2000" dirty="0" smtClean="0"/>
              <a:t> </a:t>
            </a:r>
            <a:r>
              <a:rPr lang="en-US" sz="2000" dirty="0" smtClean="0"/>
              <a:t>of shear </a:t>
            </a:r>
            <a:r>
              <a:rPr lang="tr-TR" sz="2000" dirty="0" smtClean="0"/>
              <a:t>test</a:t>
            </a:r>
            <a:endParaRPr lang="tr-TR" sz="20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512" y="4527135"/>
            <a:ext cx="4945488" cy="23308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22975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STRESS–STRAIN BEHAVIOR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1" y="1561898"/>
            <a:ext cx="7996518" cy="4351338"/>
          </a:xfrm>
        </p:spPr>
        <p:txBody>
          <a:bodyPr>
            <a:noAutofit/>
          </a:bodyPr>
          <a:lstStyle/>
          <a:p>
            <a:r>
              <a:rPr lang="tr-TR" sz="2400" dirty="0"/>
              <a:t>S</a:t>
            </a:r>
            <a:r>
              <a:rPr lang="en-US" sz="2400" dirty="0" smtClean="0"/>
              <a:t>tress </a:t>
            </a:r>
            <a:r>
              <a:rPr lang="en-US" sz="2400" dirty="0"/>
              <a:t>and strain are proportional to each other throughout the </a:t>
            </a:r>
            <a:r>
              <a:rPr lang="en-US" sz="2400" dirty="0" smtClean="0"/>
              <a:t>relationship</a:t>
            </a:r>
            <a:r>
              <a:rPr lang="tr-TR" sz="2400" dirty="0" smtClean="0"/>
              <a:t>, </a:t>
            </a:r>
            <a:r>
              <a:rPr lang="tr-TR" sz="2400" dirty="0" err="1" smtClean="0"/>
              <a:t>known</a:t>
            </a:r>
            <a:r>
              <a:rPr lang="tr-TR" sz="2400" dirty="0" smtClean="0"/>
              <a:t> as </a:t>
            </a:r>
            <a:r>
              <a:rPr lang="tr-TR" sz="2400" dirty="0" err="1" smtClean="0"/>
              <a:t>Hooke’s</a:t>
            </a:r>
            <a:r>
              <a:rPr lang="tr-TR" sz="2400" dirty="0" smtClean="0"/>
              <a:t> </a:t>
            </a:r>
            <a:r>
              <a:rPr lang="tr-TR" sz="2400" dirty="0" err="1" smtClean="0"/>
              <a:t>law</a:t>
            </a:r>
            <a:endParaRPr lang="tr-TR" sz="2400" dirty="0" smtClean="0"/>
          </a:p>
          <a:p>
            <a:r>
              <a:rPr lang="en-US" sz="2400" dirty="0" smtClean="0"/>
              <a:t>The </a:t>
            </a:r>
            <a:r>
              <a:rPr lang="en-US" sz="2400" dirty="0"/>
              <a:t>slope of this linear </a:t>
            </a:r>
            <a:r>
              <a:rPr lang="tr-TR" sz="2400" dirty="0" err="1" smtClean="0"/>
              <a:t>portion</a:t>
            </a:r>
            <a:r>
              <a:rPr lang="tr-TR" sz="2400" dirty="0" smtClean="0"/>
              <a:t>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stress-strain</a:t>
            </a:r>
            <a:r>
              <a:rPr lang="tr-TR" sz="2400" dirty="0" smtClean="0"/>
              <a:t> </a:t>
            </a:r>
            <a:r>
              <a:rPr lang="tr-TR" sz="2400" dirty="0" err="1" smtClean="0"/>
              <a:t>graph</a:t>
            </a:r>
            <a:r>
              <a:rPr lang="en-US" sz="2400" dirty="0" smtClean="0"/>
              <a:t> </a:t>
            </a:r>
            <a:r>
              <a:rPr lang="tr-TR" sz="2400" dirty="0" err="1" smtClean="0"/>
              <a:t>refers</a:t>
            </a:r>
            <a:r>
              <a:rPr lang="en-US" sz="2400" dirty="0" smtClean="0"/>
              <a:t> </a:t>
            </a:r>
            <a:r>
              <a:rPr lang="en-US" sz="2400" dirty="0"/>
              <a:t>to the modulus of elasticity E. </a:t>
            </a:r>
            <a:endParaRPr lang="tr-TR" sz="2400" dirty="0" smtClean="0"/>
          </a:p>
          <a:p>
            <a:r>
              <a:rPr lang="en-US" sz="2400" dirty="0" err="1" smtClean="0"/>
              <a:t>Th</a:t>
            </a:r>
            <a:r>
              <a:rPr lang="tr-TR" sz="2400" dirty="0" smtClean="0"/>
              <a:t>e</a:t>
            </a:r>
            <a:r>
              <a:rPr lang="en-US" sz="2400" dirty="0" smtClean="0"/>
              <a:t> </a:t>
            </a:r>
            <a:r>
              <a:rPr lang="tr-TR" sz="2400" dirty="0" err="1" smtClean="0"/>
              <a:t>elastic</a:t>
            </a:r>
            <a:r>
              <a:rPr lang="tr-TR" sz="2400" dirty="0" smtClean="0"/>
              <a:t> </a:t>
            </a:r>
            <a:r>
              <a:rPr lang="en-US" sz="2400" dirty="0" smtClean="0"/>
              <a:t>modulus </a:t>
            </a:r>
            <a:r>
              <a:rPr lang="tr-TR" sz="2400" dirty="0" smtClean="0"/>
              <a:t>can</a:t>
            </a:r>
            <a:r>
              <a:rPr lang="en-US" sz="2400" dirty="0" smtClean="0"/>
              <a:t> </a:t>
            </a:r>
            <a:r>
              <a:rPr lang="en-US" sz="2400" dirty="0"/>
              <a:t>be thought of as stiffness, or </a:t>
            </a:r>
            <a:r>
              <a:rPr lang="tr-TR" sz="2400" dirty="0" smtClean="0"/>
              <a:t>it can be </a:t>
            </a:r>
            <a:r>
              <a:rPr lang="tr-TR" sz="2400" dirty="0" err="1" smtClean="0"/>
              <a:t>thought</a:t>
            </a:r>
            <a:r>
              <a:rPr lang="tr-TR" sz="2400" dirty="0" smtClean="0"/>
              <a:t> of</a:t>
            </a:r>
            <a:r>
              <a:rPr lang="en-US" sz="2400" dirty="0" smtClean="0"/>
              <a:t> </a:t>
            </a:r>
            <a:r>
              <a:rPr lang="en-US" sz="2400" dirty="0"/>
              <a:t>material’s resistance to elastic deformation.</a:t>
            </a:r>
          </a:p>
          <a:p>
            <a:r>
              <a:rPr lang="en-US" sz="2400" dirty="0"/>
              <a:t>The larger the </a:t>
            </a:r>
            <a:r>
              <a:rPr lang="en-US" sz="2400" dirty="0" err="1" smtClean="0"/>
              <a:t>modul</a:t>
            </a:r>
            <a:r>
              <a:rPr lang="tr-TR" sz="2400" dirty="0" smtClean="0"/>
              <a:t>us </a:t>
            </a:r>
            <a:r>
              <a:rPr lang="tr-TR" sz="2400" dirty="0" err="1" smtClean="0"/>
              <a:t>value</a:t>
            </a:r>
            <a:r>
              <a:rPr lang="en-US" sz="2400" dirty="0" smtClean="0"/>
              <a:t>, </a:t>
            </a:r>
            <a:r>
              <a:rPr lang="en-US" sz="2400" dirty="0"/>
              <a:t>the </a:t>
            </a:r>
            <a:r>
              <a:rPr lang="tr-TR" sz="2400" dirty="0" err="1" smtClean="0"/>
              <a:t>stiffer</a:t>
            </a:r>
            <a:r>
              <a:rPr lang="en-US" sz="2400" dirty="0" smtClean="0"/>
              <a:t> </a:t>
            </a:r>
            <a:r>
              <a:rPr lang="en-US" sz="2400" dirty="0"/>
              <a:t>the material or the smaller the elastic tension caused by the application of the particular stress.</a:t>
            </a:r>
          </a:p>
          <a:p>
            <a:r>
              <a:rPr lang="en-US" sz="2400" dirty="0"/>
              <a:t>The </a:t>
            </a:r>
            <a:r>
              <a:rPr lang="tr-TR" sz="2400" dirty="0" err="1" smtClean="0"/>
              <a:t>elastic</a:t>
            </a:r>
            <a:r>
              <a:rPr lang="tr-TR" sz="2400" dirty="0" smtClean="0"/>
              <a:t> </a:t>
            </a:r>
            <a:r>
              <a:rPr lang="en-US" sz="2400" dirty="0" err="1" smtClean="0"/>
              <a:t>modul</a:t>
            </a:r>
            <a:r>
              <a:rPr lang="tr-TR" sz="2400" dirty="0" smtClean="0"/>
              <a:t>us</a:t>
            </a:r>
            <a:r>
              <a:rPr lang="en-US" sz="2400" dirty="0" smtClean="0"/>
              <a:t> </a:t>
            </a:r>
            <a:r>
              <a:rPr lang="en-US" sz="2400" dirty="0"/>
              <a:t>is an important design parameter for calculating elastic deviations.</a:t>
            </a:r>
          </a:p>
          <a:p>
            <a:r>
              <a:rPr lang="en-US" sz="2400" dirty="0"/>
              <a:t>The elastic deformation is not permanent, that is, when the applied load is released, the </a:t>
            </a:r>
            <a:r>
              <a:rPr lang="tr-TR" sz="2400" dirty="0" err="1" smtClean="0"/>
              <a:t>specimen</a:t>
            </a:r>
            <a:r>
              <a:rPr lang="en-US" sz="2400" dirty="0" smtClean="0"/>
              <a:t> </a:t>
            </a:r>
            <a:r>
              <a:rPr lang="tr-TR" sz="2400" dirty="0" err="1" smtClean="0"/>
              <a:t>turns</a:t>
            </a:r>
            <a:r>
              <a:rPr lang="en-US" sz="2400" dirty="0" smtClean="0"/>
              <a:t> </a:t>
            </a:r>
            <a:r>
              <a:rPr lang="en-US" sz="2400" dirty="0"/>
              <a:t>in its original shape.</a:t>
            </a:r>
            <a:endParaRPr lang="tr-TR" sz="2400" dirty="0" smtClean="0"/>
          </a:p>
          <a:p>
            <a:endParaRPr lang="en-US" sz="2400" dirty="0"/>
          </a:p>
          <a:p>
            <a:endParaRPr lang="tr-TR" sz="2400" dirty="0" smtClean="0"/>
          </a:p>
        </p:txBody>
      </p:sp>
      <p:sp>
        <p:nvSpPr>
          <p:cNvPr id="6" name="Metin kutusu 5"/>
          <p:cNvSpPr txBox="1"/>
          <p:nvPr/>
        </p:nvSpPr>
        <p:spPr>
          <a:xfrm>
            <a:off x="9068161" y="4803551"/>
            <a:ext cx="301765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Figure </a:t>
            </a:r>
            <a:r>
              <a:rPr lang="tr-TR" sz="2000" dirty="0"/>
              <a:t>5</a:t>
            </a:r>
            <a:r>
              <a:rPr lang="en-US" sz="2000" dirty="0" smtClean="0"/>
              <a:t>. Schematic</a:t>
            </a:r>
            <a:r>
              <a:rPr lang="tr-TR" sz="2000" dirty="0" smtClean="0"/>
              <a:t> </a:t>
            </a:r>
            <a:r>
              <a:rPr lang="tr-TR" sz="2000" dirty="0" err="1" smtClean="0"/>
              <a:t>illustration</a:t>
            </a:r>
            <a:r>
              <a:rPr lang="tr-TR" sz="2000" dirty="0" smtClean="0"/>
              <a:t> of </a:t>
            </a:r>
            <a:r>
              <a:rPr lang="tr-TR" sz="2000" dirty="0" err="1" smtClean="0"/>
              <a:t>e</a:t>
            </a:r>
            <a:r>
              <a:rPr lang="tr-TR" sz="2000" dirty="0" err="1" smtClean="0"/>
              <a:t>ngineering</a:t>
            </a:r>
            <a:r>
              <a:rPr lang="tr-TR" sz="2000" dirty="0" smtClean="0"/>
              <a:t> </a:t>
            </a:r>
            <a:r>
              <a:rPr lang="en-US" sz="2000" dirty="0" smtClean="0"/>
              <a:t>stress–strain</a:t>
            </a:r>
            <a:endParaRPr lang="en-US" sz="20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5942" y="1565051"/>
            <a:ext cx="2809875" cy="3238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73745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1272</TotalTime>
  <Words>755</Words>
  <Application>Microsoft Office PowerPoint</Application>
  <PresentationFormat>Özel</PresentationFormat>
  <Paragraphs>64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Slayt Başlıkları</vt:lpstr>
      </vt:variant>
      <vt:variant>
        <vt:i4>10</vt:i4>
      </vt:variant>
    </vt:vector>
  </HeadingPairs>
  <TitlesOfParts>
    <vt:vector size="12" baseType="lpstr">
      <vt:lpstr>Office Teması</vt:lpstr>
      <vt:lpstr>1_Office Teması</vt:lpstr>
      <vt:lpstr>EME 201 Materials Science</vt:lpstr>
      <vt:lpstr>Mechanical Properties of Metals</vt:lpstr>
      <vt:lpstr>CONCEPTS OF STRESS AND STRAIN</vt:lpstr>
      <vt:lpstr>Tension Tests</vt:lpstr>
      <vt:lpstr>Tension Tests</vt:lpstr>
      <vt:lpstr>Tension Tests</vt:lpstr>
      <vt:lpstr>Compression Tests</vt:lpstr>
      <vt:lpstr>Shear and Torsional Tests</vt:lpstr>
      <vt:lpstr>STRESS–STRAIN BEHAVIOR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EME 201 Materials Science</dc:title>
  <dc:creator>pc205</dc:creator>
  <cp:lastModifiedBy>ew1</cp:lastModifiedBy>
  <cp:revision>230</cp:revision>
  <dcterms:created xsi:type="dcterms:W3CDTF">2016-07-27T06:35:54Z</dcterms:created>
  <dcterms:modified xsi:type="dcterms:W3CDTF">2018-02-27T15:30:02Z</dcterms:modified>
</cp:coreProperties>
</file>