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9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/>
              <a:t>Ankara Üniversitesi </a:t>
            </a:r>
            <a:br>
              <a:rPr lang="tr-TR" sz="4000" dirty="0"/>
            </a:br>
            <a:r>
              <a:rPr lang="tr-TR" sz="4000" dirty="0"/>
              <a:t>Sağlık Bilimleri Fakültesi</a:t>
            </a:r>
            <a:br>
              <a:rPr lang="tr-TR" sz="4000" dirty="0"/>
            </a:br>
            <a:r>
              <a:rPr lang="tr-TR" sz="4000" dirty="0"/>
              <a:t>Çocuk Gelişimi Bölümü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</a:t>
            </a:r>
            <a:r>
              <a:rPr lang="tr-TR" sz="300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CGM 406 </a:t>
            </a:r>
            <a:r>
              <a:rPr lang="tr-TR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Aile Danışmanlığı</a:t>
            </a:r>
          </a:p>
          <a:p>
            <a:pPr algn="just"/>
            <a:r>
              <a:rPr lang="tr-TR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dirty="0"/>
              <a:t>Ailedeki iletişim çatışmalarının nedenleri</a:t>
            </a: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Aile iletişim kalıplarını etkileyen faktörler;</a:t>
            </a:r>
          </a:p>
          <a:p>
            <a:pPr lvl="1"/>
            <a:r>
              <a:rPr lang="tr-TR" dirty="0"/>
              <a:t>Sosyal medya,</a:t>
            </a:r>
          </a:p>
          <a:p>
            <a:pPr lvl="1"/>
            <a:r>
              <a:rPr lang="tr-TR" dirty="0"/>
              <a:t>Kitle iletişim araçları,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022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Aile İçi İletişimin Unsurları</a:t>
            </a:r>
          </a:p>
          <a:p>
            <a:pPr lvl="1"/>
            <a:r>
              <a:rPr lang="tr-TR" dirty="0"/>
              <a:t>Empati</a:t>
            </a:r>
          </a:p>
          <a:p>
            <a:pPr lvl="1"/>
            <a:r>
              <a:rPr lang="tr-TR" dirty="0"/>
              <a:t>Saygı</a:t>
            </a:r>
          </a:p>
          <a:p>
            <a:pPr lvl="1"/>
            <a:r>
              <a:rPr lang="tr-TR" dirty="0"/>
              <a:t>Şeffaflık</a:t>
            </a:r>
          </a:p>
          <a:p>
            <a:pPr lvl="1"/>
            <a:r>
              <a:rPr lang="tr-TR" dirty="0"/>
              <a:t>Somutluk</a:t>
            </a:r>
          </a:p>
          <a:p>
            <a:pPr lvl="1"/>
            <a:r>
              <a:rPr lang="tr-TR" dirty="0"/>
              <a:t>Hoşgörü</a:t>
            </a:r>
          </a:p>
          <a:p>
            <a:pPr lvl="1"/>
            <a:r>
              <a:rPr lang="tr-TR" dirty="0"/>
              <a:t>Mutabakat</a:t>
            </a:r>
          </a:p>
          <a:p>
            <a:pPr lvl="1"/>
            <a:r>
              <a:rPr lang="tr-TR" dirty="0"/>
              <a:t>Müştereklik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4428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Aile İçi İletişim Engelleri </a:t>
            </a:r>
          </a:p>
          <a:p>
            <a:pPr lvl="1"/>
            <a:r>
              <a:rPr lang="tr-TR" dirty="0"/>
              <a:t>Sahiplenme, </a:t>
            </a:r>
          </a:p>
          <a:p>
            <a:pPr lvl="1"/>
            <a:r>
              <a:rPr lang="tr-TR" dirty="0"/>
              <a:t>Egemen olma girişimi, </a:t>
            </a:r>
          </a:p>
          <a:p>
            <a:pPr lvl="1"/>
            <a:r>
              <a:rPr lang="tr-TR" dirty="0"/>
              <a:t>Saldırganlık pasiflik, </a:t>
            </a:r>
          </a:p>
          <a:p>
            <a:pPr lvl="1"/>
            <a:r>
              <a:rPr lang="tr-TR" dirty="0"/>
              <a:t>Eleştiriye aşırı duyarlılık, </a:t>
            </a:r>
          </a:p>
          <a:p>
            <a:pPr lvl="1"/>
            <a:r>
              <a:rPr lang="tr-TR" dirty="0"/>
              <a:t>Kıskançlık, </a:t>
            </a:r>
          </a:p>
          <a:p>
            <a:pPr lvl="1"/>
            <a:r>
              <a:rPr lang="tr-TR" dirty="0"/>
              <a:t>Özgüven eksikliği, </a:t>
            </a:r>
          </a:p>
          <a:p>
            <a:pPr lvl="1"/>
            <a:r>
              <a:rPr lang="tr-TR" dirty="0"/>
              <a:t>Güven tazeleme, </a:t>
            </a:r>
          </a:p>
        </p:txBody>
      </p:sp>
    </p:spTree>
    <p:extLst>
      <p:ext uri="{BB962C8B-B14F-4D97-AF65-F5344CB8AC3E}">
        <p14:creationId xmlns:p14="http://schemas.microsoft.com/office/powerpoint/2010/main" val="1006533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Aile İçi İletişim Engelleri </a:t>
            </a:r>
          </a:p>
          <a:p>
            <a:pPr lvl="1"/>
            <a:r>
              <a:rPr lang="tr-TR" dirty="0"/>
              <a:t>Alkol ve uyuşturucu bağımlılığı, </a:t>
            </a:r>
          </a:p>
          <a:p>
            <a:pPr lvl="1"/>
            <a:r>
              <a:rPr lang="tr-TR" dirty="0"/>
              <a:t>Sosyal ortama girme eksikliği, </a:t>
            </a:r>
          </a:p>
          <a:p>
            <a:pPr lvl="1"/>
            <a:r>
              <a:rPr lang="tr-TR" dirty="0"/>
              <a:t>Utangaçlık, </a:t>
            </a:r>
          </a:p>
          <a:p>
            <a:pPr lvl="1"/>
            <a:r>
              <a:rPr lang="tr-TR" dirty="0"/>
              <a:t>Küsme-surat asma, </a:t>
            </a:r>
          </a:p>
          <a:p>
            <a:pPr lvl="1"/>
            <a:r>
              <a:rPr lang="tr-TR" dirty="0"/>
              <a:t>Sık sık sinirlenme, </a:t>
            </a:r>
          </a:p>
          <a:p>
            <a:pPr lvl="1"/>
            <a:r>
              <a:rPr lang="tr-TR" dirty="0"/>
              <a:t>Şiddet-intihar tehditleri, </a:t>
            </a:r>
          </a:p>
          <a:p>
            <a:pPr lvl="1"/>
            <a:r>
              <a:rPr lang="tr-TR" dirty="0"/>
              <a:t>Duygusal ve fiziksel uzaklaşma </a:t>
            </a:r>
          </a:p>
          <a:p>
            <a:pPr lvl="1"/>
            <a:r>
              <a:rPr lang="tr-TR" dirty="0"/>
              <a:t>Yalan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6302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İletişim becerileri,</a:t>
            </a:r>
          </a:p>
          <a:p>
            <a:pPr lvl="1"/>
            <a:r>
              <a:rPr lang="tr-TR" dirty="0"/>
              <a:t>Dinleme</a:t>
            </a:r>
          </a:p>
          <a:p>
            <a:pPr lvl="2"/>
            <a:r>
              <a:rPr lang="tr-TR" dirty="0"/>
              <a:t>D</a:t>
            </a:r>
            <a:r>
              <a:rPr lang="fi-FI" dirty="0"/>
              <a:t>inlemenin önünde</a:t>
            </a:r>
            <a:r>
              <a:rPr lang="tr-TR" dirty="0"/>
              <a:t>k</a:t>
            </a:r>
            <a:r>
              <a:rPr lang="fi-FI" dirty="0"/>
              <a:t>i enge</a:t>
            </a:r>
            <a:r>
              <a:rPr lang="tr-TR" dirty="0" err="1"/>
              <a:t>ller</a:t>
            </a:r>
            <a:endParaRPr lang="tr-TR" dirty="0"/>
          </a:p>
          <a:p>
            <a:pPr lvl="3"/>
            <a:r>
              <a:rPr lang="tr-TR" dirty="0"/>
              <a:t>Karşılaştırma</a:t>
            </a:r>
          </a:p>
          <a:p>
            <a:pPr lvl="3"/>
            <a:r>
              <a:rPr lang="tr-TR" dirty="0"/>
              <a:t>Akıl Okuma</a:t>
            </a:r>
          </a:p>
          <a:p>
            <a:pPr lvl="3"/>
            <a:r>
              <a:rPr lang="tr-TR" dirty="0"/>
              <a:t>Tekrarlama</a:t>
            </a:r>
          </a:p>
          <a:p>
            <a:pPr lvl="3"/>
            <a:r>
              <a:rPr lang="tr-TR" dirty="0"/>
              <a:t>Süzgeçten Geçirme</a:t>
            </a:r>
          </a:p>
          <a:p>
            <a:pPr lvl="3"/>
            <a:r>
              <a:rPr lang="tr-TR" dirty="0"/>
              <a:t>Yargılama</a:t>
            </a:r>
          </a:p>
          <a:p>
            <a:pPr lvl="3"/>
            <a:r>
              <a:rPr lang="tr-TR" dirty="0"/>
              <a:t>Düşüncelere Dalma</a:t>
            </a:r>
          </a:p>
        </p:txBody>
      </p:sp>
    </p:spTree>
    <p:extLst>
      <p:ext uri="{BB962C8B-B14F-4D97-AF65-F5344CB8AC3E}">
        <p14:creationId xmlns:p14="http://schemas.microsoft.com/office/powerpoint/2010/main" val="3670132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r>
              <a:rPr lang="tr-TR" dirty="0"/>
              <a:t>Dinlemenin önündeki engeller</a:t>
            </a:r>
          </a:p>
          <a:p>
            <a:pPr lvl="3"/>
            <a:r>
              <a:rPr lang="tr-TR" dirty="0"/>
              <a:t>Özdeşleştirme</a:t>
            </a:r>
          </a:p>
          <a:p>
            <a:pPr lvl="3"/>
            <a:r>
              <a:rPr lang="tr-TR" dirty="0"/>
              <a:t>Ağız Kavgası Yapma</a:t>
            </a:r>
          </a:p>
          <a:p>
            <a:pPr lvl="3"/>
            <a:r>
              <a:rPr lang="tr-TR" dirty="0"/>
              <a:t>Haklı Çıkma</a:t>
            </a:r>
          </a:p>
          <a:p>
            <a:pPr lvl="3"/>
            <a:r>
              <a:rPr lang="tr-TR" dirty="0"/>
              <a:t>Konu Değiştirme</a:t>
            </a:r>
          </a:p>
          <a:p>
            <a:pPr lvl="3"/>
            <a:r>
              <a:rPr lang="tr-TR" dirty="0"/>
              <a:t>Rahatlatma</a:t>
            </a:r>
          </a:p>
          <a:p>
            <a:pPr lvl="3"/>
            <a:r>
              <a:rPr lang="tr-TR" dirty="0"/>
              <a:t>Kendini Açma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2540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İletişimi Engelleyen Faktörler</a:t>
            </a:r>
          </a:p>
          <a:p>
            <a:pPr lvl="1"/>
            <a:r>
              <a:rPr lang="tr-TR" dirty="0"/>
              <a:t>Psikolojik ve Sosyal Engeller</a:t>
            </a:r>
          </a:p>
          <a:p>
            <a:pPr lvl="1"/>
            <a:r>
              <a:rPr lang="tr-TR" dirty="0"/>
              <a:t>Fiziksel ve Teknik Engeller</a:t>
            </a:r>
          </a:p>
        </p:txBody>
      </p:sp>
    </p:spTree>
    <p:extLst>
      <p:ext uri="{BB962C8B-B14F-4D97-AF65-F5344CB8AC3E}">
        <p14:creationId xmlns:p14="http://schemas.microsoft.com/office/powerpoint/2010/main" val="3721262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960208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İletişimi Engelleyen Durumlar</a:t>
            </a:r>
            <a:endParaRPr lang="tr-TR" sz="2800" dirty="0"/>
          </a:p>
          <a:p>
            <a:pPr lvl="1"/>
            <a:r>
              <a:rPr lang="tr-TR" sz="2500" dirty="0"/>
              <a:t>Aileyi ve bireyleri ilgilendiren konular üzerinde, derinlemesine konuşmadan kaçınma konuları yüzeysel konuşmalar ile geçiştirme, </a:t>
            </a:r>
          </a:p>
          <a:p>
            <a:pPr lvl="1"/>
            <a:r>
              <a:rPr lang="tr-TR" sz="2500" dirty="0"/>
              <a:t>Konuşmaya ve açıklama yapılmasına gerek duymadan, karşı tarafın hareketlerini, düşüncelerini yorumlama ve tahmin yürütme, </a:t>
            </a:r>
          </a:p>
          <a:p>
            <a:pPr lvl="1"/>
            <a:r>
              <a:rPr lang="tr-TR" sz="2500" dirty="0"/>
              <a:t>Geçmişteki üzücü ve tatsız olayları yerli yersiz sık sık gündeme getirme, </a:t>
            </a:r>
          </a:p>
          <a:p>
            <a:pPr lvl="1"/>
            <a:r>
              <a:rPr lang="tr-TR" sz="2500" dirty="0"/>
              <a:t>Bireyler üzerinde söz ile baskı kurmaya çalışma, </a:t>
            </a:r>
          </a:p>
          <a:p>
            <a:pPr lvl="1"/>
            <a:r>
              <a:rPr lang="tr-TR" sz="2500" dirty="0"/>
              <a:t>Suçlama, eleştirme, olumsuz değerlendirmeler yapma, </a:t>
            </a:r>
          </a:p>
        </p:txBody>
      </p:sp>
    </p:spTree>
    <p:extLst>
      <p:ext uri="{BB962C8B-B14F-4D97-AF65-F5344CB8AC3E}">
        <p14:creationId xmlns:p14="http://schemas.microsoft.com/office/powerpoint/2010/main" val="3127409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İletişim Engelleri</a:t>
            </a:r>
          </a:p>
          <a:p>
            <a:pPr lvl="1"/>
            <a:r>
              <a:rPr lang="tr-TR" dirty="0"/>
              <a:t>Düşündüğünüz,</a:t>
            </a:r>
          </a:p>
          <a:p>
            <a:pPr lvl="1"/>
            <a:r>
              <a:rPr lang="tr-TR" dirty="0"/>
              <a:t>Söylemek istedikleriniz,</a:t>
            </a:r>
          </a:p>
          <a:p>
            <a:pPr lvl="1"/>
            <a:r>
              <a:rPr lang="tr-TR" dirty="0"/>
              <a:t>Söylediğinizi sandığınız,</a:t>
            </a:r>
          </a:p>
          <a:p>
            <a:pPr lvl="1"/>
            <a:r>
              <a:rPr lang="tr-TR" dirty="0"/>
              <a:t>Söylediğiniz.</a:t>
            </a:r>
          </a:p>
        </p:txBody>
      </p:sp>
    </p:spTree>
    <p:extLst>
      <p:ext uri="{BB962C8B-B14F-4D97-AF65-F5344CB8AC3E}">
        <p14:creationId xmlns:p14="http://schemas.microsoft.com/office/powerpoint/2010/main" val="2867870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İletişim Engelleri</a:t>
            </a:r>
          </a:p>
          <a:p>
            <a:pPr lvl="1"/>
            <a:r>
              <a:rPr lang="tr-TR" dirty="0"/>
              <a:t>Duymak istediğiniz,</a:t>
            </a:r>
          </a:p>
          <a:p>
            <a:pPr lvl="1"/>
            <a:r>
              <a:rPr lang="tr-TR" dirty="0"/>
              <a:t>Duyduğunuz,</a:t>
            </a:r>
          </a:p>
          <a:p>
            <a:pPr lvl="1"/>
            <a:r>
              <a:rPr lang="tr-TR" dirty="0"/>
              <a:t>Anladığınızı sandığınız,</a:t>
            </a:r>
          </a:p>
          <a:p>
            <a:pPr lvl="1"/>
            <a:r>
              <a:rPr lang="tr-TR" dirty="0"/>
              <a:t>Anladığınız.</a:t>
            </a:r>
          </a:p>
        </p:txBody>
      </p:sp>
    </p:spTree>
    <p:extLst>
      <p:ext uri="{BB962C8B-B14F-4D97-AF65-F5344CB8AC3E}">
        <p14:creationId xmlns:p14="http://schemas.microsoft.com/office/powerpoint/2010/main" val="1639150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İletişim,</a:t>
            </a:r>
          </a:p>
          <a:p>
            <a:pPr lvl="1" algn="just"/>
            <a:r>
              <a:rPr lang="tr-TR" dirty="0"/>
              <a:t>Beden dili</a:t>
            </a:r>
          </a:p>
          <a:p>
            <a:pPr lvl="1" algn="just"/>
            <a:r>
              <a:rPr lang="tr-TR" dirty="0"/>
              <a:t>Ses tonu,</a:t>
            </a:r>
          </a:p>
          <a:p>
            <a:pPr lvl="1" algn="just"/>
            <a:r>
              <a:rPr lang="tr-TR" dirty="0"/>
              <a:t>Kelimeler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8329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İletişim Engelleri</a:t>
            </a:r>
          </a:p>
          <a:p>
            <a:pPr lvl="1"/>
            <a:r>
              <a:rPr lang="tr-TR" dirty="0"/>
              <a:t>Emir Vermek, Yönlendirmek</a:t>
            </a:r>
          </a:p>
          <a:p>
            <a:pPr lvl="1"/>
            <a:r>
              <a:rPr lang="tr-TR" dirty="0"/>
              <a:t>Uyarmak, Gözdağı Vermek</a:t>
            </a:r>
          </a:p>
          <a:p>
            <a:pPr lvl="1"/>
            <a:r>
              <a:rPr lang="tr-TR" dirty="0"/>
              <a:t>Ahlak Dersi Vermek</a:t>
            </a:r>
          </a:p>
          <a:p>
            <a:pPr lvl="1"/>
            <a:r>
              <a:rPr lang="tr-TR" dirty="0"/>
              <a:t>Öğüt Vermek, Çözüm Önermek</a:t>
            </a:r>
          </a:p>
          <a:p>
            <a:pPr lvl="1"/>
            <a:r>
              <a:rPr lang="tr-TR" dirty="0"/>
              <a:t>Nutuk Çekmek, Öğretmek</a:t>
            </a:r>
          </a:p>
          <a:p>
            <a:pPr lvl="1"/>
            <a:r>
              <a:rPr lang="tr-TR" dirty="0"/>
              <a:t>Yargılamak, Suçlamak, Eleştirmek</a:t>
            </a:r>
          </a:p>
          <a:p>
            <a:pPr lvl="1"/>
            <a:r>
              <a:rPr lang="tr-TR" dirty="0"/>
              <a:t>Övmek, Olumlu Değerlendirmek</a:t>
            </a:r>
          </a:p>
          <a:p>
            <a:pPr lvl="1"/>
            <a:r>
              <a:rPr lang="tr-TR" dirty="0"/>
              <a:t>Ad Takmak, Alay Etmek</a:t>
            </a:r>
          </a:p>
          <a:p>
            <a:pPr lvl="1"/>
            <a:r>
              <a:rPr lang="tr-TR" dirty="0"/>
              <a:t>Yorumlamak, Tanı Koymak</a:t>
            </a:r>
          </a:p>
          <a:p>
            <a:pPr lvl="1"/>
            <a:r>
              <a:rPr lang="tr-TR" dirty="0"/>
              <a:t>Güven Vermek, Desteklemek</a:t>
            </a:r>
          </a:p>
          <a:p>
            <a:pPr lvl="1"/>
            <a:r>
              <a:rPr lang="tr-TR" dirty="0"/>
              <a:t>Soru Sormak</a:t>
            </a:r>
          </a:p>
        </p:txBody>
      </p:sp>
    </p:spTree>
    <p:extLst>
      <p:ext uri="{BB962C8B-B14F-4D97-AF65-F5344CB8AC3E}">
        <p14:creationId xmlns:p14="http://schemas.microsoft.com/office/powerpoint/2010/main" val="319087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3100" dirty="0"/>
              <a:t>İletişimi Engelleyen Durumlar</a:t>
            </a:r>
            <a:endParaRPr lang="tr-TR" sz="2800" dirty="0"/>
          </a:p>
          <a:p>
            <a:pPr lvl="1"/>
            <a:r>
              <a:rPr lang="tr-TR" sz="2500" dirty="0"/>
              <a:t>Emir verme, tehdit etme, </a:t>
            </a:r>
          </a:p>
          <a:p>
            <a:pPr lvl="1"/>
            <a:r>
              <a:rPr lang="tr-TR" sz="2500" dirty="0"/>
              <a:t>Samimiyetten uzak kalma, yalan söyleme, </a:t>
            </a:r>
          </a:p>
          <a:p>
            <a:pPr lvl="1"/>
            <a:r>
              <a:rPr lang="tr-TR" sz="2500" dirty="0"/>
              <a:t>Alay etme, küçük düşürmeye çalışma, fikirlere değer vermeme, </a:t>
            </a:r>
          </a:p>
          <a:p>
            <a:pPr lvl="1"/>
            <a:r>
              <a:rPr lang="tr-TR" sz="2500" dirty="0"/>
              <a:t>Küçük hataları çok abartma, </a:t>
            </a:r>
          </a:p>
          <a:p>
            <a:pPr lvl="1"/>
            <a:r>
              <a:rPr lang="tr-TR" sz="2500" dirty="0"/>
              <a:t>Özveriyi devamlı karşı taraftan bekleme, </a:t>
            </a:r>
          </a:p>
          <a:p>
            <a:pPr lvl="1"/>
            <a:r>
              <a:rPr lang="tr-TR" sz="2500" dirty="0"/>
              <a:t>Karşıdakine kendini ifade etme imkânı tanımama.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65916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>
            <a:normAutofit lnSpcReduction="10000"/>
          </a:bodyPr>
          <a:lstStyle/>
          <a:p>
            <a:r>
              <a:rPr lang="tr-TR" dirty="0"/>
              <a:t>Kaynakça</a:t>
            </a:r>
          </a:p>
          <a:p>
            <a:pPr lvl="1"/>
            <a:r>
              <a:rPr lang="tr-TR" dirty="0"/>
              <a:t>Demirbilek M.(2015). Aile Danışmanlığı: Bir Uygulama Örneği.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Journal</a:t>
            </a:r>
            <a:r>
              <a:rPr lang="tr-TR" dirty="0"/>
              <a:t> of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Medicine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. 10(2). 109-120.</a:t>
            </a:r>
          </a:p>
          <a:p>
            <a:pPr lvl="1"/>
            <a:r>
              <a:rPr lang="tr-TR" i="1" dirty="0"/>
              <a:t>Çalışkan N., </a:t>
            </a:r>
            <a:r>
              <a:rPr lang="tr-TR" i="1" dirty="0" err="1"/>
              <a:t>Aslanderen</a:t>
            </a:r>
            <a:r>
              <a:rPr lang="tr-TR" i="1" dirty="0"/>
              <a:t> M.(2014).Aile İçi İletişim ve Siber Yaşam: Teorik Bir Çözümleme. Ahi Evran </a:t>
            </a:r>
            <a:r>
              <a:rPr lang="tr-TR" i="1" dirty="0" err="1"/>
              <a:t>Ünv</a:t>
            </a:r>
            <a:r>
              <a:rPr lang="tr-TR" i="1" dirty="0"/>
              <a:t>. Kırşehir Eğitim Fakültesi Dergisi (KEFAD),Cilt 15,Sayı.263-277.</a:t>
            </a:r>
          </a:p>
          <a:p>
            <a:pPr lvl="1"/>
            <a:r>
              <a:rPr lang="tr-TR" i="1" dirty="0"/>
              <a:t>Camdan F., Karataş Z., </a:t>
            </a:r>
            <a:r>
              <a:rPr lang="tr-TR" i="1" dirty="0" err="1"/>
              <a:t>Bozali</a:t>
            </a:r>
            <a:r>
              <a:rPr lang="tr-TR" i="1" dirty="0"/>
              <a:t> S.(2017). Aile İçinde Yaşanan Anlaşmazlıklar: Ebeveynlerin Ve Çocukların Görüşleri. Elektronik Sosyal Bilimler Dergisi. Cilt:16 Sayı:64.</a:t>
            </a:r>
          </a:p>
          <a:p>
            <a:pPr lvl="1"/>
            <a:r>
              <a:rPr lang="tr-TR" i="1" dirty="0"/>
              <a:t>Çakmak V., Koçyiğit M.,(2017). Aksaray Sosyal Bilimler </a:t>
            </a:r>
            <a:r>
              <a:rPr lang="tr-TR" i="1" dirty="0" err="1"/>
              <a:t>Myo</a:t>
            </a:r>
            <a:r>
              <a:rPr lang="tr-TR" i="1" dirty="0"/>
              <a:t> Örneği Üzerinden Aile İçindeki İletişim </a:t>
            </a:r>
            <a:r>
              <a:rPr lang="tr-TR" i="1" dirty="0" err="1"/>
              <a:t>Kalıpları’nın</a:t>
            </a:r>
            <a:r>
              <a:rPr lang="tr-TR" i="1" dirty="0"/>
              <a:t> İncelenmesi. Erciyes İletişim Dergisi. 5(1). 118-130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111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İletişim Öğeleri</a:t>
            </a:r>
          </a:p>
          <a:p>
            <a:pPr lvl="1"/>
            <a:r>
              <a:rPr lang="tr-TR" dirty="0"/>
              <a:t>Kaynak,</a:t>
            </a:r>
          </a:p>
          <a:p>
            <a:pPr lvl="1"/>
            <a:r>
              <a:rPr lang="tr-TR" dirty="0"/>
              <a:t>Mesaj,</a:t>
            </a:r>
          </a:p>
          <a:p>
            <a:pPr lvl="1"/>
            <a:r>
              <a:rPr lang="tr-TR" dirty="0"/>
              <a:t>Kodlama ve Kod Açma,</a:t>
            </a:r>
          </a:p>
          <a:p>
            <a:pPr lvl="1"/>
            <a:r>
              <a:rPr lang="tr-TR" dirty="0"/>
              <a:t>Kanal,</a:t>
            </a:r>
          </a:p>
          <a:p>
            <a:pPr lvl="1"/>
            <a:r>
              <a:rPr lang="tr-TR" dirty="0"/>
              <a:t>Hedef Kitle,</a:t>
            </a:r>
          </a:p>
          <a:p>
            <a:pPr lvl="1"/>
            <a:r>
              <a:rPr lang="tr-TR" dirty="0"/>
              <a:t>Geri Bildirim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663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/>
              <a:t>İletişim Türleri</a:t>
            </a:r>
          </a:p>
          <a:p>
            <a:pPr lvl="1" algn="just"/>
            <a:r>
              <a:rPr lang="tr-TR" dirty="0"/>
              <a:t>Kişi içi iletişim</a:t>
            </a:r>
          </a:p>
          <a:p>
            <a:pPr lvl="1" algn="just"/>
            <a:r>
              <a:rPr lang="tr-TR" dirty="0"/>
              <a:t>Kişilerarası iletişim</a:t>
            </a:r>
          </a:p>
          <a:p>
            <a:pPr lvl="2" algn="just"/>
            <a:r>
              <a:rPr lang="tr-TR" dirty="0"/>
              <a:t>Sözlü İletişim</a:t>
            </a:r>
          </a:p>
          <a:p>
            <a:pPr lvl="2" algn="just"/>
            <a:r>
              <a:rPr lang="tr-TR" dirty="0"/>
              <a:t>Sözsüz İletişim</a:t>
            </a:r>
          </a:p>
          <a:p>
            <a:pPr lvl="3" algn="just"/>
            <a:r>
              <a:rPr lang="tr-TR" dirty="0"/>
              <a:t>Yüz ve Beden:</a:t>
            </a:r>
          </a:p>
          <a:p>
            <a:pPr lvl="3" algn="just"/>
            <a:r>
              <a:rPr lang="tr-TR" dirty="0"/>
              <a:t>Bedensel Temas</a:t>
            </a:r>
          </a:p>
          <a:p>
            <a:pPr lvl="3" algn="just"/>
            <a:r>
              <a:rPr lang="tr-TR" dirty="0"/>
              <a:t>Mekan Kullanımı,</a:t>
            </a:r>
          </a:p>
          <a:p>
            <a:pPr lvl="3" algn="just"/>
            <a:r>
              <a:rPr lang="tr-TR" dirty="0"/>
              <a:t>Araçlar</a:t>
            </a:r>
          </a:p>
          <a:p>
            <a:pPr lvl="1" algn="just"/>
            <a:r>
              <a:rPr lang="tr-TR" dirty="0"/>
              <a:t>Örgüt İletişimi</a:t>
            </a:r>
          </a:p>
          <a:p>
            <a:pPr lvl="1" algn="just"/>
            <a:r>
              <a:rPr lang="tr-TR" dirty="0"/>
              <a:t>Kitle iletişimi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9194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 İletişimi etkileyen faktörleri</a:t>
            </a:r>
          </a:p>
          <a:p>
            <a:pPr lvl="1"/>
            <a:r>
              <a:rPr lang="tr-TR" dirty="0"/>
              <a:t>Algı,</a:t>
            </a:r>
          </a:p>
          <a:p>
            <a:pPr lvl="1"/>
            <a:r>
              <a:rPr lang="tr-TR" dirty="0"/>
              <a:t>Kişilik,</a:t>
            </a:r>
          </a:p>
          <a:p>
            <a:pPr lvl="1"/>
            <a:r>
              <a:rPr lang="tr-TR" dirty="0"/>
              <a:t>Kültür,</a:t>
            </a:r>
          </a:p>
          <a:p>
            <a:pPr lvl="1"/>
            <a:r>
              <a:rPr lang="tr-TR" dirty="0"/>
              <a:t>Benlik,</a:t>
            </a:r>
          </a:p>
          <a:p>
            <a:pPr lvl="1"/>
            <a:r>
              <a:rPr lang="tr-TR" dirty="0"/>
              <a:t>Tutum,</a:t>
            </a:r>
          </a:p>
          <a:p>
            <a:pPr lvl="1"/>
            <a:r>
              <a:rPr lang="tr-TR" dirty="0"/>
              <a:t>Duygu,</a:t>
            </a:r>
          </a:p>
          <a:p>
            <a:pPr lvl="1"/>
            <a:r>
              <a:rPr lang="tr-TR" dirty="0"/>
              <a:t>Değerler ve Normlar,</a:t>
            </a:r>
          </a:p>
          <a:p>
            <a:pPr lvl="1"/>
            <a:r>
              <a:rPr lang="tr-TR" dirty="0"/>
              <a:t>Kişisel Özellikler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1888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İletişim kurma nedenleri</a:t>
            </a:r>
          </a:p>
          <a:p>
            <a:pPr lvl="1"/>
            <a:r>
              <a:rPr lang="tr-TR" dirty="0"/>
              <a:t>Var olmak</a:t>
            </a:r>
          </a:p>
          <a:p>
            <a:pPr lvl="1"/>
            <a:r>
              <a:rPr lang="tr-TR" dirty="0"/>
              <a:t>Öğrenmek/Bilgi Edinmek</a:t>
            </a:r>
          </a:p>
          <a:p>
            <a:pPr lvl="1"/>
            <a:r>
              <a:rPr lang="tr-TR" dirty="0"/>
              <a:t>Paylaşmak,</a:t>
            </a:r>
          </a:p>
          <a:p>
            <a:pPr lvl="1"/>
            <a:r>
              <a:rPr lang="tr-TR" dirty="0"/>
              <a:t>İlişki/Bağlantı Kurmak,</a:t>
            </a:r>
          </a:p>
          <a:p>
            <a:pPr lvl="1"/>
            <a:r>
              <a:rPr lang="tr-TR" dirty="0"/>
              <a:t>Etkilemek</a:t>
            </a:r>
          </a:p>
          <a:p>
            <a:pPr lvl="1"/>
            <a:r>
              <a:rPr lang="tr-TR" dirty="0"/>
              <a:t>Eğlenmek</a:t>
            </a:r>
          </a:p>
        </p:txBody>
      </p:sp>
    </p:spTree>
    <p:extLst>
      <p:ext uri="{BB962C8B-B14F-4D97-AF65-F5344CB8AC3E}">
        <p14:creationId xmlns:p14="http://schemas.microsoft.com/office/powerpoint/2010/main" val="2288674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İletişim kurma nedenleri</a:t>
            </a:r>
          </a:p>
          <a:p>
            <a:pPr lvl="1"/>
            <a:r>
              <a:rPr lang="tr-TR" dirty="0"/>
              <a:t>Yardım etmek,</a:t>
            </a:r>
          </a:p>
          <a:p>
            <a:pPr lvl="1"/>
            <a:r>
              <a:rPr lang="tr-TR" dirty="0"/>
              <a:t>Benzerlik/Yakınlık Duymak,</a:t>
            </a:r>
          </a:p>
          <a:p>
            <a:pPr lvl="1"/>
            <a:r>
              <a:rPr lang="tr-TR" dirty="0"/>
              <a:t>Kimlik Oluşturmak</a:t>
            </a:r>
          </a:p>
          <a:p>
            <a:pPr lvl="1"/>
            <a:r>
              <a:rPr lang="tr-TR" dirty="0"/>
              <a:t>İlgi Duymak/Göstermek</a:t>
            </a:r>
          </a:p>
          <a:p>
            <a:pPr lvl="1"/>
            <a:r>
              <a:rPr lang="tr-TR" dirty="0"/>
              <a:t>Duygusal Yatırım Yapmak</a:t>
            </a:r>
          </a:p>
          <a:p>
            <a:pPr lvl="1"/>
            <a:r>
              <a:rPr lang="tr-TR" dirty="0"/>
              <a:t>İhtiyaçları Gerçekleştirmek,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362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824536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Aile İçi İletişim</a:t>
            </a:r>
          </a:p>
          <a:p>
            <a:pPr lvl="1" algn="just"/>
            <a:r>
              <a:rPr lang="tr-TR" dirty="0"/>
              <a:t>"Kabul etme’’</a:t>
            </a:r>
          </a:p>
          <a:p>
            <a:pPr lvl="1" algn="just"/>
            <a:r>
              <a:rPr lang="tr-TR" dirty="0"/>
              <a:t>‘Ben Dili’</a:t>
            </a:r>
          </a:p>
          <a:p>
            <a:pPr lvl="1" algn="just"/>
            <a:r>
              <a:rPr lang="tr-TR" dirty="0"/>
              <a:t>Buyurgan İletişim Tarzı</a:t>
            </a:r>
          </a:p>
          <a:p>
            <a:pPr lvl="1" algn="just"/>
            <a:r>
              <a:rPr lang="tr-TR" dirty="0"/>
              <a:t>Davranış Eksikliği</a:t>
            </a:r>
          </a:p>
          <a:p>
            <a:pPr lvl="1" algn="just"/>
            <a:r>
              <a:rPr lang="tr-TR" dirty="0"/>
              <a:t>Hoşgörü,</a:t>
            </a:r>
          </a:p>
          <a:p>
            <a:pPr lvl="1" algn="just"/>
            <a:r>
              <a:rPr lang="tr-TR" dirty="0"/>
              <a:t>Affedici Tavır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624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Aile İçi İletişim Kalıpları</a:t>
            </a:r>
          </a:p>
          <a:p>
            <a:pPr lvl="1"/>
            <a:r>
              <a:rPr lang="tr-TR" dirty="0"/>
              <a:t>Uzlaşmacı,</a:t>
            </a:r>
          </a:p>
          <a:p>
            <a:pPr lvl="1"/>
            <a:r>
              <a:rPr lang="tr-TR" dirty="0"/>
              <a:t>Koruyucu,</a:t>
            </a:r>
          </a:p>
          <a:p>
            <a:pPr lvl="1"/>
            <a:r>
              <a:rPr lang="tr-TR" dirty="0"/>
              <a:t>Çoğulcu,</a:t>
            </a:r>
          </a:p>
          <a:p>
            <a:pPr lvl="1"/>
            <a:r>
              <a:rPr lang="tr-TR" dirty="0"/>
              <a:t>İlgisiz.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8243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</TotalTime>
  <Words>606</Words>
  <Application>Microsoft Office PowerPoint</Application>
  <PresentationFormat>Ekran Gösterisi (4:3)</PresentationFormat>
  <Paragraphs>159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Çocuk Gelişimi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Serdarhan.Duru</cp:lastModifiedBy>
  <cp:revision>13</cp:revision>
  <dcterms:created xsi:type="dcterms:W3CDTF">2017-04-26T08:36:58Z</dcterms:created>
  <dcterms:modified xsi:type="dcterms:W3CDTF">2021-10-25T06:54:43Z</dcterms:modified>
</cp:coreProperties>
</file>