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6" r:id="rId10"/>
    <p:sldId id="268" r:id="rId11"/>
    <p:sldId id="269" r:id="rId12"/>
    <p:sldId id="270" r:id="rId13"/>
    <p:sldId id="271" r:id="rId14"/>
    <p:sldId id="272" r:id="rId15"/>
    <p:sldId id="273" r:id="rId16"/>
    <p:sldId id="274" r:id="rId17"/>
    <p:sldId id="275" r:id="rId18"/>
    <p:sldId id="281" r:id="rId19"/>
    <p:sldId id="282" r:id="rId20"/>
    <p:sldId id="283" r:id="rId21"/>
    <p:sldId id="284" r:id="rId22"/>
    <p:sldId id="285" r:id="rId23"/>
    <p:sldId id="286"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D7593C2E-0DA4-4531-9AB9-8F147245CFFF}" type="datetimeFigureOut">
              <a:rPr lang="tr-TR" smtClean="0"/>
              <a:t>10.01.2020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2083347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7593C2E-0DA4-4531-9AB9-8F147245CFFF}" type="datetimeFigureOut">
              <a:rPr lang="tr-TR" smtClean="0"/>
              <a:t>10.01.2020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799299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7593C2E-0DA4-4531-9AB9-8F147245CFFF}" type="datetimeFigureOut">
              <a:rPr lang="tr-TR" smtClean="0"/>
              <a:t>10.01.2020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383732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7593C2E-0DA4-4531-9AB9-8F147245CFFF}" type="datetimeFigureOut">
              <a:rPr lang="tr-TR" smtClean="0"/>
              <a:t>10.01.2020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2101444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D7593C2E-0DA4-4531-9AB9-8F147245CFFF}" type="datetimeFigureOut">
              <a:rPr lang="tr-TR" smtClean="0"/>
              <a:t>10.01.2020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3988090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7593C2E-0DA4-4531-9AB9-8F147245CFFF}" type="datetimeFigureOut">
              <a:rPr lang="tr-TR" smtClean="0"/>
              <a:t>10.01.2020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3127841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7593C2E-0DA4-4531-9AB9-8F147245CFFF}" type="datetimeFigureOut">
              <a:rPr lang="tr-TR" smtClean="0"/>
              <a:t>10.01.2020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2258537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7593C2E-0DA4-4531-9AB9-8F147245CFFF}" type="datetimeFigureOut">
              <a:rPr lang="tr-TR" smtClean="0"/>
              <a:t>10.01.2020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3224884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7593C2E-0DA4-4531-9AB9-8F147245CFFF}" type="datetimeFigureOut">
              <a:rPr lang="tr-TR" smtClean="0"/>
              <a:t>10.01.2020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911316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7593C2E-0DA4-4531-9AB9-8F147245CFFF}" type="datetimeFigureOut">
              <a:rPr lang="tr-TR" smtClean="0"/>
              <a:t>10.01.2020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2416066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D7593C2E-0DA4-4531-9AB9-8F147245CFFF}" type="datetimeFigureOut">
              <a:rPr lang="tr-TR" smtClean="0"/>
              <a:t>10.01.2020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DE81BD9-7FB0-4577-A35B-4D922712D88C}" type="slidenum">
              <a:rPr lang="tr-TR" smtClean="0"/>
              <a:t>‹#›</a:t>
            </a:fld>
            <a:endParaRPr lang="tr-TR"/>
          </a:p>
        </p:txBody>
      </p:sp>
    </p:spTree>
    <p:extLst>
      <p:ext uri="{BB962C8B-B14F-4D97-AF65-F5344CB8AC3E}">
        <p14:creationId xmlns:p14="http://schemas.microsoft.com/office/powerpoint/2010/main" val="2986230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593C2E-0DA4-4531-9AB9-8F147245CFFF}" type="datetimeFigureOut">
              <a:rPr lang="tr-TR" smtClean="0"/>
              <a:t>10.01.2020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E81BD9-7FB0-4577-A35B-4D922712D88C}" type="slidenum">
              <a:rPr lang="tr-TR" smtClean="0"/>
              <a:t>‹#›</a:t>
            </a:fld>
            <a:endParaRPr lang="tr-TR"/>
          </a:p>
        </p:txBody>
      </p:sp>
    </p:spTree>
    <p:extLst>
      <p:ext uri="{BB962C8B-B14F-4D97-AF65-F5344CB8AC3E}">
        <p14:creationId xmlns:p14="http://schemas.microsoft.com/office/powerpoint/2010/main" val="1034468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3214764" y="2168668"/>
            <a:ext cx="6602681" cy="2387600"/>
          </a:xfrm>
        </p:spPr>
        <p:txBody>
          <a:bodyPr>
            <a:noAutofit/>
          </a:bodyPr>
          <a:lstStyle/>
          <a:p>
            <a:r>
              <a:rPr lang="tr-TR" sz="4400" dirty="0" smtClean="0">
                <a:latin typeface="Cooper Black" panose="0208090404030B020404" pitchFamily="18" charset="0"/>
              </a:rPr>
              <a:t>OKUL ÖNCESi EGiTiMiN De</a:t>
            </a:r>
            <a:r>
              <a:rPr lang="tr-TR" sz="4400" b="1" dirty="0" smtClean="0">
                <a:latin typeface="Cooper Black" panose="0208090404030B020404" pitchFamily="18" charset="0"/>
              </a:rPr>
              <a:t>ğ</a:t>
            </a:r>
            <a:r>
              <a:rPr lang="tr-TR" sz="4400" dirty="0" smtClean="0">
                <a:latin typeface="Cooper Black" panose="0208090404030B020404" pitchFamily="18" charset="0"/>
              </a:rPr>
              <a:t>erlendirilmesi</a:t>
            </a:r>
            <a:endParaRPr lang="tr-TR" sz="4400" dirty="0">
              <a:latin typeface="Cooper Black" panose="0208090404030B020404" pitchFamily="18" charset="0"/>
            </a:endParaRPr>
          </a:p>
        </p:txBody>
      </p:sp>
    </p:spTree>
    <p:extLst>
      <p:ext uri="{BB962C8B-B14F-4D97-AF65-F5344CB8AC3E}">
        <p14:creationId xmlns:p14="http://schemas.microsoft.com/office/powerpoint/2010/main" val="28530799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15636" y="365125"/>
            <a:ext cx="10938164" cy="1325563"/>
          </a:xfrm>
        </p:spPr>
        <p:txBody>
          <a:bodyPr>
            <a:normAutofit/>
          </a:bodyPr>
          <a:lstStyle/>
          <a:p>
            <a:r>
              <a:rPr lang="tr-TR" sz="3600" b="1" dirty="0" smtClean="0"/>
              <a:t>GELİŞİM DOSYASINDA BULUNMASI ÖNERİLEN BELGELER </a:t>
            </a:r>
            <a:endParaRPr lang="tr-TR" sz="3600" b="1" dirty="0"/>
          </a:p>
        </p:txBody>
      </p:sp>
      <p:sp>
        <p:nvSpPr>
          <p:cNvPr id="3" name="İçerik Yer Tutucusu 2"/>
          <p:cNvSpPr>
            <a:spLocks noGrp="1"/>
          </p:cNvSpPr>
          <p:nvPr>
            <p:ph idx="1"/>
          </p:nvPr>
        </p:nvSpPr>
        <p:spPr/>
        <p:txBody>
          <a:bodyPr/>
          <a:lstStyle/>
          <a:p>
            <a:r>
              <a:rPr lang="tr-TR" dirty="0" smtClean="0"/>
              <a:t>Gelişim dosyasının amacını açıklayan, bu belgenin birinci sayfasındaki bilgi metni hem dosya içeriğinin en başında olmalı hem de ailelerin zihinsel hazırlığı için paylaşım gününden önce ailelere iletilmelidir. </a:t>
            </a:r>
          </a:p>
          <a:p>
            <a:r>
              <a:rPr lang="tr-TR" dirty="0" smtClean="0"/>
              <a:t>Bunun yanı sıra ailelerin günlerini planlayabilmeleri için paylaşım süresinin yarım saat olduğu, ardından sınıftaki serginin gezileceği de belirtilmelidir.</a:t>
            </a:r>
          </a:p>
          <a:p>
            <a:r>
              <a:rPr lang="tr-TR" dirty="0" smtClean="0"/>
              <a:t>Dosyanın çocukla beraber nasıl incelenmesi gerektiğini açıklayan metin bulunmalı</a:t>
            </a:r>
            <a:endParaRPr lang="tr-TR" dirty="0"/>
          </a:p>
        </p:txBody>
      </p:sp>
    </p:spTree>
    <p:extLst>
      <p:ext uri="{BB962C8B-B14F-4D97-AF65-F5344CB8AC3E}">
        <p14:creationId xmlns:p14="http://schemas.microsoft.com/office/powerpoint/2010/main" val="627891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Çocuk Gelişim Raporu </a:t>
            </a:r>
          </a:p>
          <a:p>
            <a:r>
              <a:rPr lang="tr-TR" dirty="0" smtClean="0"/>
              <a:t>Çocuk ve Aile Tanıma Formu </a:t>
            </a:r>
          </a:p>
          <a:p>
            <a:r>
              <a:rPr lang="tr-TR" dirty="0" smtClean="0"/>
              <a:t>Video ve fotoğraf kayıtları (Etkinlik isimleri, etkinliğin uygulandığı tarih ve uygulandığı yer gibi bilgiler ayrı klasörler halinde CD’ye basılmış olmalıdır)  </a:t>
            </a:r>
          </a:p>
          <a:p>
            <a:r>
              <a:rPr lang="tr-TR" dirty="0" smtClean="0"/>
              <a:t>Çocuğun gelişimindeki ilerlemeleri kaydetmek amacıyla her etkinlik çeşidinden (Türkçe, fen, matematik, oyun, sanat, alan gezisi, okuma yazmaya hazırlık, drama, hareket ve müzik) belli sayıda seçilmiş ve tarihsel sırayla yer verilmiş çocuğun özgün ürünleri </a:t>
            </a:r>
          </a:p>
          <a:p>
            <a:endParaRPr lang="tr-TR" dirty="0"/>
          </a:p>
        </p:txBody>
      </p:sp>
    </p:spTree>
    <p:extLst>
      <p:ext uri="{BB962C8B-B14F-4D97-AF65-F5344CB8AC3E}">
        <p14:creationId xmlns:p14="http://schemas.microsoft.com/office/powerpoint/2010/main" val="3057722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Çocuk için önemli ve özgün yorum, soru veya yanıtlardan örnekler (anekdotlar)</a:t>
            </a:r>
          </a:p>
          <a:p>
            <a:r>
              <a:rPr lang="tr-TR" dirty="0" smtClean="0"/>
              <a:t>“Duygularımı Tanımlıyorum” Formu (o çocuk için gerekli olanlar seçilebilir)</a:t>
            </a:r>
          </a:p>
          <a:p>
            <a:r>
              <a:rPr lang="tr-TR" dirty="0" smtClean="0"/>
              <a:t>Kendimi çiziyorum sayfası (belli aralıklarla tekrarlanabilir)</a:t>
            </a:r>
          </a:p>
          <a:p>
            <a:r>
              <a:rPr lang="tr-TR" dirty="0" smtClean="0"/>
              <a:t>Ailemi çiziyorum sayfası (belli aralıklarla tekrarlanabilir)</a:t>
            </a:r>
          </a:p>
          <a:p>
            <a:r>
              <a:rPr lang="tr-TR" dirty="0" smtClean="0"/>
              <a:t>Kardeşlerimi –varsa- çiziyorum sayfası (belli aralıklarla tekrarlanabilir)</a:t>
            </a:r>
          </a:p>
          <a:p>
            <a:r>
              <a:rPr lang="tr-TR" dirty="0" smtClean="0"/>
              <a:t>Öğretmenimi çiziyorum sayfası (belli aralıklarla tekrarlanabilir)</a:t>
            </a:r>
          </a:p>
          <a:p>
            <a:endParaRPr lang="tr-TR" dirty="0"/>
          </a:p>
        </p:txBody>
      </p:sp>
    </p:spTree>
    <p:extLst>
      <p:ext uri="{BB962C8B-B14F-4D97-AF65-F5344CB8AC3E}">
        <p14:creationId xmlns:p14="http://schemas.microsoft.com/office/powerpoint/2010/main" val="3503517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Evimi çiziyorum sayfası </a:t>
            </a:r>
          </a:p>
          <a:p>
            <a:r>
              <a:rPr lang="tr-TR" dirty="0" smtClean="0"/>
              <a:t>Evimin çevresinde gördüklerimi çiziyorum sayfası </a:t>
            </a:r>
          </a:p>
          <a:p>
            <a:r>
              <a:rPr lang="tr-TR" dirty="0" smtClean="0"/>
              <a:t>Evimdeki odamı (ya da uyuduğum yeri) çiziyorum sayfası</a:t>
            </a:r>
          </a:p>
          <a:p>
            <a:r>
              <a:rPr lang="tr-TR" dirty="0" smtClean="0"/>
              <a:t>Okulumu/sınıfımı çiziyorum sayfası </a:t>
            </a:r>
          </a:p>
          <a:p>
            <a:r>
              <a:rPr lang="tr-TR" dirty="0" smtClean="0"/>
              <a:t>Okula gelirken gördüklerimi çiziyorum sayfası</a:t>
            </a:r>
          </a:p>
          <a:p>
            <a:r>
              <a:rPr lang="tr-TR" dirty="0" smtClean="0"/>
              <a:t>Oynamaktan zevk aldığım arkadaşımı çiziyorum sayfası </a:t>
            </a:r>
          </a:p>
          <a:p>
            <a:endParaRPr lang="tr-TR" dirty="0"/>
          </a:p>
        </p:txBody>
      </p:sp>
    </p:spTree>
    <p:extLst>
      <p:ext uri="{BB962C8B-B14F-4D97-AF65-F5344CB8AC3E}">
        <p14:creationId xmlns:p14="http://schemas.microsoft.com/office/powerpoint/2010/main" val="3517029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En çok oynamak istediğim öğrenme merkezini çiziyorum sayfası</a:t>
            </a:r>
          </a:p>
          <a:p>
            <a:r>
              <a:rPr lang="tr-TR" dirty="0" smtClean="0"/>
              <a:t>En çok sevdiğim oyuncağı çiziyorum sayfası </a:t>
            </a:r>
          </a:p>
          <a:p>
            <a:r>
              <a:rPr lang="tr-TR" dirty="0" smtClean="0"/>
              <a:t>En çok gitmek istediğim yeri çiziyorum sayfası </a:t>
            </a:r>
          </a:p>
          <a:p>
            <a:r>
              <a:rPr lang="tr-TR" dirty="0" smtClean="0"/>
              <a:t>Büyüyünce sahip olmak istediğim mesleği çiziyorum sayfası</a:t>
            </a:r>
          </a:p>
          <a:p>
            <a:r>
              <a:rPr lang="tr-TR" dirty="0" smtClean="0"/>
              <a:t>En sevdiğim yemeği çiziyorum sayfası </a:t>
            </a:r>
          </a:p>
          <a:p>
            <a:r>
              <a:rPr lang="tr-TR" dirty="0" smtClean="0"/>
              <a:t>En sevdiğim kitabı çiziyorum sayfası</a:t>
            </a:r>
          </a:p>
          <a:p>
            <a:r>
              <a:rPr lang="tr-TR" dirty="0" smtClean="0"/>
              <a:t>En sevdiğim çizgi filmi çiziyorum sayfası</a:t>
            </a:r>
          </a:p>
          <a:p>
            <a:r>
              <a:rPr lang="tr-TR" dirty="0" smtClean="0"/>
              <a:t>En sevdiğim öykü/çizgi film kahramanını çiziyorum sayfası</a:t>
            </a:r>
          </a:p>
          <a:p>
            <a:r>
              <a:rPr lang="tr-TR" dirty="0" smtClean="0"/>
              <a:t>En sevdiğim hayvanı çiziyorum sayfası </a:t>
            </a:r>
          </a:p>
          <a:p>
            <a:r>
              <a:rPr lang="tr-TR" dirty="0" smtClean="0"/>
              <a:t>Hayalimdeki doğum günü pastasını çiziyorum sayfası</a:t>
            </a:r>
          </a:p>
          <a:p>
            <a:endParaRPr lang="tr-TR" dirty="0"/>
          </a:p>
        </p:txBody>
      </p:sp>
    </p:spTree>
    <p:extLst>
      <p:ext uri="{BB962C8B-B14F-4D97-AF65-F5344CB8AC3E}">
        <p14:creationId xmlns:p14="http://schemas.microsoft.com/office/powerpoint/2010/main" val="1127620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403761" y="1825625"/>
            <a:ext cx="11234057" cy="4351338"/>
          </a:xfrm>
        </p:spPr>
        <p:txBody>
          <a:bodyPr/>
          <a:lstStyle/>
          <a:p>
            <a:pPr marL="0" indent="0">
              <a:buNone/>
            </a:pPr>
            <a:endParaRPr lang="tr-TR" dirty="0"/>
          </a:p>
          <a:p>
            <a:r>
              <a:rPr lang="tr-TR" dirty="0" smtClean="0"/>
              <a:t>Çocuğun ailesi ile birlikte çekilmiş bir fotoğrafı</a:t>
            </a:r>
          </a:p>
          <a:p>
            <a:r>
              <a:rPr lang="tr-TR" dirty="0" smtClean="0"/>
              <a:t>Gelişim dosyasının son sayfasına öğretmen her çocuğun özelliğine göre çocuğa hitaben, ona değer verildiğini vurgulayan bir cümle yazar ve gelişim dosyasını çocuklarıyla birlikte özenle inceledikleri için aileye teşekkür eder.</a:t>
            </a:r>
          </a:p>
          <a:p>
            <a:endParaRPr lang="tr-TR" dirty="0"/>
          </a:p>
        </p:txBody>
      </p:sp>
    </p:spTree>
    <p:extLst>
      <p:ext uri="{BB962C8B-B14F-4D97-AF65-F5344CB8AC3E}">
        <p14:creationId xmlns:p14="http://schemas.microsoft.com/office/powerpoint/2010/main" val="2921022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DUYGULARIMI TANIMLIYORUM FORMU</a:t>
            </a:r>
            <a:br>
              <a:rPr lang="tr-TR" dirty="0" smtClean="0"/>
            </a:br>
            <a:endParaRPr lang="tr-TR" dirty="0"/>
          </a:p>
        </p:txBody>
      </p:sp>
      <p:sp>
        <p:nvSpPr>
          <p:cNvPr id="3" name="İçerik Yer Tutucusu 2"/>
          <p:cNvSpPr>
            <a:spLocks noGrp="1"/>
          </p:cNvSpPr>
          <p:nvPr>
            <p:ph idx="1"/>
          </p:nvPr>
        </p:nvSpPr>
        <p:spPr>
          <a:xfrm>
            <a:off x="600694" y="1564368"/>
            <a:ext cx="10515600" cy="4351338"/>
          </a:xfrm>
        </p:spPr>
        <p:txBody>
          <a:bodyPr>
            <a:normAutofit fontScale="77500" lnSpcReduction="20000"/>
          </a:bodyPr>
          <a:lstStyle/>
          <a:p>
            <a:pPr marL="0" indent="0">
              <a:buNone/>
            </a:pPr>
            <a:r>
              <a:rPr lang="tr-TR" dirty="0" smtClean="0"/>
              <a:t>Hepsini yapmak gerekli değildir o çocuğu tanımlamada kolaylık sağlayacak olanlar çocuğa sorulup doldurulabilir.</a:t>
            </a:r>
          </a:p>
          <a:p>
            <a:endParaRPr lang="tr-TR" dirty="0" smtClean="0"/>
          </a:p>
          <a:p>
            <a:r>
              <a:rPr lang="tr-TR" dirty="0" smtClean="0"/>
              <a:t>Gök gürlediğinde …….</a:t>
            </a:r>
          </a:p>
          <a:p>
            <a:r>
              <a:rPr lang="tr-TR" dirty="0" smtClean="0"/>
              <a:t>Yağmur yağdığında …… olurum</a:t>
            </a:r>
          </a:p>
          <a:p>
            <a:r>
              <a:rPr lang="tr-TR" dirty="0" smtClean="0"/>
              <a:t>Müzik dinlediğimde …… olurum</a:t>
            </a:r>
          </a:p>
          <a:p>
            <a:r>
              <a:rPr lang="tr-TR" dirty="0" smtClean="0"/>
              <a:t>Şarkı söylediğimde …… olurum</a:t>
            </a:r>
          </a:p>
          <a:p>
            <a:r>
              <a:rPr lang="tr-TR" dirty="0" smtClean="0"/>
              <a:t>Çizgi film izlediğimde ….. olurum</a:t>
            </a:r>
          </a:p>
          <a:p>
            <a:r>
              <a:rPr lang="tr-TR" dirty="0" smtClean="0"/>
              <a:t>Okula geldiğimde ……. olurum</a:t>
            </a:r>
          </a:p>
          <a:p>
            <a:r>
              <a:rPr lang="tr-TR" dirty="0" smtClean="0"/>
              <a:t>Eve geldiğimde …… olurum</a:t>
            </a:r>
          </a:p>
          <a:p>
            <a:r>
              <a:rPr lang="tr-TR" dirty="0" smtClean="0"/>
              <a:t>Oyun oynadığımda …… olurum</a:t>
            </a:r>
          </a:p>
          <a:p>
            <a:r>
              <a:rPr lang="tr-TR" dirty="0" smtClean="0"/>
              <a:t>Arkadaşlarım benimle oynadığında ….. olurum</a:t>
            </a:r>
          </a:p>
          <a:p>
            <a:endParaRPr lang="tr-TR" dirty="0"/>
          </a:p>
        </p:txBody>
      </p:sp>
    </p:spTree>
    <p:extLst>
      <p:ext uri="{BB962C8B-B14F-4D97-AF65-F5344CB8AC3E}">
        <p14:creationId xmlns:p14="http://schemas.microsoft.com/office/powerpoint/2010/main" val="850318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Programın Değerlendirilmesi</a:t>
            </a:r>
            <a:endParaRPr lang="tr-TR" dirty="0"/>
          </a:p>
        </p:txBody>
      </p:sp>
      <p:sp>
        <p:nvSpPr>
          <p:cNvPr id="3" name="İçerik Yer Tutucusu 2"/>
          <p:cNvSpPr>
            <a:spLocks noGrp="1"/>
          </p:cNvSpPr>
          <p:nvPr>
            <p:ph idx="1"/>
          </p:nvPr>
        </p:nvSpPr>
        <p:spPr/>
        <p:txBody>
          <a:bodyPr>
            <a:normAutofit/>
          </a:bodyPr>
          <a:lstStyle/>
          <a:p>
            <a:r>
              <a:rPr lang="tr-TR" dirty="0" smtClean="0"/>
              <a:t>Öğretmenlerin </a:t>
            </a:r>
            <a:r>
              <a:rPr lang="tr-TR" dirty="0"/>
              <a:t>hazırladıkları ve uyguladıkları aylık plan </a:t>
            </a:r>
            <a:r>
              <a:rPr lang="tr-TR" dirty="0" smtClean="0"/>
              <a:t>ve etkinlikleri </a:t>
            </a:r>
            <a:r>
              <a:rPr lang="tr-TR" dirty="0"/>
              <a:t>bütün boyutları ile ele almaları gereklidir</a:t>
            </a:r>
            <a:r>
              <a:rPr lang="tr-TR" dirty="0" smtClean="0"/>
              <a:t>.</a:t>
            </a:r>
          </a:p>
          <a:p>
            <a:r>
              <a:rPr lang="tr-TR" dirty="0" smtClean="0"/>
              <a:t>Öğretmenlerin </a:t>
            </a:r>
            <a:r>
              <a:rPr lang="tr-TR" dirty="0"/>
              <a:t>planlanan ve uygulanan </a:t>
            </a:r>
            <a:r>
              <a:rPr lang="tr-TR" dirty="0" smtClean="0"/>
              <a:t>eğitim süreçleri </a:t>
            </a:r>
            <a:r>
              <a:rPr lang="tr-TR" dirty="0"/>
              <a:t>arasındaki tutarlılığı, ortaya çıkan yeni gereksinimlerin neler olduğunu belirlemeleri </a:t>
            </a:r>
            <a:r>
              <a:rPr lang="tr-TR" dirty="0" smtClean="0"/>
              <a:t>ve günlük </a:t>
            </a:r>
            <a:r>
              <a:rPr lang="tr-TR" dirty="0"/>
              <a:t>eğitim akışında yer alan genel değerlendirme bölümüne kaydetmeleri beklenmektedir</a:t>
            </a:r>
            <a:r>
              <a:rPr lang="tr-TR" dirty="0" smtClean="0"/>
              <a:t>.</a:t>
            </a:r>
          </a:p>
          <a:p>
            <a:r>
              <a:rPr lang="tr-TR" dirty="0" smtClean="0"/>
              <a:t>Eğitim sürecinin </a:t>
            </a:r>
            <a:r>
              <a:rPr lang="tr-TR" dirty="0"/>
              <a:t>programla ilgili günlük değerlendirmeleri aylık planların değerlendirme </a:t>
            </a:r>
            <a:r>
              <a:rPr lang="tr-TR" dirty="0" smtClean="0"/>
              <a:t>bölümlerine yazılacak </a:t>
            </a:r>
            <a:r>
              <a:rPr lang="tr-TR" dirty="0"/>
              <a:t>bilgilere ışık tutacaktır. Bir eğitim dönemi boyunca yapılan aylık </a:t>
            </a:r>
            <a:r>
              <a:rPr lang="tr-TR" dirty="0" smtClean="0"/>
              <a:t>değerlendirmeler sonucunda </a:t>
            </a:r>
            <a:r>
              <a:rPr lang="tr-TR" dirty="0"/>
              <a:t>da bir yılın genel değerlendirilmesine ulaşılacaktır.</a:t>
            </a:r>
          </a:p>
        </p:txBody>
      </p:sp>
    </p:spTree>
    <p:extLst>
      <p:ext uri="{BB962C8B-B14F-4D97-AF65-F5344CB8AC3E}">
        <p14:creationId xmlns:p14="http://schemas.microsoft.com/office/powerpoint/2010/main" val="11117482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Günlük Eğitim Sürecinin ve Etkinliklerin Değerlendirilmesi</a:t>
            </a:r>
          </a:p>
        </p:txBody>
      </p:sp>
      <p:sp>
        <p:nvSpPr>
          <p:cNvPr id="3" name="İçerik Yer Tutucusu 2"/>
          <p:cNvSpPr>
            <a:spLocks noGrp="1"/>
          </p:cNvSpPr>
          <p:nvPr>
            <p:ph idx="1"/>
          </p:nvPr>
        </p:nvSpPr>
        <p:spPr/>
        <p:txBody>
          <a:bodyPr/>
          <a:lstStyle/>
          <a:p>
            <a:r>
              <a:rPr lang="tr-TR" dirty="0"/>
              <a:t>Günlük eğitim sürecinin ve etkinliklerin değerlendirilmesi, günlük eğitim akışının </a:t>
            </a:r>
            <a:r>
              <a:rPr lang="tr-TR" dirty="0" smtClean="0"/>
              <a:t>günü değerlendirme </a:t>
            </a:r>
            <a:r>
              <a:rPr lang="tr-TR" dirty="0"/>
              <a:t>zamanında yapılan, öğrenilen bilgilerin pekiştirildiği, sürecin gözden </a:t>
            </a:r>
            <a:r>
              <a:rPr lang="tr-TR" dirty="0" smtClean="0"/>
              <a:t>geçirildiği önemli </a:t>
            </a:r>
            <a:r>
              <a:rPr lang="tr-TR" dirty="0"/>
              <a:t>bir aşamadır. </a:t>
            </a:r>
            <a:endParaRPr lang="tr-TR" dirty="0" smtClean="0"/>
          </a:p>
          <a:p>
            <a:r>
              <a:rPr lang="tr-TR" dirty="0"/>
              <a:t>Etkinliğin değerlendirilmesi için etkinlik sürecinde/sonunda yapılan </a:t>
            </a:r>
            <a:r>
              <a:rPr lang="tr-TR" dirty="0" smtClean="0"/>
              <a:t>tartışmalar aşağıdaki </a:t>
            </a:r>
            <a:r>
              <a:rPr lang="tr-TR" dirty="0"/>
              <a:t>türde sorularla </a:t>
            </a:r>
            <a:r>
              <a:rPr lang="tr-TR" dirty="0" smtClean="0"/>
              <a:t>yönlendirilebilir: </a:t>
            </a:r>
          </a:p>
          <a:p>
            <a:r>
              <a:rPr lang="tr-TR" dirty="0"/>
              <a:t>Betimleyici </a:t>
            </a:r>
            <a:r>
              <a:rPr lang="tr-TR" dirty="0" smtClean="0"/>
              <a:t>Sorular</a:t>
            </a:r>
          </a:p>
          <a:p>
            <a:r>
              <a:rPr lang="tr-TR" dirty="0" err="1"/>
              <a:t>Duyuşsal</a:t>
            </a:r>
            <a:r>
              <a:rPr lang="tr-TR" dirty="0"/>
              <a:t> </a:t>
            </a:r>
            <a:r>
              <a:rPr lang="tr-TR" dirty="0" smtClean="0"/>
              <a:t>Sorular</a:t>
            </a:r>
          </a:p>
          <a:p>
            <a:r>
              <a:rPr lang="tr-TR" dirty="0"/>
              <a:t>Kazanımlara Yönelik </a:t>
            </a:r>
            <a:r>
              <a:rPr lang="tr-TR" dirty="0" smtClean="0"/>
              <a:t>Sorular</a:t>
            </a:r>
          </a:p>
          <a:p>
            <a:r>
              <a:rPr lang="tr-TR" dirty="0"/>
              <a:t>Yaşamla İlişkilendirme Soruları</a:t>
            </a:r>
          </a:p>
        </p:txBody>
      </p:sp>
    </p:spTree>
    <p:extLst>
      <p:ext uri="{BB962C8B-B14F-4D97-AF65-F5344CB8AC3E}">
        <p14:creationId xmlns:p14="http://schemas.microsoft.com/office/powerpoint/2010/main" val="4204881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Betimleyici Sorular</a:t>
            </a:r>
          </a:p>
        </p:txBody>
      </p:sp>
      <p:sp>
        <p:nvSpPr>
          <p:cNvPr id="3" name="İçerik Yer Tutucusu 2"/>
          <p:cNvSpPr>
            <a:spLocks noGrp="1"/>
          </p:cNvSpPr>
          <p:nvPr>
            <p:ph idx="1"/>
          </p:nvPr>
        </p:nvSpPr>
        <p:spPr>
          <a:xfrm>
            <a:off x="261257" y="1516867"/>
            <a:ext cx="10855036" cy="4895808"/>
          </a:xfrm>
        </p:spPr>
        <p:txBody>
          <a:bodyPr>
            <a:normAutofit fontScale="92500" lnSpcReduction="20000"/>
          </a:bodyPr>
          <a:lstStyle/>
          <a:p>
            <a:pPr marL="0" indent="0">
              <a:buNone/>
            </a:pPr>
            <a:r>
              <a:rPr lang="tr-TR" dirty="0"/>
              <a:t>Değerlendirmeye başlarken ilk olarak etkinlikte ne yapıldığı açıklanır. Böylece etkinliğin </a:t>
            </a:r>
            <a:r>
              <a:rPr lang="tr-TR" dirty="0" smtClean="0"/>
              <a:t>süreç olarak </a:t>
            </a:r>
            <a:r>
              <a:rPr lang="tr-TR" dirty="0"/>
              <a:t>gözden geçirilmesi sağlanır.</a:t>
            </a:r>
          </a:p>
          <a:p>
            <a:pPr marL="0" indent="0">
              <a:buNone/>
            </a:pPr>
            <a:r>
              <a:rPr lang="tr-TR" dirty="0"/>
              <a:t>Örnek Sorular:</a:t>
            </a:r>
          </a:p>
          <a:p>
            <a:r>
              <a:rPr lang="tr-TR" dirty="0"/>
              <a:t>Biraz önce oynadığımız oyunda kimler vardı?</a:t>
            </a:r>
          </a:p>
          <a:p>
            <a:r>
              <a:rPr lang="tr-TR" dirty="0"/>
              <a:t>Oyunda senin rolün neydi?</a:t>
            </a:r>
          </a:p>
          <a:p>
            <a:r>
              <a:rPr lang="tr-TR" dirty="0"/>
              <a:t>Biraz önce yaptığımız deneyde önce ne oldu, sonra ne oldu?</a:t>
            </a:r>
          </a:p>
          <a:p>
            <a:r>
              <a:rPr lang="tr-TR" dirty="0"/>
              <a:t>Bu oyunu başka nasıl oynayabiliriz?</a:t>
            </a:r>
          </a:p>
          <a:p>
            <a:r>
              <a:rPr lang="tr-TR" dirty="0"/>
              <a:t>Bugün nereye gittik?</a:t>
            </a:r>
          </a:p>
          <a:p>
            <a:r>
              <a:rPr lang="tr-TR" dirty="0"/>
              <a:t>Nasıl gittik?</a:t>
            </a:r>
          </a:p>
          <a:p>
            <a:r>
              <a:rPr lang="tr-TR" dirty="0"/>
              <a:t>Neler gördük?</a:t>
            </a:r>
          </a:p>
          <a:p>
            <a:r>
              <a:rPr lang="tr-TR" dirty="0"/>
              <a:t>Etkinliğimizde hangi malzemeleri kullandık?</a:t>
            </a:r>
          </a:p>
          <a:p>
            <a:r>
              <a:rPr lang="tr-TR" dirty="0"/>
              <a:t>Bugün gittiğimiz itfaiye merkezinde en çok hangi renk kullanılmıştı?</a:t>
            </a:r>
          </a:p>
        </p:txBody>
      </p:sp>
    </p:spTree>
    <p:extLst>
      <p:ext uri="{BB962C8B-B14F-4D97-AF65-F5344CB8AC3E}">
        <p14:creationId xmlns:p14="http://schemas.microsoft.com/office/powerpoint/2010/main" val="964514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505691" y="1932503"/>
            <a:ext cx="10515600" cy="4351338"/>
          </a:xfrm>
        </p:spPr>
        <p:txBody>
          <a:bodyPr/>
          <a:lstStyle/>
          <a:p>
            <a:r>
              <a:rPr lang="tr-TR" dirty="0" smtClean="0"/>
              <a:t>Okul öncesi eğitimin önemi nedeniyle sürecin planlı ve programlı olması gereklidir. </a:t>
            </a:r>
          </a:p>
          <a:p>
            <a:r>
              <a:rPr lang="tr-TR" dirty="0" smtClean="0"/>
              <a:t>Eğitim etkinliklerinin, programda yer alan kazanımlara dayalı olarak hazırlanması, süreçte ve sonuçta çocuklarda oluşması beklenen öğrenme çıktılarına ne derece ulaşıldığının izlenmesi önemlidir. </a:t>
            </a:r>
          </a:p>
          <a:p>
            <a:r>
              <a:rPr lang="tr-TR" dirty="0" smtClean="0"/>
              <a:t>Bu nedenle okul öncesi eğitiminde değerlendirme, eğitim sürecinin temel ögelerinden biridir.</a:t>
            </a:r>
            <a:endParaRPr lang="tr-TR" dirty="0"/>
          </a:p>
        </p:txBody>
      </p:sp>
    </p:spTree>
    <p:extLst>
      <p:ext uri="{BB962C8B-B14F-4D97-AF65-F5344CB8AC3E}">
        <p14:creationId xmlns:p14="http://schemas.microsoft.com/office/powerpoint/2010/main" val="18898340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Duyuşsal</a:t>
            </a:r>
            <a:r>
              <a:rPr lang="tr-TR" dirty="0"/>
              <a:t> Sorular</a:t>
            </a:r>
          </a:p>
        </p:txBody>
      </p:sp>
      <p:sp>
        <p:nvSpPr>
          <p:cNvPr id="3" name="İçerik Yer Tutucusu 2"/>
          <p:cNvSpPr>
            <a:spLocks noGrp="1"/>
          </p:cNvSpPr>
          <p:nvPr>
            <p:ph idx="1"/>
          </p:nvPr>
        </p:nvSpPr>
        <p:spPr>
          <a:xfrm>
            <a:off x="273132" y="1825625"/>
            <a:ext cx="11080668" cy="4836432"/>
          </a:xfrm>
        </p:spPr>
        <p:txBody>
          <a:bodyPr>
            <a:normAutofit fontScale="92500" lnSpcReduction="10000"/>
          </a:bodyPr>
          <a:lstStyle/>
          <a:p>
            <a:pPr marL="0" indent="0">
              <a:buNone/>
            </a:pPr>
            <a:r>
              <a:rPr lang="tr-TR" dirty="0"/>
              <a:t>Çocuklara etkinlik sırasında ne hissettikleri sorulur ve böylece hem kendi duygularının hem </a:t>
            </a:r>
            <a:r>
              <a:rPr lang="tr-TR" dirty="0" smtClean="0"/>
              <a:t>de başkalarının </a:t>
            </a:r>
            <a:r>
              <a:rPr lang="tr-TR" dirty="0"/>
              <a:t>duygularının farkına varmaları sağlanır.</a:t>
            </a:r>
          </a:p>
          <a:p>
            <a:pPr marL="0" indent="0">
              <a:buNone/>
            </a:pPr>
            <a:r>
              <a:rPr lang="tr-TR" dirty="0"/>
              <a:t>Örnek Sorular:</a:t>
            </a:r>
          </a:p>
          <a:p>
            <a:r>
              <a:rPr lang="tr-TR" dirty="0"/>
              <a:t>Biraz önce …….. rolünü canlandırmak hoşunuza gitti mi? Neler hissettiniz?</a:t>
            </a:r>
          </a:p>
          <a:p>
            <a:r>
              <a:rPr lang="tr-TR" dirty="0"/>
              <a:t>Az önce dinlediğiniz öyküde kaybolan çocuk sizce neler hissetmiş olabilir?</a:t>
            </a:r>
          </a:p>
          <a:p>
            <a:r>
              <a:rPr lang="tr-TR" dirty="0"/>
              <a:t>Akvaryumdaki balıkları izlemek sizi heyecanlandırdı mı? Neden?</a:t>
            </a:r>
          </a:p>
          <a:p>
            <a:r>
              <a:rPr lang="tr-TR" dirty="0"/>
              <a:t>Yaptığınız hareketlerden hangisinde en çok zorlandınız?</a:t>
            </a:r>
          </a:p>
          <a:p>
            <a:r>
              <a:rPr lang="tr-TR" dirty="0"/>
              <a:t>Yemekten en çok hoşlandığınız yiyecekler nelerdir?</a:t>
            </a:r>
          </a:p>
          <a:p>
            <a:r>
              <a:rPr lang="tr-TR" dirty="0"/>
              <a:t>Bugün sizi üzen/meraklandıran/mutlu eden/şaşırtan/kızdıran bir şey oldu mu? Paylaşmak ister</a:t>
            </a:r>
          </a:p>
          <a:p>
            <a:r>
              <a:rPr lang="tr-TR" dirty="0"/>
              <a:t>misiniz?</a:t>
            </a:r>
          </a:p>
        </p:txBody>
      </p:sp>
    </p:spTree>
    <p:extLst>
      <p:ext uri="{BB962C8B-B14F-4D97-AF65-F5344CB8AC3E}">
        <p14:creationId xmlns:p14="http://schemas.microsoft.com/office/powerpoint/2010/main" val="2976506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Kazanımlara Yönelik Sorular</a:t>
            </a:r>
          </a:p>
        </p:txBody>
      </p:sp>
      <p:sp>
        <p:nvSpPr>
          <p:cNvPr id="3" name="İçerik Yer Tutucusu 2"/>
          <p:cNvSpPr>
            <a:spLocks noGrp="1"/>
          </p:cNvSpPr>
          <p:nvPr>
            <p:ph idx="1"/>
          </p:nvPr>
        </p:nvSpPr>
        <p:spPr>
          <a:xfrm>
            <a:off x="356260" y="1825625"/>
            <a:ext cx="10997540" cy="4351338"/>
          </a:xfrm>
        </p:spPr>
        <p:txBody>
          <a:bodyPr>
            <a:normAutofit lnSpcReduction="10000"/>
          </a:bodyPr>
          <a:lstStyle/>
          <a:p>
            <a:pPr marL="0" indent="0">
              <a:buNone/>
            </a:pPr>
            <a:r>
              <a:rPr lang="tr-TR" dirty="0"/>
              <a:t>Etkinlikte ele alınan kazanım ve göstergelere yönelik sorular sorulur.</a:t>
            </a:r>
          </a:p>
          <a:p>
            <a:pPr marL="0" indent="0">
              <a:buNone/>
            </a:pPr>
            <a:r>
              <a:rPr lang="tr-TR" dirty="0"/>
              <a:t>Örnek Sorular:</a:t>
            </a:r>
          </a:p>
          <a:p>
            <a:r>
              <a:rPr lang="tr-TR" dirty="0"/>
              <a:t>Heykeller ne tip malzemelerden yapılabilir?</a:t>
            </a:r>
          </a:p>
          <a:p>
            <a:r>
              <a:rPr lang="tr-TR" dirty="0"/>
              <a:t>Sıra olmak neden gereklidir?</a:t>
            </a:r>
          </a:p>
          <a:p>
            <a:r>
              <a:rPr lang="tr-TR" dirty="0"/>
              <a:t>İlkbaharda çevremizde ne tip değişiklikler olur?</a:t>
            </a:r>
          </a:p>
          <a:p>
            <a:r>
              <a:rPr lang="tr-TR" dirty="0"/>
              <a:t>Her nesnenin kokusu var mıdır? Kokusu olan/olmayan nesneleri sayar mısınız?</a:t>
            </a:r>
          </a:p>
          <a:p>
            <a:r>
              <a:rPr lang="tr-TR" dirty="0"/>
              <a:t>İncelediğimiz nesnelerden hangisi çok ağırdı/hafifti?</a:t>
            </a:r>
          </a:p>
          <a:p>
            <a:r>
              <a:rPr lang="tr-TR" dirty="0"/>
              <a:t>Sınıfımızda kapağı olan nesneleri bulup getir misiniz?</a:t>
            </a:r>
          </a:p>
        </p:txBody>
      </p:sp>
    </p:spTree>
    <p:extLst>
      <p:ext uri="{BB962C8B-B14F-4D97-AF65-F5344CB8AC3E}">
        <p14:creationId xmlns:p14="http://schemas.microsoft.com/office/powerpoint/2010/main" val="9638980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Yaşamla İlişkilendirme Soruları</a:t>
            </a:r>
          </a:p>
        </p:txBody>
      </p:sp>
      <p:sp>
        <p:nvSpPr>
          <p:cNvPr id="3" name="İçerik Yer Tutucusu 2"/>
          <p:cNvSpPr>
            <a:spLocks noGrp="1"/>
          </p:cNvSpPr>
          <p:nvPr>
            <p:ph idx="1"/>
          </p:nvPr>
        </p:nvSpPr>
        <p:spPr>
          <a:xfrm>
            <a:off x="380010" y="1825624"/>
            <a:ext cx="10973790" cy="4788931"/>
          </a:xfrm>
        </p:spPr>
        <p:txBody>
          <a:bodyPr>
            <a:normAutofit fontScale="77500" lnSpcReduction="20000"/>
          </a:bodyPr>
          <a:lstStyle/>
          <a:p>
            <a:pPr marL="0" indent="0">
              <a:buNone/>
            </a:pPr>
            <a:r>
              <a:rPr lang="tr-TR" dirty="0"/>
              <a:t>Çocuklara etkinlikte yaşadıkları ile kendi yaşantıları arasında ilişki kurabilmeleri için sorular</a:t>
            </a:r>
          </a:p>
          <a:p>
            <a:pPr marL="0" indent="0">
              <a:buNone/>
            </a:pPr>
            <a:r>
              <a:rPr lang="tr-TR" dirty="0"/>
              <a:t>sorulur. Amaç, çocukların öğrenmelerinin kalıcılığının sağlanmasıdır.</a:t>
            </a:r>
          </a:p>
          <a:p>
            <a:pPr marL="0" indent="0">
              <a:buNone/>
            </a:pPr>
            <a:r>
              <a:rPr lang="tr-TR" dirty="0"/>
              <a:t>Örnek Sorular:</a:t>
            </a:r>
          </a:p>
          <a:p>
            <a:r>
              <a:rPr lang="tr-TR" dirty="0"/>
              <a:t>Başka nerelerde heykel gördünüz?</a:t>
            </a:r>
          </a:p>
          <a:p>
            <a:r>
              <a:rPr lang="tr-TR" dirty="0"/>
              <a:t>Pazar-market vb. kalabalık yerlere ailenizle gidiyor musunuz?</a:t>
            </a:r>
          </a:p>
          <a:p>
            <a:r>
              <a:rPr lang="tr-TR" dirty="0"/>
              <a:t>Gittiğiniz yerlerde nelere dikkat ediyorsunuz?</a:t>
            </a:r>
          </a:p>
          <a:p>
            <a:r>
              <a:rPr lang="tr-TR" dirty="0"/>
              <a:t>Kimler oyun oynar?</a:t>
            </a:r>
          </a:p>
          <a:p>
            <a:r>
              <a:rPr lang="tr-TR" dirty="0"/>
              <a:t>Köyünüzde/Bahçenizde/Okula gidip gelirken hangi hayvanları görürsünüz?</a:t>
            </a:r>
          </a:p>
          <a:p>
            <a:r>
              <a:rPr lang="tr-TR" dirty="0"/>
              <a:t>Evinizin çöplerini kim topluyor? Toplanan çöpler sokağınızda nereye konuluyor?</a:t>
            </a:r>
          </a:p>
          <a:p>
            <a:r>
              <a:rPr lang="tr-TR" dirty="0"/>
              <a:t>Her şeyi koklamalı mıyız? Neden?</a:t>
            </a:r>
          </a:p>
          <a:p>
            <a:r>
              <a:rPr lang="tr-TR" dirty="0"/>
              <a:t>Çevrenizde gördüğünüz bisikletler kaç tekerlekli?</a:t>
            </a:r>
          </a:p>
          <a:p>
            <a:r>
              <a:rPr lang="tr-TR" dirty="0"/>
              <a:t>Başka nelerin tekerlekleri olur?</a:t>
            </a:r>
          </a:p>
        </p:txBody>
      </p:sp>
    </p:spTree>
    <p:extLst>
      <p:ext uri="{BB962C8B-B14F-4D97-AF65-F5344CB8AC3E}">
        <p14:creationId xmlns:p14="http://schemas.microsoft.com/office/powerpoint/2010/main" val="39884836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Öğretmenin Kendini Değerlendirmesi</a:t>
            </a:r>
          </a:p>
        </p:txBody>
      </p:sp>
      <p:sp>
        <p:nvSpPr>
          <p:cNvPr id="3" name="İçerik Yer Tutucusu 2"/>
          <p:cNvSpPr>
            <a:spLocks noGrp="1"/>
          </p:cNvSpPr>
          <p:nvPr>
            <p:ph idx="1"/>
          </p:nvPr>
        </p:nvSpPr>
        <p:spPr>
          <a:xfrm>
            <a:off x="261258" y="1690688"/>
            <a:ext cx="11376560" cy="4351338"/>
          </a:xfrm>
        </p:spPr>
        <p:txBody>
          <a:bodyPr>
            <a:normAutofit fontScale="77500" lnSpcReduction="20000"/>
          </a:bodyPr>
          <a:lstStyle/>
          <a:p>
            <a:pPr marL="0" indent="0" algn="just">
              <a:buNone/>
            </a:pPr>
            <a:r>
              <a:rPr lang="tr-TR" dirty="0"/>
              <a:t>Öğretmenin sınıf içi başarısı hakkında farkındalık yaratmak ve gerekli önlemleri almak konusunda</a:t>
            </a:r>
          </a:p>
          <a:p>
            <a:pPr marL="0" indent="0" algn="just">
              <a:buNone/>
            </a:pPr>
            <a:r>
              <a:rPr lang="tr-TR" dirty="0"/>
              <a:t>kullanılan yöntemlerden biri öğretmenin kendini değerlendirmesidir. Öğretmenlerin kendi</a:t>
            </a:r>
          </a:p>
          <a:p>
            <a:pPr marL="0" indent="0" algn="just">
              <a:buNone/>
            </a:pPr>
            <a:r>
              <a:rPr lang="tr-TR" dirty="0"/>
              <a:t>kendilerini değerlendirmeleri onların güdülenmelerini, yaratıcılıklarının artmasını, </a:t>
            </a:r>
            <a:r>
              <a:rPr lang="tr-TR" dirty="0" err="1"/>
              <a:t>yansıtmacı</a:t>
            </a:r>
            <a:endParaRPr lang="tr-TR" dirty="0"/>
          </a:p>
          <a:p>
            <a:pPr marL="0" indent="0" algn="just">
              <a:buNone/>
            </a:pPr>
            <a:r>
              <a:rPr lang="tr-TR" dirty="0"/>
              <a:t>öğretmen olabilmelerini ve eksikliklerini görerek kendi kendilerini güçlendirebilmelerini sağlar.</a:t>
            </a:r>
          </a:p>
          <a:p>
            <a:pPr marL="0" indent="0" algn="just">
              <a:buNone/>
            </a:pPr>
            <a:endParaRPr lang="tr-TR" dirty="0" smtClean="0"/>
          </a:p>
          <a:p>
            <a:pPr marL="0" indent="0" algn="just">
              <a:buNone/>
            </a:pPr>
            <a:endParaRPr lang="tr-TR" dirty="0"/>
          </a:p>
          <a:p>
            <a:pPr marL="0" indent="0" algn="just">
              <a:buNone/>
            </a:pPr>
            <a:r>
              <a:rPr lang="tr-TR" dirty="0" smtClean="0"/>
              <a:t>Öğretmenlerin </a:t>
            </a:r>
            <a:r>
              <a:rPr lang="tr-TR" dirty="0"/>
              <a:t>programa ve çocuklara ilişkin değerlendirmelerden elde edilen verileri dikkatle</a:t>
            </a:r>
          </a:p>
          <a:p>
            <a:pPr marL="0" indent="0" algn="just">
              <a:buNone/>
            </a:pPr>
            <a:r>
              <a:rPr lang="tr-TR" dirty="0"/>
              <a:t>analiz etmeleri, kendi ilgi, yetenek ve yönelişlerini belirlemeleri ve kişilik özelliklerini gözden</a:t>
            </a:r>
          </a:p>
          <a:p>
            <a:pPr marL="0" indent="0" algn="just">
              <a:buNone/>
            </a:pPr>
            <a:r>
              <a:rPr lang="tr-TR" dirty="0"/>
              <a:t>geçirerek kendilerini değerlendirmeleri beklenmektedir. Bu değerlendirme sonucunda öğretmen,</a:t>
            </a:r>
          </a:p>
          <a:p>
            <a:pPr marL="0" indent="0" algn="just">
              <a:buNone/>
            </a:pPr>
            <a:r>
              <a:rPr lang="tr-TR" dirty="0"/>
              <a:t>farklı alanlardaki yeterlik düzeyine göre kendini geliştirebilmek için çaba harcamalı, kaynaklara</a:t>
            </a:r>
          </a:p>
          <a:p>
            <a:pPr marL="0" indent="0" algn="just">
              <a:buNone/>
            </a:pPr>
            <a:r>
              <a:rPr lang="tr-TR" dirty="0"/>
              <a:t>ulaşmalı, bunun için okul yönetiminden de rehberlik ve destek istemelidir.</a:t>
            </a:r>
          </a:p>
        </p:txBody>
      </p:sp>
    </p:spTree>
    <p:extLst>
      <p:ext uri="{BB962C8B-B14F-4D97-AF65-F5344CB8AC3E}">
        <p14:creationId xmlns:p14="http://schemas.microsoft.com/office/powerpoint/2010/main" val="370706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Değerlendirmenin boyutları</a:t>
            </a:r>
            <a:endParaRPr lang="tr-TR" dirty="0"/>
          </a:p>
        </p:txBody>
      </p:sp>
      <p:sp>
        <p:nvSpPr>
          <p:cNvPr id="3" name="İçerik Yer Tutucusu 2"/>
          <p:cNvSpPr>
            <a:spLocks noGrp="1"/>
          </p:cNvSpPr>
          <p:nvPr>
            <p:ph idx="1"/>
          </p:nvPr>
        </p:nvSpPr>
        <p:spPr/>
        <p:txBody>
          <a:bodyPr/>
          <a:lstStyle/>
          <a:p>
            <a:r>
              <a:rPr lang="tr-TR" dirty="0" smtClean="0"/>
              <a:t>Çocuğun gelişiminin bütün gelişim alanlarında hem ayrıntılarıyla</a:t>
            </a:r>
          </a:p>
          <a:p>
            <a:pPr marL="0" indent="0">
              <a:buNone/>
            </a:pPr>
            <a:r>
              <a:rPr lang="tr-TR" dirty="0" smtClean="0"/>
              <a:t>hem de bütünsel olarak gözlenmesi, gözlem sonuçlarının raporlaştırılması, </a:t>
            </a:r>
          </a:p>
          <a:p>
            <a:r>
              <a:rPr lang="tr-TR" dirty="0" smtClean="0"/>
              <a:t>hazırlanan ve uygulanan planların bütün boyutları ile değerlendirilmesi ve </a:t>
            </a:r>
          </a:p>
          <a:p>
            <a:r>
              <a:rPr lang="tr-TR" dirty="0" smtClean="0"/>
              <a:t>öğretmenin kendini değerlendirmesi</a:t>
            </a:r>
            <a:endParaRPr lang="tr-TR" dirty="0"/>
          </a:p>
        </p:txBody>
      </p:sp>
    </p:spTree>
    <p:extLst>
      <p:ext uri="{BB962C8B-B14F-4D97-AF65-F5344CB8AC3E}">
        <p14:creationId xmlns:p14="http://schemas.microsoft.com/office/powerpoint/2010/main" val="13110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Çocukların Değerlendirilmesi</a:t>
            </a:r>
            <a:endParaRPr lang="tr-TR" b="1" dirty="0"/>
          </a:p>
        </p:txBody>
      </p:sp>
      <p:sp>
        <p:nvSpPr>
          <p:cNvPr id="3" name="İçerik Yer Tutucusu 2"/>
          <p:cNvSpPr>
            <a:spLocks noGrp="1"/>
          </p:cNvSpPr>
          <p:nvPr>
            <p:ph idx="1"/>
          </p:nvPr>
        </p:nvSpPr>
        <p:spPr/>
        <p:txBody>
          <a:bodyPr/>
          <a:lstStyle/>
          <a:p>
            <a:r>
              <a:rPr lang="tr-TR" dirty="0"/>
              <a:t>P</a:t>
            </a:r>
            <a:r>
              <a:rPr lang="tr-TR" dirty="0" smtClean="0"/>
              <a:t>rogramda çocuğun gelişiminin izlenme süreci, bu amaçla hazırlanan ve Ek 1’de yer alan “</a:t>
            </a:r>
            <a:r>
              <a:rPr lang="tr-TR" b="1" dirty="0" smtClean="0"/>
              <a:t>Gelişim Gözlem Formu</a:t>
            </a:r>
            <a:r>
              <a:rPr lang="tr-TR" dirty="0" smtClean="0"/>
              <a:t>” ile kayıt altına alınmaktadır.</a:t>
            </a:r>
          </a:p>
          <a:p>
            <a:r>
              <a:rPr lang="tr-TR" dirty="0" smtClean="0"/>
              <a:t>Öğretmenlerin, çocukların gelişimlerini değerlendirirken onları birbirleriyle karşılaştırmak yerine, her çocuğu önceki ve sonraki beceri ve davranışlarına bakarak kendi içinde değerlendirmesi gerekmektedir. </a:t>
            </a:r>
            <a:endParaRPr lang="tr-TR" dirty="0"/>
          </a:p>
          <a:p>
            <a:r>
              <a:rPr lang="tr-TR" dirty="0"/>
              <a:t>H</a:t>
            </a:r>
            <a:r>
              <a:rPr lang="tr-TR" dirty="0" smtClean="0"/>
              <a:t>er çocuktan beklenenlerin kendi gelişimi ve bireysel özellikleriyle tutarlı olmasına, yani beklentilerin gerçekçi olmasına da özen gösterilmelidir.</a:t>
            </a:r>
            <a:endParaRPr lang="tr-TR" dirty="0"/>
          </a:p>
        </p:txBody>
      </p:sp>
    </p:spTree>
    <p:extLst>
      <p:ext uri="{BB962C8B-B14F-4D97-AF65-F5344CB8AC3E}">
        <p14:creationId xmlns:p14="http://schemas.microsoft.com/office/powerpoint/2010/main" val="6969611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Çocukların Değerlendirilmesi</a:t>
            </a:r>
            <a:endParaRPr lang="tr-TR" b="1" dirty="0"/>
          </a:p>
        </p:txBody>
      </p:sp>
      <p:sp>
        <p:nvSpPr>
          <p:cNvPr id="3" name="İçerik Yer Tutucusu 2"/>
          <p:cNvSpPr>
            <a:spLocks noGrp="1"/>
          </p:cNvSpPr>
          <p:nvPr>
            <p:ph idx="1"/>
          </p:nvPr>
        </p:nvSpPr>
        <p:spPr/>
        <p:txBody>
          <a:bodyPr/>
          <a:lstStyle/>
          <a:p>
            <a:r>
              <a:rPr lang="tr-TR" dirty="0" smtClean="0"/>
              <a:t>Öğretmenlerin günün farklı zamanlarında yaptıkları gözlemleri bir deftere not almaları bu bilgileri sonradan her çocuk için hazırladıkları gelişim gözlem formuna kaydetmelerini kolaylaştıracaktır.</a:t>
            </a:r>
          </a:p>
          <a:p>
            <a:pPr marL="0" indent="0">
              <a:buNone/>
            </a:pPr>
            <a:endParaRPr lang="tr-TR" dirty="0" smtClean="0"/>
          </a:p>
          <a:p>
            <a:r>
              <a:rPr lang="tr-TR" dirty="0" smtClean="0"/>
              <a:t>Çocuğun bütün gelişim alanlarını kapsayan bilgi, beceri, tutum ve alışkanlıklarının genel bir biçimde özetlenmesi ise, “Gelişim Gözlem </a:t>
            </a:r>
            <a:r>
              <a:rPr lang="tr-TR" dirty="0" err="1" smtClean="0"/>
              <a:t>Formu”na</a:t>
            </a:r>
            <a:r>
              <a:rPr lang="tr-TR" dirty="0" smtClean="0"/>
              <a:t> dayalı olarak dönem sonlarında olmak üzere yılda iki kez hazırlanacak olan “</a:t>
            </a:r>
            <a:r>
              <a:rPr lang="tr-TR" b="1" dirty="0" smtClean="0"/>
              <a:t>Gelişim Raporu</a:t>
            </a:r>
            <a:r>
              <a:rPr lang="tr-TR" dirty="0" smtClean="0"/>
              <a:t>” ile gerçekleştirilecektir.</a:t>
            </a:r>
            <a:endParaRPr lang="tr-TR" dirty="0"/>
          </a:p>
        </p:txBody>
      </p:sp>
    </p:spTree>
    <p:extLst>
      <p:ext uri="{BB962C8B-B14F-4D97-AF65-F5344CB8AC3E}">
        <p14:creationId xmlns:p14="http://schemas.microsoft.com/office/powerpoint/2010/main" val="706534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Ek 2’de yer alan “Gelişim Raporu”, öğretmenlerin çocukları gözlemlerken kullandıkları gelişim gözlem formlarında yer alan bilgileri </a:t>
            </a:r>
            <a:r>
              <a:rPr lang="tr-TR" b="1" dirty="0" smtClean="0"/>
              <a:t>analiz ederek </a:t>
            </a:r>
            <a:r>
              <a:rPr lang="tr-TR" dirty="0" smtClean="0"/>
              <a:t>değerlendirdikleri ve ailelere önerilerde bulundukları bir formdur. </a:t>
            </a:r>
          </a:p>
          <a:p>
            <a:r>
              <a:rPr lang="tr-TR" dirty="0" smtClean="0"/>
              <a:t>Aileler için önemli olan ve onların dikkatinin çekilmesi gereken özel durumlar varsa (özel yetenekler, okul dışında desteklenmesi gereken alanlar, öneriler ve çözüm yolları gibi) bunlara da raporda mutlaka yer verilmelidir. </a:t>
            </a:r>
          </a:p>
          <a:p>
            <a:r>
              <a:rPr lang="tr-TR" dirty="0" smtClean="0"/>
              <a:t>Gelişim raporları, çocukların okul öncesi eğitimden ve öğrenme sürecinden nasıl etkilendiğini anlamak açısından ailelere yol gösterici olacaktır.</a:t>
            </a:r>
            <a:endParaRPr lang="tr-TR" dirty="0"/>
          </a:p>
        </p:txBody>
      </p:sp>
    </p:spTree>
    <p:extLst>
      <p:ext uri="{BB962C8B-B14F-4D97-AF65-F5344CB8AC3E}">
        <p14:creationId xmlns:p14="http://schemas.microsoft.com/office/powerpoint/2010/main" val="2514017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Ek olarak, öğretmen, eğitim döneminin başından itibaren her çocuk için bir “</a:t>
            </a:r>
            <a:r>
              <a:rPr lang="tr-TR" b="1" dirty="0" smtClean="0"/>
              <a:t>Gelişim Dosyası</a:t>
            </a:r>
            <a:r>
              <a:rPr lang="tr-TR" dirty="0" smtClean="0"/>
              <a:t>” (</a:t>
            </a:r>
            <a:r>
              <a:rPr lang="tr-TR" b="1" dirty="0" err="1" smtClean="0"/>
              <a:t>portfolyo</a:t>
            </a:r>
            <a:r>
              <a:rPr lang="tr-TR" dirty="0" smtClean="0"/>
              <a:t>) oluşturarak çocukların yaptığı bütün çalışmalar içinden çocuklarla birlikte seçtiklerini, ailelerden gelen mektup gibi belgeleri ve çocukların gelişim gözlem formları ile gelişim raporlarını bu dosyalarda biriktirmelidir. </a:t>
            </a:r>
          </a:p>
          <a:p>
            <a:r>
              <a:rPr lang="tr-TR" dirty="0" smtClean="0"/>
              <a:t>Eğitim dönemlerinin sonunda aileler okula davet edilerek “Gelişim Dosyası Paylaşım Günü” düzenlenmelidir. Çocukların bu güne katılan aile bireyleriyle kendi gelişim dosyalarındaki çalışmalarını paylaşmaları için rehberlik edilmelidir.</a:t>
            </a:r>
            <a:endParaRPr lang="tr-TR" dirty="0"/>
          </a:p>
        </p:txBody>
      </p:sp>
    </p:spTree>
    <p:extLst>
      <p:ext uri="{BB962C8B-B14F-4D97-AF65-F5344CB8AC3E}">
        <p14:creationId xmlns:p14="http://schemas.microsoft.com/office/powerpoint/2010/main" val="7419937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GELİŞİM DOSYASI   </a:t>
            </a:r>
            <a:endParaRPr lang="tr-TR" dirty="0"/>
          </a:p>
        </p:txBody>
      </p:sp>
      <p:sp>
        <p:nvSpPr>
          <p:cNvPr id="3" name="İçerik Yer Tutucusu 2"/>
          <p:cNvSpPr>
            <a:spLocks noGrp="1"/>
          </p:cNvSpPr>
          <p:nvPr>
            <p:ph idx="1"/>
          </p:nvPr>
        </p:nvSpPr>
        <p:spPr/>
        <p:txBody>
          <a:bodyPr/>
          <a:lstStyle/>
          <a:p>
            <a:r>
              <a:rPr lang="tr-TR" dirty="0" smtClean="0"/>
              <a:t>Gelişim Dosyası, çocuğu tanımak ve çocuğun kendini tanıması için kullanılan en güdüleyici araçlardan biridir.</a:t>
            </a:r>
          </a:p>
          <a:p>
            <a:r>
              <a:rPr lang="tr-TR" dirty="0" smtClean="0"/>
              <a:t>Çocuklar, dosyaları için seçim yaparken neden-sonuç ilişkilerini somut olarak örneklerler. Seçenekleri eleme, karar verme, </a:t>
            </a:r>
            <a:r>
              <a:rPr lang="tr-TR" dirty="0" err="1" smtClean="0"/>
              <a:t>insiyatif</a:t>
            </a:r>
            <a:r>
              <a:rPr lang="tr-TR" dirty="0" smtClean="0"/>
              <a:t> kullanma, kendi sorumluluğunu alma, kararlarının sonuçlarını kabul etme, ayrıntılara odaklanma gibi üst düzey zihinsel ve sosyal becerileri kullanma ve geliştirme şansı bulurlar.</a:t>
            </a:r>
          </a:p>
          <a:p>
            <a:r>
              <a:rPr lang="tr-TR" dirty="0" smtClean="0"/>
              <a:t>Çocuğun bireysel bir çalışması gibi görünse de aslında öğrenme sürecinin bir yansımasıdır ve çocuğun eğitimciyle, arkadaşlarıyla ve ailesiyle etkileşimlerinin, paylaşımlarının da somut örneklerini yansıtır. </a:t>
            </a:r>
            <a:endParaRPr lang="tr-TR" dirty="0"/>
          </a:p>
        </p:txBody>
      </p:sp>
    </p:spTree>
    <p:extLst>
      <p:ext uri="{BB962C8B-B14F-4D97-AF65-F5344CB8AC3E}">
        <p14:creationId xmlns:p14="http://schemas.microsoft.com/office/powerpoint/2010/main" val="1875088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Bu dosya çocuğun kişisel gelişiminin sosyal boyutunu da gösterir. Özellikle dosyanın sunulma aşaması, üst düzey bilişsel, dil, sosyal ve duygusal becerileri gerektirir. Dönem sonlarında ailelerle gelişim dosyası paylaşım toplantıları gerçekleştirilirken çocuğun dosyasını anne ve babasına anlatması, sürecin en son ve en üst becerisidir.</a:t>
            </a:r>
          </a:p>
          <a:p>
            <a:r>
              <a:rPr lang="tr-TR" dirty="0" smtClean="0"/>
              <a:t>Dosya sunumları ailelerin çocukları ile gurur duyması için birçok neden içeriyorsa da asıl önemli olan, çocuğun kendindeki gelişimi ve değişimi görerek kendisiyle gurur duymasını sağlayabilmektir.</a:t>
            </a:r>
          </a:p>
          <a:p>
            <a:endParaRPr lang="tr-TR" dirty="0"/>
          </a:p>
        </p:txBody>
      </p:sp>
    </p:spTree>
    <p:extLst>
      <p:ext uri="{BB962C8B-B14F-4D97-AF65-F5344CB8AC3E}">
        <p14:creationId xmlns:p14="http://schemas.microsoft.com/office/powerpoint/2010/main" val="144693940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TotalTime>
  <Words>1465</Words>
  <Application>Microsoft Office PowerPoint</Application>
  <PresentationFormat>Geniş ekran</PresentationFormat>
  <Paragraphs>140</Paragraphs>
  <Slides>23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23</vt:i4>
      </vt:variant>
    </vt:vector>
  </HeadingPairs>
  <TitlesOfParts>
    <vt:vector size="28" baseType="lpstr">
      <vt:lpstr>Arial</vt:lpstr>
      <vt:lpstr>Calibri</vt:lpstr>
      <vt:lpstr>Calibri Light</vt:lpstr>
      <vt:lpstr>Cooper Black</vt:lpstr>
      <vt:lpstr>Office Teması</vt:lpstr>
      <vt:lpstr>OKUL ÖNCESi EGiTiMiN Değerlendirilmesi</vt:lpstr>
      <vt:lpstr>PowerPoint Sunusu</vt:lpstr>
      <vt:lpstr>Değerlendirmenin boyutları</vt:lpstr>
      <vt:lpstr>Çocukların Değerlendirilmesi</vt:lpstr>
      <vt:lpstr>Çocukların Değerlendirilmesi</vt:lpstr>
      <vt:lpstr>PowerPoint Sunusu</vt:lpstr>
      <vt:lpstr>PowerPoint Sunusu</vt:lpstr>
      <vt:lpstr>GELİŞİM DOSYASI   </vt:lpstr>
      <vt:lpstr>PowerPoint Sunusu</vt:lpstr>
      <vt:lpstr>GELİŞİM DOSYASINDA BULUNMASI ÖNERİLEN BELGELER </vt:lpstr>
      <vt:lpstr>PowerPoint Sunusu</vt:lpstr>
      <vt:lpstr>PowerPoint Sunusu</vt:lpstr>
      <vt:lpstr>PowerPoint Sunusu</vt:lpstr>
      <vt:lpstr>PowerPoint Sunusu</vt:lpstr>
      <vt:lpstr>PowerPoint Sunusu</vt:lpstr>
      <vt:lpstr>DUYGULARIMI TANIMLIYORUM FORMU </vt:lpstr>
      <vt:lpstr>Programın Değerlendirilmesi</vt:lpstr>
      <vt:lpstr>Günlük Eğitim Sürecinin ve Etkinliklerin Değerlendirilmesi</vt:lpstr>
      <vt:lpstr>Betimleyici Sorular</vt:lpstr>
      <vt:lpstr>Duyuşsal Sorular</vt:lpstr>
      <vt:lpstr>Kazanımlara Yönelik Sorular</vt:lpstr>
      <vt:lpstr>Yaşamla İlişkilendirme Soruları</vt:lpstr>
      <vt:lpstr>Öğretmenin Kendini Değerlendirmesi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EGITIMININ DEGERLENDIRILMESI</dc:title>
  <dc:creator>AYŞEGÜL_ERGÜL</dc:creator>
  <cp:lastModifiedBy>Ayşegül Ergül</cp:lastModifiedBy>
  <cp:revision>25</cp:revision>
  <dcterms:created xsi:type="dcterms:W3CDTF">2019-10-25T08:06:27Z</dcterms:created>
  <dcterms:modified xsi:type="dcterms:W3CDTF">2020-01-10T13:37:05Z</dcterms:modified>
</cp:coreProperties>
</file>