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92" r:id="rId4"/>
    <p:sldId id="1083" r:id="rId5"/>
    <p:sldId id="1084" r:id="rId6"/>
    <p:sldId id="1093" r:id="rId7"/>
    <p:sldId id="1094" r:id="rId8"/>
    <p:sldId id="1095" r:id="rId9"/>
    <p:sldId id="1096" r:id="rId10"/>
    <p:sldId id="1097" r:id="rId11"/>
    <p:sldId id="1098"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2234458"/>
          </a:xfrm>
          <a:prstGeom prst="rect">
            <a:avLst/>
          </a:prstGeom>
        </p:spPr>
        <p:txBody>
          <a:bodyPr wrap="square">
            <a:spAutoFit/>
          </a:bodyPr>
          <a:lstStyle/>
          <a:p>
            <a:pPr marL="0" lvl="1" algn="ctr">
              <a:spcBef>
                <a:spcPct val="20000"/>
              </a:spcBef>
              <a:buClr>
                <a:schemeClr val="accent1"/>
              </a:buClr>
            </a:pPr>
            <a:r>
              <a:rPr lang="tr-TR" sz="2400" b="1" dirty="0" smtClean="0"/>
              <a:t>5. Hafta</a:t>
            </a:r>
            <a:endParaRPr lang="tr-TR" sz="2400" b="1" dirty="0"/>
          </a:p>
          <a:p>
            <a:pPr marL="0" lvl="1" algn="ctr">
              <a:spcBef>
                <a:spcPct val="20000"/>
              </a:spcBef>
              <a:buClr>
                <a:schemeClr val="accent1"/>
              </a:buClr>
            </a:pPr>
            <a:r>
              <a:rPr lang="tr-TR" sz="2400" b="1" dirty="0" smtClean="0"/>
              <a:t>Türkiye’de Plan Hiyerarşisi</a:t>
            </a:r>
            <a:endParaRPr lang="tr-TR" sz="2400" b="1" dirty="0"/>
          </a:p>
          <a:p>
            <a:pPr marL="0" lvl="1" algn="ctr">
              <a:spcBef>
                <a:spcPct val="20000"/>
              </a:spcBef>
              <a:buClr>
                <a:schemeClr val="accent1"/>
              </a:buClr>
            </a:pPr>
            <a:endParaRPr lang="tr-TR" sz="2400" b="1" dirty="0"/>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82857" y="1703101"/>
            <a:ext cx="7557471" cy="2308324"/>
          </a:xfrm>
          <a:prstGeom prst="rect">
            <a:avLst/>
          </a:prstGeom>
        </p:spPr>
        <p:txBody>
          <a:bodyPr wrap="square">
            <a:spAutoFit/>
          </a:bodyPr>
          <a:lstStyle/>
          <a:p>
            <a:pPr algn="just"/>
            <a:r>
              <a:rPr lang="tr-TR" dirty="0"/>
              <a:t>“</a:t>
            </a:r>
            <a:r>
              <a:rPr lang="tr-TR" b="1" i="1" dirty="0"/>
              <a:t>Planlarda değişikliği</a:t>
            </a:r>
            <a:r>
              <a:rPr lang="tr-TR" i="1" dirty="0"/>
              <a:t>, plan ana kararlarını, sürekliliğini, bütünlüğünü teknik ve sosyal donatı dengesini bozmayacak nitelikte, bilimsel, nesnel ve teknik gerekçelere dayanan, kamu yararının zorunlu kılması halinde yapılan plan düzenlemeleridir</a:t>
            </a:r>
            <a:r>
              <a:rPr lang="tr-TR" dirty="0"/>
              <a:t>”. (Yön. 3. mad. 6 </a:t>
            </a:r>
            <a:r>
              <a:rPr lang="tr-TR" dirty="0" err="1"/>
              <a:t>bend</a:t>
            </a:r>
            <a:r>
              <a:rPr lang="tr-TR" dirty="0"/>
              <a:t>. Değ. R.G. 17.03.2001 /24345)</a:t>
            </a:r>
          </a:p>
          <a:p>
            <a:pPr algn="just"/>
            <a:r>
              <a:rPr lang="tr-TR" b="1" i="1" dirty="0"/>
              <a:t>İmar planı değişikliği</a:t>
            </a:r>
            <a:r>
              <a:rPr lang="tr-TR" i="1" dirty="0"/>
              <a:t>: Onaylı imar planı  sınırları içinde arazi kullanış­larının büyüklüğünde, konumunda, yoğunluğunda veya ulaşım sisteminde, imar planı ana kararlarım bozmayacak biçimde mevzii olarak farklılık getiren değişikliklerdir.</a:t>
            </a:r>
            <a:endParaRPr lang="tr-TR" dirty="0"/>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82857" y="1703101"/>
            <a:ext cx="7557471" cy="2585323"/>
          </a:xfrm>
          <a:prstGeom prst="rect">
            <a:avLst/>
          </a:prstGeom>
        </p:spPr>
        <p:txBody>
          <a:bodyPr wrap="square">
            <a:spAutoFit/>
          </a:bodyPr>
          <a:lstStyle/>
          <a:p>
            <a:pPr algn="just"/>
            <a:r>
              <a:rPr lang="tr-TR" b="1" dirty="0"/>
              <a:t>Revizyon İmar Planı </a:t>
            </a:r>
          </a:p>
          <a:p>
            <a:pPr algn="just"/>
            <a:r>
              <a:rPr lang="tr-TR" dirty="0"/>
              <a:t>Revizyon imar planı yönetmelikte;</a:t>
            </a:r>
          </a:p>
          <a:p>
            <a:pPr algn="just"/>
            <a:r>
              <a:rPr lang="tr-TR" dirty="0"/>
              <a:t>“</a:t>
            </a:r>
            <a:r>
              <a:rPr lang="tr-TR" b="1" i="1" dirty="0"/>
              <a:t>Her tür ölçekteki planın</a:t>
            </a:r>
            <a:r>
              <a:rPr lang="tr-TR" i="1" dirty="0"/>
              <a:t> ihtiyaca cevap veremediği veya uygulamasının mümkün olmadığı veya sorun yarattığı durumlar ile üst ölçek plan kararlarına uygunluğun sağlanması amacıyla planın tamamını veya plan ana kararlarını etkileyecek bir kısmının yenilenmesi sonucu elde edilen plandır.</a:t>
            </a:r>
            <a:r>
              <a:rPr lang="tr-TR" dirty="0"/>
              <a:t>” (Yön . Mad. 3 fıkra 3. Değ. 17.03.2001/24345) şeklinde tarif edilmiştir.</a:t>
            </a:r>
          </a:p>
          <a:p>
            <a:pPr algn="just"/>
            <a:r>
              <a:rPr lang="tr-TR" b="1" dirty="0"/>
              <a:t>Revizyon İmar Planı, uygulama imar planını yapan belediyece hazırlanır ve belediye meclisinin onayı ile yürürlüğe girer.</a:t>
            </a:r>
            <a:endParaRPr lang="tr-TR" dirty="0"/>
          </a:p>
        </p:txBody>
      </p:sp>
    </p:spTree>
    <p:extLst>
      <p:ext uri="{BB962C8B-B14F-4D97-AF65-F5344CB8AC3E}">
        <p14:creationId xmlns:p14="http://schemas.microsoft.com/office/powerpoint/2010/main" val="17813411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82857" y="1703101"/>
            <a:ext cx="7557471" cy="1754326"/>
          </a:xfrm>
          <a:prstGeom prst="rect">
            <a:avLst/>
          </a:prstGeom>
        </p:spPr>
        <p:txBody>
          <a:bodyPr wrap="square">
            <a:spAutoFit/>
          </a:bodyPr>
          <a:lstStyle/>
          <a:p>
            <a:r>
              <a:rPr lang="tr-TR" b="1" dirty="0"/>
              <a:t>İmar planı revizyonu ve ilaveleri</a:t>
            </a:r>
            <a:endParaRPr lang="tr-TR" dirty="0"/>
          </a:p>
          <a:p>
            <a:pPr algn="just"/>
            <a:r>
              <a:rPr lang="tr-TR" b="1" i="1" dirty="0"/>
              <a:t>Madde 25 –</a:t>
            </a:r>
            <a:r>
              <a:rPr lang="tr-TR" dirty="0"/>
              <a:t> (1) </a:t>
            </a:r>
            <a:r>
              <a:rPr lang="tr-TR" i="1" dirty="0"/>
              <a:t>imar planlarının ihtiyaca cevap vermediği veya uygulamasının mümkün olmadığı durumlar ile üst kademe plan kararlarına uygunluğunun sağlanması amacıyla planın tamamının veya plan ana kararlarını etkileyecek bir kısmının yenilenmesi için bu Yönetmelikte belirtilen ilke, esas ve standartlara uygun olarak imar planlarında revizyon yapılır.</a:t>
            </a:r>
            <a:endParaRPr lang="tr-TR" dirty="0"/>
          </a:p>
        </p:txBody>
      </p:sp>
    </p:spTree>
    <p:extLst>
      <p:ext uri="{BB962C8B-B14F-4D97-AF65-F5344CB8AC3E}">
        <p14:creationId xmlns:p14="http://schemas.microsoft.com/office/powerpoint/2010/main" val="31689313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82857" y="1703101"/>
            <a:ext cx="7557471" cy="2031325"/>
          </a:xfrm>
          <a:prstGeom prst="rect">
            <a:avLst/>
          </a:prstGeom>
        </p:spPr>
        <p:txBody>
          <a:bodyPr wrap="square">
            <a:spAutoFit/>
          </a:bodyPr>
          <a:lstStyle/>
          <a:p>
            <a:pPr algn="just"/>
            <a:r>
              <a:rPr lang="tr-TR" b="1" dirty="0"/>
              <a:t>İmar Planı Değişiklikleri </a:t>
            </a:r>
            <a:endParaRPr lang="tr-TR" b="1" dirty="0" smtClean="0"/>
          </a:p>
          <a:p>
            <a:pPr algn="just"/>
            <a:endParaRPr lang="tr-TR" b="1" dirty="0"/>
          </a:p>
          <a:p>
            <a:pPr algn="just"/>
            <a:r>
              <a:rPr lang="tr-TR" dirty="0"/>
              <a:t>İmar planlarında hangi şartlarda değişiklik yapılabileceği, mekânsal planlar  yapım yönetmeliğinin 26. maddesinde ifade edilmiştir. Bu madde;</a:t>
            </a:r>
          </a:p>
          <a:p>
            <a:pPr algn="just"/>
            <a:r>
              <a:rPr lang="tr-TR" b="1" i="1" dirty="0"/>
              <a:t>Madde 26 –</a:t>
            </a:r>
            <a:r>
              <a:rPr lang="tr-TR" i="1" dirty="0"/>
              <a:t> (1) İmar planı değişikliği; plan ana kararlarını, sürekliliğini, bütünlüğünü, sosyal ve teknik altyapı dengesini bozmayacak nitelikte, kamu yararı amaçlı, teknik ve nesnel gerekçelere dayanılarak yapılır.</a:t>
            </a:r>
            <a:endParaRPr lang="tr-TR" dirty="0"/>
          </a:p>
        </p:txBody>
      </p:sp>
    </p:spTree>
    <p:extLst>
      <p:ext uri="{BB962C8B-B14F-4D97-AF65-F5344CB8AC3E}">
        <p14:creationId xmlns:p14="http://schemas.microsoft.com/office/powerpoint/2010/main" val="4139622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35723" y="1354309"/>
            <a:ext cx="7557471" cy="4247317"/>
          </a:xfrm>
          <a:prstGeom prst="rect">
            <a:avLst/>
          </a:prstGeom>
        </p:spPr>
        <p:txBody>
          <a:bodyPr wrap="square">
            <a:spAutoFit/>
          </a:bodyPr>
          <a:lstStyle/>
          <a:p>
            <a:pPr algn="just"/>
            <a:r>
              <a:rPr lang="tr-TR" b="1" dirty="0"/>
              <a:t>Mevzii İmar Planı  </a:t>
            </a:r>
            <a:endParaRPr lang="tr-TR" b="1" dirty="0" smtClean="0"/>
          </a:p>
          <a:p>
            <a:pPr algn="just"/>
            <a:endParaRPr lang="tr-TR" b="1" dirty="0"/>
          </a:p>
          <a:p>
            <a:pPr algn="just"/>
            <a:r>
              <a:rPr lang="tr-TR" dirty="0"/>
              <a:t>(Plan yapımına ait esaslara dair yönetmeliğin 3. maddesinin 5. fıkrasında) (Değişik RG: 02.09.1999/23804) </a:t>
            </a:r>
            <a:r>
              <a:rPr lang="tr-TR" b="1" dirty="0"/>
              <a:t>Mevzii imar planı, </a:t>
            </a:r>
            <a:endParaRPr lang="tr-TR" dirty="0"/>
          </a:p>
          <a:p>
            <a:pPr algn="just"/>
            <a:r>
              <a:rPr lang="tr-TR" dirty="0"/>
              <a:t>“</a:t>
            </a:r>
            <a:r>
              <a:rPr lang="tr-TR" i="1" dirty="0"/>
              <a:t>Mevcut planların yerleşmiş nüfusa yetersiz kalması veya yeni yerleşim alanlarının kullanıma açılması gereğini ve sınırlarını ve sınırlarının ilgili  idarece belirlenmesi halinde,</a:t>
            </a:r>
            <a:endParaRPr lang="tr-TR" dirty="0"/>
          </a:p>
          <a:p>
            <a:pPr algn="just"/>
            <a:r>
              <a:rPr lang="tr-TR" i="1" dirty="0"/>
              <a:t>Bu yönetmeliğin plan yapım kurallarına uyulmak üzere yapımı mümkün olan, yürürlükteki her tür ve ölçekteki plan sınırları dışında, planla bütünleşmeyen konumdaki, sosyal ve teknik Alt yapı ihtiyaçlarını kendi bünyesinde sağlayan, raporuyla bir bütün olan imar planıdır ̎</a:t>
            </a:r>
            <a:r>
              <a:rPr lang="tr-TR" dirty="0"/>
              <a:t> şeklinde tarif edilmiştir.</a:t>
            </a:r>
          </a:p>
          <a:p>
            <a:pPr algn="just"/>
            <a:r>
              <a:rPr lang="tr-TR" b="1" dirty="0"/>
              <a:t>Mevzii imar planının yapılabilmesi için, mevcut planların yerleşik nüfusa yetersiz olması… (3194. mad. 7) şartı en önemli önceliklerden biridir.</a:t>
            </a:r>
            <a:endParaRPr lang="tr-TR" dirty="0"/>
          </a:p>
          <a:p>
            <a:pPr algn="just"/>
            <a:r>
              <a:rPr lang="tr-TR" b="1" dirty="0"/>
              <a:t>Mevzii imar alanının yapılabilmesi için, plan yapılacak alanın herhangi bir alan kapsamında olmaması gerekir.</a:t>
            </a:r>
            <a:endParaRPr lang="tr-TR" dirty="0"/>
          </a:p>
        </p:txBody>
      </p:sp>
    </p:spTree>
    <p:extLst>
      <p:ext uri="{BB962C8B-B14F-4D97-AF65-F5344CB8AC3E}">
        <p14:creationId xmlns:p14="http://schemas.microsoft.com/office/powerpoint/2010/main" val="3439932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35723" y="1354309"/>
            <a:ext cx="7557471" cy="3139321"/>
          </a:xfrm>
          <a:prstGeom prst="rect">
            <a:avLst/>
          </a:prstGeom>
        </p:spPr>
        <p:txBody>
          <a:bodyPr wrap="square">
            <a:spAutoFit/>
          </a:bodyPr>
          <a:lstStyle/>
          <a:p>
            <a:pPr algn="just"/>
            <a:r>
              <a:rPr lang="tr-TR" b="1" dirty="0"/>
              <a:t>İlave İmar Planı (Ek Plan) </a:t>
            </a:r>
            <a:endParaRPr lang="tr-TR" b="1" dirty="0" smtClean="0"/>
          </a:p>
          <a:p>
            <a:pPr algn="just"/>
            <a:endParaRPr lang="tr-TR" b="1" dirty="0"/>
          </a:p>
          <a:p>
            <a:pPr algn="just"/>
            <a:r>
              <a:rPr lang="tr-TR" dirty="0"/>
              <a:t>İlave İmar Planı  (Ek plan) yönetmelikte «</a:t>
            </a:r>
            <a:r>
              <a:rPr lang="tr-TR" i="1" dirty="0"/>
              <a:t>Yürürlükte bulunan planın ihtiyaca cevap vermediği durumlarda, mevcut plana bitişik ve mevcut planın genel  arazi kullanım  kararları ile süreklilik, bütünlük ve uyum sağlayacak biçimde hazırlanan plandır</a:t>
            </a:r>
            <a:r>
              <a:rPr lang="tr-TR" dirty="0"/>
              <a:t>.» (İmar Planı Yapılması ve Değişikliklerine Ait Esaslara Dair Yönetmelikte Değişiklik Yapılması Hakkındaki Yönetmelik (RG: 17.03.2001/2435) (Değişik 4. maddesinin 4. Fıkrası) şeklinde tarif edilmiştir.</a:t>
            </a:r>
          </a:p>
          <a:p>
            <a:pPr algn="just"/>
            <a:r>
              <a:rPr lang="tr-TR" dirty="0"/>
              <a:t>“</a:t>
            </a:r>
            <a:r>
              <a:rPr lang="tr-TR" i="1" dirty="0"/>
              <a:t>Ek Plan  ilgili belediye tarafından hazırlanır veya hazırlatılır ve yine belediye meclisinin onanmasına tabidir</a:t>
            </a:r>
            <a:r>
              <a:rPr lang="tr-TR" dirty="0"/>
              <a:t>.”</a:t>
            </a:r>
          </a:p>
          <a:p>
            <a:pPr algn="just"/>
            <a:endParaRPr lang="tr-TR" dirty="0" smtClean="0"/>
          </a:p>
        </p:txBody>
      </p:sp>
    </p:spTree>
    <p:extLst>
      <p:ext uri="{BB962C8B-B14F-4D97-AF65-F5344CB8AC3E}">
        <p14:creationId xmlns:p14="http://schemas.microsoft.com/office/powerpoint/2010/main" val="431744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a:solidFill>
                  <a:srgbClr val="002060"/>
                </a:solidFill>
              </a:rPr>
              <a:t>Türkiye’de Plan Hiyerarşisi</a:t>
            </a:r>
          </a:p>
        </p:txBody>
      </p:sp>
      <p:sp>
        <p:nvSpPr>
          <p:cNvPr id="4" name="Dikdörtgen 3"/>
          <p:cNvSpPr/>
          <p:nvPr/>
        </p:nvSpPr>
        <p:spPr>
          <a:xfrm>
            <a:off x="735723" y="1354309"/>
            <a:ext cx="7557471" cy="3139321"/>
          </a:xfrm>
          <a:prstGeom prst="rect">
            <a:avLst/>
          </a:prstGeom>
        </p:spPr>
        <p:txBody>
          <a:bodyPr wrap="square">
            <a:spAutoFit/>
          </a:bodyPr>
          <a:lstStyle/>
          <a:p>
            <a:pPr algn="just"/>
            <a:r>
              <a:rPr lang="tr-TR" b="1" dirty="0"/>
              <a:t>İlave İmar Planı (Ek Plan) </a:t>
            </a:r>
            <a:endParaRPr lang="tr-TR" b="1" dirty="0" smtClean="0"/>
          </a:p>
          <a:p>
            <a:pPr algn="just"/>
            <a:endParaRPr lang="tr-TR" b="1" dirty="0"/>
          </a:p>
          <a:p>
            <a:pPr algn="just"/>
            <a:r>
              <a:rPr lang="tr-TR" dirty="0"/>
              <a:t>İlave İmar Planı  (Ek plan) yönetmelikte «</a:t>
            </a:r>
            <a:r>
              <a:rPr lang="tr-TR" i="1" dirty="0"/>
              <a:t>Yürürlükte bulunan planın ihtiyaca cevap vermediği durumlarda, mevcut plana bitişik ve mevcut planın genel  arazi kullanım  kararları ile süreklilik, bütünlük ve uyum sağlayacak biçimde hazırlanan plandır</a:t>
            </a:r>
            <a:r>
              <a:rPr lang="tr-TR" dirty="0"/>
              <a:t>.» (İmar Planı Yapılması ve Değişikliklerine Ait Esaslara Dair Yönetmelikte Değişiklik Yapılması Hakkındaki Yönetmelik (RG: 17.03.2001/2435) (Değişik 4. maddesinin 4. Fıkrası) şeklinde tarif edilmiştir.</a:t>
            </a:r>
          </a:p>
          <a:p>
            <a:pPr algn="just"/>
            <a:r>
              <a:rPr lang="tr-TR" dirty="0"/>
              <a:t>“</a:t>
            </a:r>
            <a:r>
              <a:rPr lang="tr-TR" i="1" dirty="0"/>
              <a:t>Ek Plan  ilgili belediye tarafından hazırlanır veya hazırlatılır ve yine belediye meclisinin onanmasına tabidir</a:t>
            </a:r>
            <a:r>
              <a:rPr lang="tr-TR" dirty="0"/>
              <a:t>.”</a:t>
            </a:r>
          </a:p>
          <a:p>
            <a:pPr algn="just"/>
            <a:endParaRPr lang="tr-TR" dirty="0" smtClean="0"/>
          </a:p>
        </p:txBody>
      </p:sp>
    </p:spTree>
    <p:extLst>
      <p:ext uri="{BB962C8B-B14F-4D97-AF65-F5344CB8AC3E}">
        <p14:creationId xmlns:p14="http://schemas.microsoft.com/office/powerpoint/2010/main" val="23089714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12496</TotalTime>
  <Words>702</Words>
  <Application>Microsoft Office PowerPoint</Application>
  <PresentationFormat>Ekran Gösterisi (4:3)</PresentationFormat>
  <Paragraphs>46</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821</cp:revision>
  <cp:lastPrinted>2016-10-24T07:53:35Z</cp:lastPrinted>
  <dcterms:created xsi:type="dcterms:W3CDTF">2016-09-18T09:35:24Z</dcterms:created>
  <dcterms:modified xsi:type="dcterms:W3CDTF">2020-02-28T14:14:47Z</dcterms:modified>
</cp:coreProperties>
</file>