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887900" y="579433"/>
            <a:ext cx="5368200" cy="1143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1" name="Google Shape;21;p5"/>
          <p:cNvSpPr txBox="1">
            <a:spLocks noGrp="1"/>
          </p:cNvSpPr>
          <p:nvPr>
            <p:ph type="body" idx="1"/>
          </p:nvPr>
        </p:nvSpPr>
        <p:spPr>
          <a:xfrm>
            <a:off x="1224425" y="1970333"/>
            <a:ext cx="6695100" cy="45976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23" name="Google Shape;23;p5"/>
          <p:cNvSpPr txBox="1">
            <a:spLocks noGrp="1"/>
          </p:cNvSpPr>
          <p:nvPr>
            <p:ph type="sldNum" idx="12"/>
          </p:nvPr>
        </p:nvSpPr>
        <p:spPr>
          <a:xfrm>
            <a:off x="4297650" y="6333201"/>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8FE25DF-4CA4-49A8-9D58-5335174EFB49}"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A0B1C86-AD98-488A-84F5-B28AD0A4203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FE25DF-4CA4-49A8-9D58-5335174EFB49}" type="datetimeFigureOut">
              <a:rPr lang="tr-TR" smtClean="0"/>
              <a:t>19.5.2020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0B1C86-AD98-488A-84F5-B28AD0A4203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836712"/>
            <a:ext cx="8064896" cy="573122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err="1" smtClean="0">
                <a:latin typeface="Times New Roman" pitchFamily="18" charset="0"/>
                <a:cs typeface="Times New Roman" pitchFamily="18" charset="0"/>
              </a:rPr>
              <a:t>Manoryal</a:t>
            </a:r>
            <a:r>
              <a:rPr lang="tr-TR" sz="2000" dirty="0" smtClean="0">
                <a:latin typeface="Times New Roman" pitchFamily="18" charset="0"/>
                <a:cs typeface="Times New Roman" pitchFamily="18" charset="0"/>
              </a:rPr>
              <a:t> sistemin varlığına/işlediğine dair ilk belge 9. yüzyıla aittir. Sistem bu dönemde Kuzey Fransa-Batı Almanya-Kuzey İtalya gibi bölgelerde mevcut görünüyor. Daha sonra bazı değişikliklerle İngiltere, İspanya, Portekiz, Danimarka ve orta ve doğu Avrupa’ya yayılmıştır. İskoçya, Norveç, Balkanlar gibi bölgelere ise sistem hiçbir zaman etkili bir şekilde girmemiş görünmektedir.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err="1" smtClean="0">
                <a:latin typeface="Times New Roman" pitchFamily="18" charset="0"/>
                <a:cs typeface="Times New Roman" pitchFamily="18" charset="0"/>
              </a:rPr>
              <a:t>Manoryal</a:t>
            </a:r>
            <a:r>
              <a:rPr lang="tr-TR" sz="2000" dirty="0" smtClean="0">
                <a:latin typeface="Times New Roman" pitchFamily="18" charset="0"/>
                <a:cs typeface="Times New Roman" pitchFamily="18" charset="0"/>
              </a:rPr>
              <a:t> sistemin işleyişi: Tipik bir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nedir diye sorulsa bunun kesin bir cevabı yoktur. Çok çeşitli örnekler ve varyasyonlar görülmüştür. Bir ortaçağ </a:t>
            </a:r>
            <a:r>
              <a:rPr lang="tr-TR" sz="2000" dirty="0" err="1" smtClean="0">
                <a:latin typeface="Times New Roman" pitchFamily="18" charset="0"/>
                <a:cs typeface="Times New Roman" pitchFamily="18" charset="0"/>
              </a:rPr>
              <a:t>manorünün</a:t>
            </a:r>
            <a:r>
              <a:rPr lang="tr-TR" sz="2000" dirty="0" smtClean="0">
                <a:latin typeface="Times New Roman" pitchFamily="18" charset="0"/>
                <a:cs typeface="Times New Roman" pitchFamily="18" charset="0"/>
              </a:rPr>
              <a:t> genel hatları ile neye benzediği konusunda </a:t>
            </a:r>
            <a:r>
              <a:rPr lang="tr-TR" sz="2000" dirty="0" err="1" smtClean="0">
                <a:latin typeface="Times New Roman" pitchFamily="18" charset="0"/>
                <a:cs typeface="Times New Roman" pitchFamily="18" charset="0"/>
              </a:rPr>
              <a:t>Neal</a:t>
            </a:r>
            <a:r>
              <a:rPr lang="tr-TR" sz="2000" dirty="0" smtClean="0">
                <a:latin typeface="Times New Roman" pitchFamily="18" charset="0"/>
                <a:cs typeface="Times New Roman" pitchFamily="18" charset="0"/>
              </a:rPr>
              <a:t>&amp;</a:t>
            </a:r>
            <a:r>
              <a:rPr lang="tr-TR" sz="2000" dirty="0" err="1" smtClean="0">
                <a:latin typeface="Times New Roman" pitchFamily="18" charset="0"/>
                <a:cs typeface="Times New Roman" pitchFamily="18" charset="0"/>
              </a:rPr>
              <a:t>Cameron</a:t>
            </a:r>
            <a:r>
              <a:rPr lang="tr-TR" sz="2000" dirty="0" smtClean="0">
                <a:latin typeface="Times New Roman" pitchFamily="18" charset="0"/>
                <a:cs typeface="Times New Roman" pitchFamily="18" charset="0"/>
              </a:rPr>
              <a:t> s.83’teki şekil bir fikir verebilir.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Bir yönetim birimi olarak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arazi, yapılar ve bunları işleyip burada oturan insanlardan oluşmaktaydı. Arazinin işlenebilir kısmı tarlalar, otlak ve çayırlar, koruluk, orman ve/veya çorak kısımlardan oluşabiliyordu. </a:t>
            </a:r>
          </a:p>
          <a:p>
            <a:pPr algn="just">
              <a:buFontTx/>
              <a:buChar char="-"/>
            </a:pPr>
            <a:r>
              <a:rPr lang="tr-TR" sz="2000" dirty="0" smtClean="0">
                <a:latin typeface="Times New Roman" pitchFamily="18" charset="0"/>
                <a:cs typeface="Times New Roman" pitchFamily="18" charset="0"/>
              </a:rPr>
              <a:t>Hukuken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arazisi: </a:t>
            </a:r>
          </a:p>
          <a:p>
            <a:pPr algn="just">
              <a:buFontTx/>
              <a:buChar char="-"/>
            </a:pPr>
            <a:r>
              <a:rPr lang="tr-TR" sz="2000" dirty="0" smtClean="0">
                <a:latin typeface="Times New Roman" pitchFamily="18" charset="0"/>
                <a:cs typeface="Times New Roman" pitchFamily="18" charset="0"/>
              </a:rPr>
              <a:t>1) Feodal beyin </a:t>
            </a:r>
            <a:r>
              <a:rPr lang="tr-TR" sz="2000" i="1" dirty="0" err="1" smtClean="0">
                <a:latin typeface="Times New Roman" pitchFamily="18" charset="0"/>
                <a:cs typeface="Times New Roman" pitchFamily="18" charset="0"/>
              </a:rPr>
              <a:t>demesne</a:t>
            </a:r>
            <a:r>
              <a:rPr lang="tr-TR" sz="2000" dirty="0" smtClean="0">
                <a:latin typeface="Times New Roman" pitchFamily="18" charset="0"/>
                <a:cs typeface="Times New Roman" pitchFamily="18" charset="0"/>
              </a:rPr>
              <a:t> ya da </a:t>
            </a:r>
            <a:r>
              <a:rPr lang="tr-TR" sz="2000" i="1" dirty="0" smtClean="0">
                <a:latin typeface="Times New Roman" pitchFamily="18" charset="0"/>
                <a:cs typeface="Times New Roman" pitchFamily="18" charset="0"/>
              </a:rPr>
              <a:t>domain</a:t>
            </a:r>
            <a:r>
              <a:rPr lang="tr-TR" sz="2000" dirty="0" smtClean="0">
                <a:latin typeface="Times New Roman" pitchFamily="18" charset="0"/>
                <a:cs typeface="Times New Roman" pitchFamily="18" charset="0"/>
              </a:rPr>
              <a:t> denen “özel” mülkünden</a:t>
            </a:r>
          </a:p>
          <a:p>
            <a:pPr algn="just">
              <a:buFontTx/>
              <a:buChar char="-"/>
            </a:pPr>
            <a:r>
              <a:rPr lang="tr-TR" sz="2000" dirty="0" smtClean="0">
                <a:latin typeface="Times New Roman" pitchFamily="18" charset="0"/>
                <a:cs typeface="Times New Roman" pitchFamily="18" charset="0"/>
              </a:rPr>
              <a:t>2) köylü (serf) hisselerinden </a:t>
            </a:r>
          </a:p>
          <a:p>
            <a:pPr algn="just">
              <a:buFontTx/>
              <a:buChar char="-"/>
            </a:pPr>
            <a:r>
              <a:rPr lang="tr-TR" sz="2000" dirty="0" smtClean="0">
                <a:latin typeface="Times New Roman" pitchFamily="18" charset="0"/>
                <a:cs typeface="Times New Roman" pitchFamily="18" charset="0"/>
              </a:rPr>
              <a:t>3) ortak araziden oluşmaktaydı. </a:t>
            </a:r>
          </a:p>
          <a:p>
            <a:pPr algn="just">
              <a:buFontTx/>
              <a:buChar char="-"/>
            </a:pPr>
            <a:r>
              <a:rPr lang="tr-TR" sz="1800" dirty="0" smtClean="0">
                <a:latin typeface="Times New Roman" pitchFamily="18" charset="0"/>
                <a:cs typeface="Times New Roman" pitchFamily="18" charset="0"/>
              </a:rPr>
              <a:t>(</a:t>
            </a:r>
            <a:r>
              <a:rPr lang="tr-TR" sz="1800" b="1" dirty="0" smtClean="0">
                <a:latin typeface="Times New Roman" pitchFamily="18" charset="0"/>
                <a:cs typeface="Times New Roman" pitchFamily="18" charset="0"/>
              </a:rPr>
              <a:t>Not</a:t>
            </a:r>
            <a:r>
              <a:rPr lang="tr-TR" sz="1800" dirty="0" smtClean="0">
                <a:latin typeface="Times New Roman" pitchFamily="18" charset="0"/>
                <a:cs typeface="Times New Roman" pitchFamily="18" charset="0"/>
              </a:rPr>
              <a:t>: Feodal sisteme ilişkin anlatımda serf ve köylü kelimeleri bazen birbiri yerine kullanılabilse de Ortaçağlar </a:t>
            </a:r>
            <a:r>
              <a:rPr lang="tr-TR" sz="1800" dirty="0" err="1" smtClean="0">
                <a:latin typeface="Times New Roman" pitchFamily="18" charset="0"/>
                <a:cs typeface="Times New Roman" pitchFamily="18" charset="0"/>
              </a:rPr>
              <a:t>Avrupasına</a:t>
            </a:r>
            <a:r>
              <a:rPr lang="tr-TR" sz="1800" dirty="0" smtClean="0">
                <a:latin typeface="Times New Roman" pitchFamily="18" charset="0"/>
                <a:cs typeface="Times New Roman" pitchFamily="18" charset="0"/>
              </a:rPr>
              <a:t> ve feodal sisteme özgü bir kavram olan serf kelimesinin kullanımı tercih edilmelidir.)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1800" dirty="0" smtClean="0">
                <a:latin typeface="Times New Roman" pitchFamily="18" charset="0"/>
                <a:cs typeface="Times New Roman" pitchFamily="18" charset="0"/>
              </a:rPr>
              <a:t>1) Feodal beyin (lordun) </a:t>
            </a:r>
            <a:r>
              <a:rPr lang="tr-TR" sz="1800" i="1" dirty="0" err="1" smtClean="0">
                <a:latin typeface="Times New Roman" pitchFamily="18" charset="0"/>
                <a:cs typeface="Times New Roman" pitchFamily="18" charset="0"/>
              </a:rPr>
              <a:t>demesnesi</a:t>
            </a:r>
            <a:r>
              <a:rPr lang="tr-TR" sz="1800" dirty="0" smtClean="0">
                <a:latin typeface="Times New Roman" pitchFamily="18" charset="0"/>
                <a:cs typeface="Times New Roman" pitchFamily="18" charset="0"/>
              </a:rPr>
              <a:t>, böyle bir zorunluluk bulunmamakla birlikte, genellikle köylülerin/serflerin arazilerinden ayrılmakta, çitler veya duvarlar ile çevrilmekte (genellikle tahkim edilmiş yapılardır) ve </a:t>
            </a:r>
            <a:r>
              <a:rPr lang="tr-TR" sz="1800" dirty="0" err="1" smtClean="0">
                <a:latin typeface="Times New Roman" pitchFamily="18" charset="0"/>
                <a:cs typeface="Times New Roman" pitchFamily="18" charset="0"/>
              </a:rPr>
              <a:t>manorün</a:t>
            </a:r>
            <a:r>
              <a:rPr lang="tr-TR" sz="1800" dirty="0" smtClean="0">
                <a:latin typeface="Times New Roman" pitchFamily="18" charset="0"/>
                <a:cs typeface="Times New Roman" pitchFamily="18" charset="0"/>
              </a:rPr>
              <a:t> toplam işlenebilir alanının yaklaşık %25-30’unu kaplıyordu. Bu kısımda </a:t>
            </a:r>
            <a:r>
              <a:rPr lang="tr-TR" sz="1800" dirty="0" err="1" smtClean="0">
                <a:latin typeface="Times New Roman" pitchFamily="18" charset="0"/>
                <a:cs typeface="Times New Roman" pitchFamily="18" charset="0"/>
              </a:rPr>
              <a:t>manor</a:t>
            </a:r>
            <a:r>
              <a:rPr lang="tr-TR" sz="1800" dirty="0" smtClean="0">
                <a:latin typeface="Times New Roman" pitchFamily="18" charset="0"/>
                <a:cs typeface="Times New Roman" pitchFamily="18" charset="0"/>
              </a:rPr>
              <a:t> evi, ahırlar, ağıllar, ambarlar, atölyeler, bahçeler ve belki meyve-sebze bahçeleri ve bağlar bulunmaktaydı. </a:t>
            </a:r>
          </a:p>
          <a:p>
            <a:pPr algn="just">
              <a:buFontTx/>
              <a:buChar char="-"/>
            </a:pPr>
            <a:r>
              <a:rPr lang="tr-TR" sz="1800" dirty="0" smtClean="0">
                <a:latin typeface="Times New Roman" pitchFamily="18" charset="0"/>
                <a:cs typeface="Times New Roman" pitchFamily="18" charset="0"/>
              </a:rPr>
              <a:t>Köylülerin/serflerin kendileri için işledikleri araziler ise </a:t>
            </a:r>
            <a:r>
              <a:rPr lang="tr-TR" sz="1800" dirty="0" err="1" smtClean="0">
                <a:latin typeface="Times New Roman" pitchFamily="18" charset="0"/>
                <a:cs typeface="Times New Roman" pitchFamily="18" charset="0"/>
              </a:rPr>
              <a:t>manör</a:t>
            </a:r>
            <a:r>
              <a:rPr lang="tr-TR" sz="1800" dirty="0" smtClean="0">
                <a:latin typeface="Times New Roman" pitchFamily="18" charset="0"/>
                <a:cs typeface="Times New Roman" pitchFamily="18" charset="0"/>
              </a:rPr>
              <a:t> evini çevreleyen geniş açıklıklarda yer alıyordu. Tek bir köylü hanesinin toprağı muhtemelen iki düzine kadar ya da daha fazla </a:t>
            </a:r>
            <a:r>
              <a:rPr lang="tr-TR" sz="1800" i="1" dirty="0" smtClean="0">
                <a:latin typeface="Times New Roman" pitchFamily="18" charset="0"/>
                <a:cs typeface="Times New Roman" pitchFamily="18" charset="0"/>
              </a:rPr>
              <a:t>şerit</a:t>
            </a:r>
            <a:r>
              <a:rPr lang="tr-TR" sz="1800" dirty="0" smtClean="0">
                <a:latin typeface="Times New Roman" pitchFamily="18" charset="0"/>
                <a:cs typeface="Times New Roman" pitchFamily="18" charset="0"/>
              </a:rPr>
              <a:t>ten (</a:t>
            </a:r>
            <a:r>
              <a:rPr lang="tr-TR" sz="1800" dirty="0" err="1" smtClean="0">
                <a:latin typeface="Times New Roman" pitchFamily="18" charset="0"/>
                <a:cs typeface="Times New Roman" pitchFamily="18" charset="0"/>
              </a:rPr>
              <a:t>strip</a:t>
            </a:r>
            <a:r>
              <a:rPr lang="tr-TR" sz="1800" dirty="0" smtClean="0">
                <a:latin typeface="Times New Roman" pitchFamily="18" charset="0"/>
                <a:cs typeface="Times New Roman" pitchFamily="18" charset="0"/>
              </a:rPr>
              <a:t>) oluşuyordu. Eni dar boyu uzun dikdörtgen toprak parçaları olarak düşünülebilecek bu şerit şeklindeki küçük araziler serflere işleme kolaylığı sağlıyordu ve </a:t>
            </a:r>
            <a:r>
              <a:rPr lang="tr-TR" sz="1800" dirty="0" err="1" smtClean="0">
                <a:latin typeface="Times New Roman" pitchFamily="18" charset="0"/>
                <a:cs typeface="Times New Roman" pitchFamily="18" charset="0"/>
              </a:rPr>
              <a:t>manor</a:t>
            </a:r>
            <a:r>
              <a:rPr lang="tr-TR" sz="1800" dirty="0" smtClean="0">
                <a:latin typeface="Times New Roman" pitchFamily="18" charset="0"/>
                <a:cs typeface="Times New Roman" pitchFamily="18" charset="0"/>
              </a:rPr>
              <a:t> arazisi içine dağılmış durumdaydı. Çayırlar, otlaklar ve koruluk/ormanlık alanlar normalde ortak kullanımdaydı ancak feodal beyin/lordun bu alanların kullanımına nezareti ve ormanda özel kullanım öncelikleri olması söz konusu idi.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1800" dirty="0" smtClean="0">
                <a:latin typeface="Times New Roman" pitchFamily="18" charset="0"/>
                <a:cs typeface="Times New Roman" pitchFamily="18" charset="0"/>
              </a:rPr>
              <a:t>Genellikle tahkim edilmiş bir yapı olan </a:t>
            </a:r>
            <a:r>
              <a:rPr lang="tr-TR" sz="1800" dirty="0" err="1" smtClean="0">
                <a:latin typeface="Times New Roman" pitchFamily="18" charset="0"/>
                <a:cs typeface="Times New Roman" pitchFamily="18" charset="0"/>
              </a:rPr>
              <a:t>manor</a:t>
            </a:r>
            <a:r>
              <a:rPr lang="tr-TR" sz="1800" dirty="0" smtClean="0">
                <a:latin typeface="Times New Roman" pitchFamily="18" charset="0"/>
                <a:cs typeface="Times New Roman" pitchFamily="18" charset="0"/>
              </a:rPr>
              <a:t> evi o arazideki lordun ya da vekilinin ikametgâhı olarak hizmet görmekteydi. Birden fazla </a:t>
            </a:r>
            <a:r>
              <a:rPr lang="tr-TR" sz="1800" dirty="0" err="1" smtClean="0">
                <a:latin typeface="Times New Roman" pitchFamily="18" charset="0"/>
                <a:cs typeface="Times New Roman" pitchFamily="18" charset="0"/>
              </a:rPr>
              <a:t>manorü</a:t>
            </a:r>
            <a:r>
              <a:rPr lang="tr-TR" sz="1800" dirty="0" smtClean="0">
                <a:latin typeface="Times New Roman" pitchFamily="18" charset="0"/>
                <a:cs typeface="Times New Roman" pitchFamily="18" charset="0"/>
              </a:rPr>
              <a:t> olan büyük </a:t>
            </a:r>
            <a:r>
              <a:rPr lang="tr-TR" sz="1800" dirty="0" err="1" smtClean="0">
                <a:latin typeface="Times New Roman" pitchFamily="18" charset="0"/>
                <a:cs typeface="Times New Roman" pitchFamily="18" charset="0"/>
              </a:rPr>
              <a:t>lordlar</a:t>
            </a:r>
            <a:r>
              <a:rPr lang="tr-TR" sz="1800" dirty="0" smtClean="0">
                <a:latin typeface="Times New Roman" pitchFamily="18" charset="0"/>
                <a:cs typeface="Times New Roman" pitchFamily="18" charset="0"/>
              </a:rPr>
              <a:t> bunlardan birini daha küçük bir feodal beye (</a:t>
            </a:r>
            <a:r>
              <a:rPr lang="tr-TR" sz="1800" dirty="0" err="1" smtClean="0">
                <a:latin typeface="Times New Roman" pitchFamily="18" charset="0"/>
                <a:cs typeface="Times New Roman" pitchFamily="18" charset="0"/>
              </a:rPr>
              <a:t>vassal’e</a:t>
            </a:r>
            <a:r>
              <a:rPr lang="tr-TR" sz="1800" dirty="0" smtClean="0">
                <a:latin typeface="Times New Roman" pitchFamily="18" charset="0"/>
                <a:cs typeface="Times New Roman" pitchFamily="18" charset="0"/>
              </a:rPr>
              <a:t>) ücret karşılığında tahsis edebiliyordu. Yani </a:t>
            </a:r>
            <a:r>
              <a:rPr lang="tr-TR" sz="1800" dirty="0" err="1" smtClean="0">
                <a:latin typeface="Times New Roman" pitchFamily="18" charset="0"/>
                <a:cs typeface="Times New Roman" pitchFamily="18" charset="0"/>
              </a:rPr>
              <a:t>vassal</a:t>
            </a:r>
            <a:r>
              <a:rPr lang="tr-TR" sz="1800" dirty="0" smtClean="0">
                <a:latin typeface="Times New Roman" pitchFamily="18" charset="0"/>
                <a:cs typeface="Times New Roman" pitchFamily="18" charset="0"/>
              </a:rPr>
              <a:t> olan (tahsisi alan) askeri hizmet yükümlülüğü karşılığında </a:t>
            </a:r>
            <a:r>
              <a:rPr lang="tr-TR" sz="1800" dirty="0" err="1" smtClean="0">
                <a:latin typeface="Times New Roman" pitchFamily="18" charset="0"/>
                <a:cs typeface="Times New Roman" pitchFamily="18" charset="0"/>
              </a:rPr>
              <a:t>manorün</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lordluk</a:t>
            </a:r>
            <a:r>
              <a:rPr lang="tr-TR" sz="1800" dirty="0" smtClean="0">
                <a:latin typeface="Times New Roman" pitchFamily="18" charset="0"/>
                <a:cs typeface="Times New Roman" pitchFamily="18" charset="0"/>
              </a:rPr>
              <a:t> yetkilerine/ayrıcalıklarına hak kazanıyordu.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Katedraller, manastırlar gibi dinî kuruluşlar da </a:t>
            </a:r>
            <a:r>
              <a:rPr lang="tr-TR" sz="1800" dirty="0" err="1" smtClean="0">
                <a:latin typeface="Times New Roman" pitchFamily="18" charset="0"/>
                <a:cs typeface="Times New Roman" pitchFamily="18" charset="0"/>
              </a:rPr>
              <a:t>manor</a:t>
            </a:r>
            <a:r>
              <a:rPr lang="tr-TR" sz="1800" dirty="0" smtClean="0">
                <a:latin typeface="Times New Roman" pitchFamily="18" charset="0"/>
                <a:cs typeface="Times New Roman" pitchFamily="18" charset="0"/>
              </a:rPr>
              <a:t> sahibi olabiliyordu. Bu </a:t>
            </a:r>
            <a:r>
              <a:rPr lang="tr-TR" sz="1800" dirty="0" err="1" smtClean="0">
                <a:latin typeface="Times New Roman" pitchFamily="18" charset="0"/>
                <a:cs typeface="Times New Roman" pitchFamily="18" charset="0"/>
              </a:rPr>
              <a:t>manörler</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vassallere</a:t>
            </a:r>
            <a:r>
              <a:rPr lang="tr-TR" sz="1800" dirty="0" smtClean="0">
                <a:latin typeface="Times New Roman" pitchFamily="18" charset="0"/>
                <a:cs typeface="Times New Roman" pitchFamily="18" charset="0"/>
              </a:rPr>
              <a:t> bırakılmış, din adamlarınca yönetiliyor ya da vekil yöneticilere emanet edilmiş olabiliyordu. </a:t>
            </a:r>
          </a:p>
          <a:p>
            <a:pPr algn="just">
              <a:buFontTx/>
              <a:buChar char="-"/>
            </a:pPr>
            <a:endParaRPr lang="tr-TR" sz="1800" dirty="0" smtClean="0">
              <a:latin typeface="Times New Roman" pitchFamily="18" charset="0"/>
              <a:cs typeface="Times New Roman" pitchFamily="18" charset="0"/>
            </a:endParaRPr>
          </a:p>
          <a:p>
            <a:pPr algn="ctr">
              <a:buFontTx/>
              <a:buChar char="-"/>
            </a:pPr>
            <a:r>
              <a:rPr lang="tr-TR" sz="1800" dirty="0" smtClean="0">
                <a:latin typeface="Times New Roman" pitchFamily="18" charset="0"/>
                <a:cs typeface="Times New Roman" pitchFamily="18" charset="0"/>
              </a:rPr>
              <a:t>Feodal ideal: “No </a:t>
            </a:r>
            <a:r>
              <a:rPr lang="tr-TR" sz="1800" dirty="0" err="1" smtClean="0">
                <a:latin typeface="Times New Roman" pitchFamily="18" charset="0"/>
                <a:cs typeface="Times New Roman" pitchFamily="18" charset="0"/>
              </a:rPr>
              <a:t>land</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without</a:t>
            </a:r>
            <a:r>
              <a:rPr lang="tr-TR" sz="1800" dirty="0" smtClean="0">
                <a:latin typeface="Times New Roman" pitchFamily="18" charset="0"/>
                <a:cs typeface="Times New Roman" pitchFamily="18" charset="0"/>
              </a:rPr>
              <a:t> a </a:t>
            </a:r>
            <a:r>
              <a:rPr lang="tr-TR" sz="1800" dirty="0" err="1" smtClean="0">
                <a:latin typeface="Times New Roman" pitchFamily="18" charset="0"/>
                <a:cs typeface="Times New Roman" pitchFamily="18" charset="0"/>
              </a:rPr>
              <a:t>lord</a:t>
            </a:r>
            <a:r>
              <a:rPr lang="tr-TR" sz="1800" dirty="0" smtClean="0">
                <a:latin typeface="Times New Roman" pitchFamily="18" charset="0"/>
                <a:cs typeface="Times New Roman" pitchFamily="18" charset="0"/>
              </a:rPr>
              <a:t>, no </a:t>
            </a:r>
            <a:r>
              <a:rPr lang="tr-TR" sz="1800" dirty="0" err="1" smtClean="0">
                <a:latin typeface="Times New Roman" pitchFamily="18" charset="0"/>
                <a:cs typeface="Times New Roman" pitchFamily="18" charset="0"/>
              </a:rPr>
              <a:t>lord</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without</a:t>
            </a:r>
            <a:r>
              <a:rPr lang="tr-TR" sz="1800" dirty="0" smtClean="0">
                <a:latin typeface="Times New Roman" pitchFamily="18" charset="0"/>
                <a:cs typeface="Times New Roman" pitchFamily="18" charset="0"/>
              </a:rPr>
              <a:t> a </a:t>
            </a:r>
            <a:r>
              <a:rPr lang="tr-TR" sz="1800" dirty="0" err="1" smtClean="0">
                <a:latin typeface="Times New Roman" pitchFamily="18" charset="0"/>
                <a:cs typeface="Times New Roman" pitchFamily="18" charset="0"/>
              </a:rPr>
              <a:t>land</a:t>
            </a:r>
            <a:r>
              <a:rPr lang="tr-TR" sz="1800" dirty="0" smtClean="0">
                <a:latin typeface="Times New Roman" pitchFamily="18" charset="0"/>
                <a:cs typeface="Times New Roman" pitchFamily="18" charset="0"/>
              </a:rPr>
              <a:t>” </a:t>
            </a:r>
          </a:p>
          <a:p>
            <a:pPr algn="ctr">
              <a:buFontTx/>
              <a:buChar char="-"/>
            </a:pPr>
            <a:endParaRPr lang="tr-TR" sz="18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Feodal toplumda feodal beyin/lordun görevi savunma hizmeti ve adaletin sağlanmasıydı. </a:t>
            </a:r>
          </a:p>
          <a:p>
            <a:pPr algn="just">
              <a:buFontTx/>
              <a:buChar char="-"/>
            </a:pPr>
            <a:r>
              <a:rPr lang="tr-TR" sz="1800" dirty="0" smtClean="0">
                <a:latin typeface="Times New Roman" pitchFamily="18" charset="0"/>
                <a:cs typeface="Times New Roman" pitchFamily="18" charset="0"/>
              </a:rPr>
              <a:t>Feodal beyin </a:t>
            </a:r>
            <a:r>
              <a:rPr lang="tr-TR" sz="1800" i="1" dirty="0" err="1" smtClean="0">
                <a:latin typeface="Times New Roman" pitchFamily="18" charset="0"/>
                <a:cs typeface="Times New Roman" pitchFamily="18" charset="0"/>
              </a:rPr>
              <a:t>demesne</a:t>
            </a:r>
            <a:r>
              <a:rPr lang="tr-TR" sz="1800" dirty="0" err="1" smtClean="0">
                <a:latin typeface="Times New Roman" pitchFamily="18" charset="0"/>
                <a:cs typeface="Times New Roman" pitchFamily="18" charset="0"/>
              </a:rPr>
              <a:t>’sinin</a:t>
            </a:r>
            <a:r>
              <a:rPr lang="tr-TR" sz="1800" dirty="0" smtClean="0">
                <a:latin typeface="Times New Roman" pitchFamily="18" charset="0"/>
                <a:cs typeface="Times New Roman" pitchFamily="18" charset="0"/>
              </a:rPr>
              <a:t> işletilmesine doğrudan nezaret etmesi, gelirini azamileştirmek bakımından, kendi çıkarına olsa da </a:t>
            </a:r>
            <a:r>
              <a:rPr lang="tr-TR" sz="1800" i="1" dirty="0" err="1" smtClean="0">
                <a:latin typeface="Times New Roman" pitchFamily="18" charset="0"/>
                <a:cs typeface="Times New Roman" pitchFamily="18" charset="0"/>
              </a:rPr>
              <a:t>demesne</a:t>
            </a:r>
            <a:r>
              <a:rPr lang="tr-TR" sz="1800" dirty="0" err="1" smtClean="0">
                <a:latin typeface="Times New Roman" pitchFamily="18" charset="0"/>
                <a:cs typeface="Times New Roman" pitchFamily="18" charset="0"/>
              </a:rPr>
              <a:t>’yi</a:t>
            </a:r>
            <a:r>
              <a:rPr lang="tr-TR" sz="1800" dirty="0" smtClean="0">
                <a:latin typeface="Times New Roman" pitchFamily="18" charset="0"/>
                <a:cs typeface="Times New Roman" pitchFamily="18" charset="0"/>
              </a:rPr>
              <a:t> genellikle bir kahya ya da yöneticinin idaresine bırakıyordu. Feodal beyin </a:t>
            </a:r>
            <a:r>
              <a:rPr lang="tr-TR" sz="1800" i="1" dirty="0" err="1" smtClean="0">
                <a:latin typeface="Times New Roman" pitchFamily="18" charset="0"/>
                <a:cs typeface="Times New Roman" pitchFamily="18" charset="0"/>
              </a:rPr>
              <a:t>demesne</a:t>
            </a:r>
            <a:r>
              <a:rPr lang="tr-TR" sz="1800" dirty="0" smtClean="0">
                <a:latin typeface="Times New Roman" pitchFamily="18" charset="0"/>
                <a:cs typeface="Times New Roman" pitchFamily="18" charset="0"/>
              </a:rPr>
              <a:t> ya da </a:t>
            </a:r>
            <a:r>
              <a:rPr lang="tr-TR" sz="1800" dirty="0" err="1" smtClean="0">
                <a:latin typeface="Times New Roman" pitchFamily="18" charset="0"/>
                <a:cs typeface="Times New Roman" pitchFamily="18" charset="0"/>
              </a:rPr>
              <a:t>manor</a:t>
            </a:r>
            <a:r>
              <a:rPr lang="tr-TR" sz="1800" dirty="0" smtClean="0">
                <a:latin typeface="Times New Roman" pitchFamily="18" charset="0"/>
                <a:cs typeface="Times New Roman" pitchFamily="18" charset="0"/>
              </a:rPr>
              <a:t> içindeki değirmen, fırın, veya üzüm cenderesi sahipliklerinden dolayı (bunları serflere bir ücret karşılığında kullandırması sonucunda) başka gelirleri de olabiliyordu.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50"/>
            <a:ext cx="5368200" cy="67207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1800" dirty="0" smtClean="0">
                <a:latin typeface="Times New Roman" pitchFamily="18" charset="0"/>
                <a:cs typeface="Times New Roman" pitchFamily="18" charset="0"/>
              </a:rPr>
              <a:t>Serfler (köylüler) </a:t>
            </a:r>
            <a:r>
              <a:rPr lang="tr-TR" sz="1800" dirty="0" err="1" smtClean="0">
                <a:latin typeface="Times New Roman" pitchFamily="18" charset="0"/>
                <a:cs typeface="Times New Roman" pitchFamily="18" charset="0"/>
              </a:rPr>
              <a:t>manor</a:t>
            </a:r>
            <a:r>
              <a:rPr lang="tr-TR" sz="1800" dirty="0" smtClean="0">
                <a:latin typeface="Times New Roman" pitchFamily="18" charset="0"/>
                <a:cs typeface="Times New Roman" pitchFamily="18" charset="0"/>
              </a:rPr>
              <a:t> evini çevreleyen duvarlar içindeki ya da hemen yakınındaki küçük köylerde yaşıyorlardı. Barakaları/</a:t>
            </a:r>
            <a:r>
              <a:rPr lang="tr-TR" sz="1800" dirty="0" err="1" smtClean="0">
                <a:latin typeface="Times New Roman" pitchFamily="18" charset="0"/>
                <a:cs typeface="Times New Roman" pitchFamily="18" charset="0"/>
              </a:rPr>
              <a:t>klübeleri</a:t>
            </a:r>
            <a:r>
              <a:rPr lang="tr-TR" sz="1800" dirty="0" smtClean="0">
                <a:latin typeface="Times New Roman" pitchFamily="18" charset="0"/>
                <a:cs typeface="Times New Roman" pitchFamily="18" charset="0"/>
              </a:rPr>
              <a:t> küçük, genellikle 1 ya da 2 odalı bir zemin ve uyumak için bir tavan arası/çatı katından ibaretti. Barakalar ahşap ya da taştan ama çoğunlukla balçık ve dallar-sazlar gibi basit malzemeden yapılmaktaydı. Zemin toprak olup pencerenin ve dolayısıyla gün ışığının pek olmadığı mekânın çatısında baca olarak işlev gören bir delik mevcuttu. </a:t>
            </a:r>
          </a:p>
          <a:p>
            <a:pPr algn="just">
              <a:buFontTx/>
              <a:buChar char="-"/>
            </a:pPr>
            <a:r>
              <a:rPr lang="tr-TR" sz="1800" dirty="0" smtClean="0">
                <a:latin typeface="Times New Roman" pitchFamily="18" charset="0"/>
                <a:cs typeface="Times New Roman" pitchFamily="18" charset="0"/>
              </a:rPr>
              <a:t>Serflerin alet </a:t>
            </a:r>
            <a:r>
              <a:rPr lang="tr-TR" sz="1800" dirty="0" err="1" smtClean="0">
                <a:latin typeface="Times New Roman" pitchFamily="18" charset="0"/>
                <a:cs typeface="Times New Roman" pitchFamily="18" charset="0"/>
              </a:rPr>
              <a:t>edevâtı</a:t>
            </a:r>
            <a:r>
              <a:rPr lang="tr-TR" sz="1800" dirty="0" smtClean="0">
                <a:latin typeface="Times New Roman" pitchFamily="18" charset="0"/>
                <a:cs typeface="Times New Roman" pitchFamily="18" charset="0"/>
              </a:rPr>
              <a:t> ve hayvanları için ayrı yapılar da söz konusu olabiliyordu ancak kış mevsiminde aileler daha iyi ısınabilmek adına genellikle hayvanları ile aynı ortamı paylaşıyordu. </a:t>
            </a:r>
          </a:p>
          <a:p>
            <a:pPr algn="just">
              <a:buFontTx/>
              <a:buChar char="-"/>
            </a:pPr>
            <a:r>
              <a:rPr lang="tr-TR" sz="1800" dirty="0" smtClean="0">
                <a:latin typeface="Times New Roman" pitchFamily="18" charset="0"/>
                <a:cs typeface="Times New Roman" pitchFamily="18" charset="0"/>
              </a:rPr>
              <a:t>Köyler, su </a:t>
            </a:r>
            <a:r>
              <a:rPr lang="tr-TR" sz="1800" dirty="0" err="1" smtClean="0">
                <a:latin typeface="Times New Roman" pitchFamily="18" charset="0"/>
                <a:cs typeface="Times New Roman" pitchFamily="18" charset="0"/>
              </a:rPr>
              <a:t>tedariğinin</a:t>
            </a:r>
            <a:r>
              <a:rPr lang="tr-TR" sz="1800" dirty="0" smtClean="0">
                <a:latin typeface="Times New Roman" pitchFamily="18" charset="0"/>
                <a:cs typeface="Times New Roman" pitchFamily="18" charset="0"/>
              </a:rPr>
              <a:t> kolaylığı ve örneğin demir ocağı için kullanılan körüğü çalıştırmak üzere  normalde bir akarsu ya da dere yakınında kurulmuş durumda.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1800" dirty="0" smtClean="0">
                <a:latin typeface="Times New Roman" pitchFamily="18" charset="0"/>
                <a:cs typeface="Times New Roman" pitchFamily="18" charset="0"/>
              </a:rPr>
              <a:t>- Bir ortaçağ </a:t>
            </a:r>
            <a:r>
              <a:rPr lang="tr-TR" sz="1800" dirty="0" err="1" smtClean="0">
                <a:latin typeface="Times New Roman" pitchFamily="18" charset="0"/>
                <a:cs typeface="Times New Roman" pitchFamily="18" charset="0"/>
              </a:rPr>
              <a:t>manorü</a:t>
            </a:r>
            <a:r>
              <a:rPr lang="tr-TR" sz="1800" dirty="0" smtClean="0">
                <a:latin typeface="Times New Roman" pitchFamily="18" charset="0"/>
                <a:cs typeface="Times New Roman" pitchFamily="18" charset="0"/>
              </a:rPr>
              <a:t>, temel olarak, yukarıda betimlendiği şekilde oluşmuş durumda idi. Ancak çok çeşitli varyasyonları görülebiliyordu: </a:t>
            </a:r>
          </a:p>
          <a:p>
            <a:pPr algn="just">
              <a:buFontTx/>
              <a:buChar char="-"/>
            </a:pPr>
            <a:r>
              <a:rPr lang="tr-TR" sz="1800" dirty="0" smtClean="0">
                <a:latin typeface="Times New Roman" pitchFamily="18" charset="0"/>
                <a:cs typeface="Times New Roman" pitchFamily="18" charset="0"/>
              </a:rPr>
              <a:t>1 </a:t>
            </a:r>
            <a:r>
              <a:rPr lang="tr-TR" sz="1800" dirty="0" err="1" smtClean="0">
                <a:latin typeface="Times New Roman" pitchFamily="18" charset="0"/>
                <a:cs typeface="Times New Roman" pitchFamily="18" charset="0"/>
              </a:rPr>
              <a:t>manor</a:t>
            </a:r>
            <a:r>
              <a:rPr lang="tr-TR" sz="1800" dirty="0" smtClean="0">
                <a:latin typeface="Times New Roman" pitchFamily="18" charset="0"/>
                <a:cs typeface="Times New Roman" pitchFamily="18" charset="0"/>
              </a:rPr>
              <a:t> – 1 köy </a:t>
            </a:r>
          </a:p>
          <a:p>
            <a:pPr algn="just">
              <a:buFontTx/>
              <a:buChar char="-"/>
            </a:pPr>
            <a:r>
              <a:rPr lang="tr-TR" sz="1800" dirty="0" smtClean="0">
                <a:latin typeface="Times New Roman" pitchFamily="18" charset="0"/>
                <a:cs typeface="Times New Roman" pitchFamily="18" charset="0"/>
              </a:rPr>
              <a:t>1 </a:t>
            </a:r>
            <a:r>
              <a:rPr lang="tr-TR" sz="1800" dirty="0" err="1" smtClean="0">
                <a:latin typeface="Times New Roman" pitchFamily="18" charset="0"/>
                <a:cs typeface="Times New Roman" pitchFamily="18" charset="0"/>
              </a:rPr>
              <a:t>manor</a:t>
            </a:r>
            <a:r>
              <a:rPr lang="tr-TR" sz="1800" dirty="0" smtClean="0">
                <a:latin typeface="Times New Roman" pitchFamily="18" charset="0"/>
                <a:cs typeface="Times New Roman" pitchFamily="18" charset="0"/>
              </a:rPr>
              <a:t> – etrafında çok sayıda köy </a:t>
            </a:r>
          </a:p>
          <a:p>
            <a:pPr algn="just">
              <a:buFontTx/>
              <a:buChar char="-"/>
            </a:pPr>
            <a:r>
              <a:rPr lang="tr-TR" sz="1800" dirty="0" smtClean="0">
                <a:latin typeface="Times New Roman" pitchFamily="18" charset="0"/>
                <a:cs typeface="Times New Roman" pitchFamily="18" charset="0"/>
              </a:rPr>
              <a:t>2 </a:t>
            </a:r>
            <a:r>
              <a:rPr lang="tr-TR" sz="1800" dirty="0" err="1" smtClean="0">
                <a:latin typeface="Times New Roman" pitchFamily="18" charset="0"/>
                <a:cs typeface="Times New Roman" pitchFamily="18" charset="0"/>
              </a:rPr>
              <a:t>manor</a:t>
            </a:r>
            <a:r>
              <a:rPr lang="tr-TR" sz="1800" dirty="0" smtClean="0">
                <a:latin typeface="Times New Roman" pitchFamily="18" charset="0"/>
                <a:cs typeface="Times New Roman" pitchFamily="18" charset="0"/>
              </a:rPr>
              <a:t> – 1 köy </a:t>
            </a:r>
          </a:p>
          <a:p>
            <a:pPr algn="just">
              <a:buFontTx/>
              <a:buChar char="-"/>
            </a:pPr>
            <a:r>
              <a:rPr lang="tr-TR" sz="1800" dirty="0" smtClean="0">
                <a:latin typeface="Times New Roman" pitchFamily="18" charset="0"/>
                <a:cs typeface="Times New Roman" pitchFamily="18" charset="0"/>
              </a:rPr>
              <a:t>…… </a:t>
            </a:r>
          </a:p>
          <a:p>
            <a:pPr algn="just">
              <a:buNone/>
            </a:pPr>
            <a:r>
              <a:rPr lang="tr-TR" sz="1800" dirty="0" smtClean="0">
                <a:latin typeface="Times New Roman" pitchFamily="18" charset="0"/>
                <a:cs typeface="Times New Roman" pitchFamily="18" charset="0"/>
              </a:rPr>
              <a:t>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7</a:t>
            </a:fld>
            <a:endParaRPr lang="en"/>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718</Words>
  <Application>Microsoft Office PowerPoint</Application>
  <PresentationFormat>Ekran Gösterisi (4:3)</PresentationFormat>
  <Paragraphs>49</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İKTİSADî TARİH</vt:lpstr>
      <vt:lpstr>İKTİSADî TARİH</vt:lpstr>
      <vt:lpstr>İKTİSADî TARİH</vt:lpstr>
      <vt:lpstr>İKTİSADî TARİH</vt:lpstr>
      <vt:lpstr>İKTİSADî TARİH</vt:lpstr>
      <vt:lpstr>İKTİSADî TARİH</vt:lpstr>
      <vt:lpstr>İKTİSADî TARİH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İKTİSADî TARİH</dc:title>
  <dc:creator>MURAT BASKICI</dc:creator>
  <cp:lastModifiedBy>MURAT BASKICI</cp:lastModifiedBy>
  <cp:revision>1</cp:revision>
  <dcterms:created xsi:type="dcterms:W3CDTF">2020-05-19T19:27:35Z</dcterms:created>
  <dcterms:modified xsi:type="dcterms:W3CDTF">2020-05-19T19:28:34Z</dcterms:modified>
</cp:coreProperties>
</file>