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8" r:id="rId4"/>
    <p:sldId id="269" r:id="rId5"/>
    <p:sldId id="271" r:id="rId6"/>
    <p:sldId id="272" r:id="rId7"/>
    <p:sldId id="273" r:id="rId8"/>
    <p:sldId id="266" r:id="rId9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5DEBB1-4541-41D8-AC6F-B7B49692B44D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6D73C-1BB3-4F27-8CEF-81CC3409D7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776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https://www.nationalgeographic.org/topics/solar-system/?page=2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6D73C-1BB3-4F27-8CEF-81CC3409D7C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313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https://www.narom.no/undervisningsressurser/sarepta/rocket-theory/satellite-orbits/keplers-laws/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16D73C-1BB3-4F27-8CEF-81CC3409D7CD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921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A8F52-F4D0-44A4-A763-E197A883C0D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6576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7DF57-143A-401C-9A26-BD075EC3302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4300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18A842-A7C6-4ADD-A06D-FB611A3E17A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3526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AD404-DD4A-4F84-A05C-04086C4FC15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6463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0FF83-3C7F-41F5-9BD9-8EBF6ACB405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28925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F1872-64E9-47A3-91FA-F817D24616F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0711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6C673-7810-434F-8CFF-5CF2CE1DC22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4730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71DEF-E279-464C-990E-270D26736FB7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8657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B1C28B-CE25-45D7-A574-498225E0BB0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663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146A70-BCF2-4643-939C-DAF357CD7E18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069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E482A-5A67-47E0-8ED3-0AFF43D2779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25210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text styles</a:t>
            </a:r>
          </a:p>
          <a:p>
            <a:pPr lvl="1"/>
            <a:r>
              <a:rPr lang="tr-TR" altLang="tr-TR" smtClean="0"/>
              <a:t>Second level</a:t>
            </a:r>
          </a:p>
          <a:p>
            <a:pPr lvl="2"/>
            <a:r>
              <a:rPr lang="tr-TR" altLang="tr-TR" smtClean="0"/>
              <a:t>Third level</a:t>
            </a:r>
          </a:p>
          <a:p>
            <a:pPr lvl="3"/>
            <a:r>
              <a:rPr lang="tr-TR" altLang="tr-TR" smtClean="0"/>
              <a:t>Fourth level</a:t>
            </a:r>
          </a:p>
          <a:p>
            <a:pPr lvl="4"/>
            <a:r>
              <a:rPr lang="tr-TR" altLang="tr-TR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 alt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E22E25F-E467-44E1-AE13-79D3F0DAD1D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14400" y="3246438"/>
            <a:ext cx="7315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333333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r-TR" altLang="tr-TR" sz="4000" b="1"/>
              <a:t>Güneş ve Güneş Sistemi</a:t>
            </a:r>
            <a:r>
              <a:rPr lang="en-US" altLang="tr-TR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228600" y="254000"/>
            <a:ext cx="8610600" cy="620713"/>
            <a:chOff x="144" y="144"/>
            <a:chExt cx="2784" cy="237"/>
          </a:xfrm>
        </p:grpSpPr>
        <p:sp>
          <p:nvSpPr>
            <p:cNvPr id="18439" name="AutoShape 7"/>
            <p:cNvSpPr>
              <a:spLocks noChangeArrowheads="1"/>
            </p:cNvSpPr>
            <p:nvPr/>
          </p:nvSpPr>
          <p:spPr bwMode="auto">
            <a:xfrm>
              <a:off x="144" y="144"/>
              <a:ext cx="2784" cy="237"/>
            </a:xfrm>
            <a:prstGeom prst="roundRect">
              <a:avLst>
                <a:gd name="adj" fmla="val 421"/>
              </a:avLst>
            </a:prstGeom>
            <a:solidFill>
              <a:srgbClr val="CCCCFF"/>
            </a:solidFill>
            <a:ln w="936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8438" name="Text Box 6"/>
            <p:cNvSpPr txBox="1">
              <a:spLocks noChangeArrowheads="1"/>
            </p:cNvSpPr>
            <p:nvPr/>
          </p:nvSpPr>
          <p:spPr bwMode="auto">
            <a:xfrm>
              <a:off x="144" y="144"/>
              <a:ext cx="2784" cy="2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lnSpc>
                  <a:spcPct val="91000"/>
                </a:lnSpc>
                <a:spcBef>
                  <a:spcPts val="1125"/>
                </a:spcBef>
              </a:pPr>
              <a:r>
                <a:rPr lang="en-US" altLang="tr-TR" sz="2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Comic Sans MS" panose="030F0702030302020204" pitchFamily="66" charset="0"/>
                  <a:cs typeface="Times New Roman" panose="02020603050405020304" pitchFamily="18" charset="0"/>
                </a:rPr>
                <a:t>Güneş Sistemimiz:</a:t>
              </a:r>
              <a:r>
                <a:rPr lang="en-US" altLang="tr-TR">
                  <a:latin typeface="Comic Sans MS" panose="030F0702030302020204" pitchFamily="66" charset="0"/>
                  <a:cs typeface="Times New Roman" panose="02020603050405020304" pitchFamily="18" charset="0"/>
                </a:rPr>
                <a:t> Gezegenler, Uyduları, Küçük Gezegenler, Kuyrukluyıldızlar, Meteorlar, Kuiper Kuşağı, Oort Bulutu</a:t>
              </a:r>
              <a:endParaRPr lang="en-US" altLang="tr-TR"/>
            </a:p>
          </p:txBody>
        </p:sp>
      </p:grp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381000" y="1092200"/>
            <a:ext cx="6400800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1000"/>
              </a:lnSpc>
              <a:spcBef>
                <a:spcPts val="1125"/>
              </a:spcBef>
            </a:pPr>
            <a:r>
              <a:rPr lang="en-US" altLang="tr-TR">
                <a:latin typeface="Comic Sans MS" panose="030F0702030302020204" pitchFamily="66" charset="0"/>
                <a:cs typeface="Times New Roman" panose="02020603050405020304" pitchFamily="18" charset="0"/>
              </a:rPr>
              <a:t>Güneş’ten olan uzaklıklarına göre:</a:t>
            </a:r>
            <a:endParaRPr lang="en-US" altLang="tr-TR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1778000"/>
            <a:ext cx="2438400" cy="4039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Merkür</a:t>
            </a: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Venüs</a:t>
            </a: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Dünya</a:t>
            </a: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Mars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Jüpiter</a:t>
            </a: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Satürn</a:t>
            </a: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Uranüs</a:t>
            </a: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ts val="1125"/>
              </a:spcBef>
              <a:buClr>
                <a:srgbClr val="3333CC"/>
              </a:buClr>
              <a:buFontTx/>
              <a:buChar char="o"/>
            </a:pP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Neptün</a:t>
            </a:r>
            <a:r>
              <a:rPr lang="en-US" altLang="tr-TR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endParaRPr lang="en-US" alt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1125"/>
              </a:spcBef>
            </a:pPr>
            <a:r>
              <a:rPr lang="en-US" altLang="tr-TR" dirty="0" smtClean="0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(</a:t>
            </a:r>
            <a:r>
              <a:rPr lang="en-US" altLang="tr-TR" dirty="0" err="1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Uranüs</a:t>
            </a:r>
            <a:r>
              <a:rPr lang="en-US" altLang="tr-TR" dirty="0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, </a:t>
            </a:r>
            <a:r>
              <a:rPr lang="en-US" altLang="tr-TR" dirty="0" err="1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Neptün</a:t>
            </a:r>
            <a:r>
              <a:rPr lang="en-US" altLang="tr-TR" dirty="0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, </a:t>
            </a:r>
            <a:r>
              <a:rPr lang="en-US" altLang="tr-TR" dirty="0" err="1" smtClean="0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teleskoptan</a:t>
            </a:r>
            <a:r>
              <a:rPr lang="en-US" altLang="tr-TR" dirty="0" smtClean="0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önce</a:t>
            </a:r>
            <a:r>
              <a:rPr lang="en-US" altLang="tr-TR" dirty="0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bilinmiyordu</a:t>
            </a:r>
            <a:r>
              <a:rPr lang="en-US" altLang="tr-TR" dirty="0">
                <a:solidFill>
                  <a:srgbClr val="3333CC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)</a:t>
            </a:r>
            <a:endParaRPr lang="en-US" altLang="tr-TR" dirty="0"/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04800" y="6013450"/>
            <a:ext cx="8534400" cy="346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1000"/>
              </a:lnSpc>
              <a:spcBef>
                <a:spcPts val="1125"/>
              </a:spcBef>
            </a:pPr>
            <a:r>
              <a:rPr lang="en-US" altLang="tr-TR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Gezegenlerin</a:t>
            </a:r>
            <a:r>
              <a:rPr lang="en-US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yörünge</a:t>
            </a:r>
            <a:r>
              <a:rPr lang="en-US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düzlemleri</a:t>
            </a:r>
            <a:r>
              <a:rPr lang="en-US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hemen</a:t>
            </a:r>
            <a:r>
              <a:rPr lang="en-US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hemen</a:t>
            </a:r>
            <a:r>
              <a:rPr lang="en-US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ekliptik</a:t>
            </a:r>
            <a:r>
              <a:rPr lang="en-US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altLang="tr-TR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civarındadır</a:t>
            </a:r>
            <a:r>
              <a:rPr lang="en-US" altLang="tr-TR" dirty="0">
                <a:latin typeface="Comic Sans MS" panose="030F0702030302020204" pitchFamily="66" charset="0"/>
                <a:cs typeface="Times New Roman" panose="02020603050405020304" pitchFamily="18" charset="0"/>
              </a:rPr>
              <a:t>. </a:t>
            </a:r>
            <a:endParaRPr lang="en-US" altLang="tr-TR" dirty="0"/>
          </a:p>
        </p:txBody>
      </p:sp>
      <p:pic>
        <p:nvPicPr>
          <p:cNvPr id="18442" name="Picture 10" descr="solar system ile ilgili gÃ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202294"/>
            <a:ext cx="6153150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620713" y="1268760"/>
            <a:ext cx="788670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endParaRPr lang="en-US" altLang="tr-TR" sz="2000" dirty="0">
              <a:solidFill>
                <a:srgbClr val="800080"/>
              </a:solidFill>
            </a:endParaRPr>
          </a:p>
          <a:p>
            <a:pPr eaLnBrk="0" hangingPunct="0"/>
            <a:endParaRPr lang="en-US" altLang="tr-TR" sz="2000" dirty="0">
              <a:solidFill>
                <a:srgbClr val="000000"/>
              </a:solidFill>
            </a:endParaRPr>
          </a:p>
          <a:p>
            <a:pPr eaLnBrk="0" hangingPunct="0"/>
            <a:r>
              <a:rPr lang="en-US" altLang="tr-TR" sz="2000" dirty="0">
                <a:solidFill>
                  <a:srgbClr val="000000"/>
                </a:solidFill>
              </a:rPr>
              <a:t>        </a:t>
            </a:r>
            <a:r>
              <a:rPr lang="en-US" altLang="tr-TR" sz="2000" dirty="0">
                <a:solidFill>
                  <a:srgbClr val="800080"/>
                </a:solidFill>
              </a:rPr>
              <a:t>1</a:t>
            </a:r>
            <a:r>
              <a:rPr lang="tr-TR" altLang="tr-TR" sz="2000" dirty="0">
                <a:solidFill>
                  <a:srgbClr val="800080"/>
                </a:solidFill>
              </a:rPr>
              <a:t>. Yasa</a:t>
            </a:r>
            <a:r>
              <a:rPr lang="en-US" altLang="tr-TR" sz="2000" dirty="0">
                <a:solidFill>
                  <a:srgbClr val="800080"/>
                </a:solidFill>
              </a:rPr>
              <a:t>: </a:t>
            </a:r>
            <a:endParaRPr lang="tr-TR" altLang="tr-TR" sz="2000" dirty="0">
              <a:solidFill>
                <a:srgbClr val="800080"/>
              </a:solidFill>
            </a:endParaRPr>
          </a:p>
          <a:p>
            <a:pPr eaLnBrk="0" hangingPunct="0"/>
            <a:endParaRPr lang="en-US" altLang="tr-TR" sz="2000" dirty="0">
              <a:solidFill>
                <a:srgbClr val="800080"/>
              </a:solidFill>
            </a:endParaRPr>
          </a:p>
          <a:p>
            <a:pPr eaLnBrk="0" hangingPunct="0"/>
            <a:r>
              <a:rPr lang="en-US" altLang="tr-TR" sz="2000" dirty="0">
                <a:solidFill>
                  <a:srgbClr val="000000"/>
                </a:solidFill>
              </a:rPr>
              <a:t>	</a:t>
            </a:r>
            <a:r>
              <a:rPr lang="tr-TR" altLang="tr-TR" sz="2000" dirty="0">
                <a:solidFill>
                  <a:srgbClr val="000000"/>
                </a:solidFill>
              </a:rPr>
              <a:t>Tüm gezegenleri eliptik yörüngede Güneş etrafında 	dolanmaktadır</a:t>
            </a:r>
            <a:r>
              <a:rPr lang="en-US" altLang="tr-TR" sz="2000" dirty="0">
                <a:solidFill>
                  <a:srgbClr val="000000"/>
                </a:solidFill>
              </a:rPr>
              <a:t>.</a:t>
            </a:r>
          </a:p>
          <a:p>
            <a:pPr eaLnBrk="0" hangingPunct="0"/>
            <a:r>
              <a:rPr lang="en-US" altLang="tr-TR" sz="2000" dirty="0">
                <a:solidFill>
                  <a:srgbClr val="000000"/>
                </a:solidFill>
              </a:rPr>
              <a:t> </a:t>
            </a:r>
          </a:p>
          <a:p>
            <a:pPr eaLnBrk="0" hangingPunct="0"/>
            <a:r>
              <a:rPr lang="en-US" altLang="tr-TR" sz="2000" dirty="0">
                <a:solidFill>
                  <a:srgbClr val="000000"/>
                </a:solidFill>
              </a:rPr>
              <a:t>       </a:t>
            </a:r>
            <a:r>
              <a:rPr lang="en-US" altLang="tr-TR" sz="2000" dirty="0">
                <a:solidFill>
                  <a:srgbClr val="800080"/>
                </a:solidFill>
              </a:rPr>
              <a:t>2</a:t>
            </a:r>
            <a:r>
              <a:rPr lang="tr-TR" altLang="tr-TR" sz="2000" dirty="0">
                <a:solidFill>
                  <a:srgbClr val="800080"/>
                </a:solidFill>
              </a:rPr>
              <a:t>. 	Yasa</a:t>
            </a:r>
            <a:r>
              <a:rPr lang="en-US" altLang="tr-TR" sz="2000" dirty="0">
                <a:solidFill>
                  <a:srgbClr val="800080"/>
                </a:solidFill>
              </a:rPr>
              <a:t>:  </a:t>
            </a:r>
            <a:r>
              <a:rPr lang="tr-TR" altLang="tr-TR" sz="2000" dirty="0">
                <a:solidFill>
                  <a:srgbClr val="800080"/>
                </a:solidFill>
              </a:rPr>
              <a:t>Alanlar Yasası</a:t>
            </a:r>
            <a:endParaRPr lang="en-US" altLang="tr-TR" sz="2000" dirty="0">
              <a:solidFill>
                <a:srgbClr val="800080"/>
              </a:solidFill>
            </a:endParaRPr>
          </a:p>
          <a:p>
            <a:pPr eaLnBrk="0" hangingPunct="0"/>
            <a:r>
              <a:rPr lang="en-US" altLang="tr-TR" sz="2000" dirty="0">
                <a:solidFill>
                  <a:srgbClr val="000000"/>
                </a:solidFill>
              </a:rPr>
              <a:t>	</a:t>
            </a:r>
          </a:p>
          <a:p>
            <a:pPr eaLnBrk="0" hangingPunct="0"/>
            <a:r>
              <a:rPr lang="en-US" altLang="tr-TR" sz="2000" dirty="0">
                <a:solidFill>
                  <a:srgbClr val="000000"/>
                </a:solidFill>
              </a:rPr>
              <a:t>	</a:t>
            </a:r>
            <a:r>
              <a:rPr lang="tr-TR" altLang="tr-TR" sz="2000" dirty="0">
                <a:solidFill>
                  <a:srgbClr val="000000"/>
                </a:solidFill>
              </a:rPr>
              <a:t>Gezegenleri Güneş’e birleştiren hayali doğru,eşit zamanda 	eşit alanlar taramaktadır</a:t>
            </a:r>
          </a:p>
          <a:p>
            <a:pPr eaLnBrk="0" hangingPunct="0"/>
            <a:endParaRPr lang="tr-TR" altLang="tr-TR" sz="2000" dirty="0">
              <a:solidFill>
                <a:srgbClr val="000000"/>
              </a:solidFill>
            </a:endParaRPr>
          </a:p>
          <a:p>
            <a:pPr eaLnBrk="0" hangingPunct="0"/>
            <a:r>
              <a:rPr lang="en-US" altLang="tr-TR" sz="2000" dirty="0">
                <a:solidFill>
                  <a:srgbClr val="000000"/>
                </a:solidFill>
              </a:rPr>
              <a:t>       </a:t>
            </a:r>
            <a:r>
              <a:rPr lang="en-US" altLang="tr-TR" sz="2000" dirty="0">
                <a:solidFill>
                  <a:srgbClr val="800080"/>
                </a:solidFill>
              </a:rPr>
              <a:t>3</a:t>
            </a:r>
            <a:r>
              <a:rPr lang="tr-TR" altLang="tr-TR" sz="2000" dirty="0">
                <a:solidFill>
                  <a:srgbClr val="800080"/>
                </a:solidFill>
              </a:rPr>
              <a:t>. Yasa</a:t>
            </a:r>
            <a:r>
              <a:rPr lang="en-US" altLang="tr-TR" sz="2000" dirty="0">
                <a:solidFill>
                  <a:srgbClr val="800080"/>
                </a:solidFill>
              </a:rPr>
              <a:t>: </a:t>
            </a:r>
          </a:p>
          <a:p>
            <a:pPr eaLnBrk="0" hangingPunct="0"/>
            <a:endParaRPr lang="en-US" altLang="tr-TR" sz="2000" dirty="0">
              <a:solidFill>
                <a:srgbClr val="800080"/>
              </a:solidFill>
            </a:endParaRPr>
          </a:p>
          <a:p>
            <a:pPr eaLnBrk="0" hangingPunct="0"/>
            <a:r>
              <a:rPr lang="en-US" altLang="tr-TR" sz="2000" dirty="0">
                <a:solidFill>
                  <a:srgbClr val="000000"/>
                </a:solidFill>
              </a:rPr>
              <a:t>	</a:t>
            </a:r>
            <a:r>
              <a:rPr lang="tr-TR" altLang="tr-TR" sz="2000" dirty="0">
                <a:solidFill>
                  <a:srgbClr val="000000"/>
                </a:solidFill>
              </a:rPr>
              <a:t>a</a:t>
            </a:r>
            <a:r>
              <a:rPr lang="tr-TR" altLang="tr-TR" sz="2000" baseline="30000" dirty="0">
                <a:solidFill>
                  <a:srgbClr val="000000"/>
                </a:solidFill>
              </a:rPr>
              <a:t>3</a:t>
            </a:r>
            <a:r>
              <a:rPr lang="tr-TR" altLang="tr-TR" sz="2000" dirty="0">
                <a:solidFill>
                  <a:srgbClr val="000000"/>
                </a:solidFill>
              </a:rPr>
              <a:t>/P</a:t>
            </a:r>
            <a:r>
              <a:rPr lang="tr-TR" altLang="tr-TR" sz="2000" baseline="30000" dirty="0">
                <a:solidFill>
                  <a:srgbClr val="000000"/>
                </a:solidFill>
              </a:rPr>
              <a:t>2 </a:t>
            </a:r>
            <a:r>
              <a:rPr lang="tr-TR" altLang="tr-TR" sz="2000" dirty="0">
                <a:solidFill>
                  <a:srgbClr val="000000"/>
                </a:solidFill>
              </a:rPr>
              <a:t>= sabit</a:t>
            </a:r>
            <a:endParaRPr lang="en-US" altLang="tr-TR" sz="2000" dirty="0">
              <a:solidFill>
                <a:srgbClr val="000000"/>
              </a:solidFill>
            </a:endParaRPr>
          </a:p>
          <a:p>
            <a:pPr eaLnBrk="0" hangingPunct="0"/>
            <a:endParaRPr lang="en-US" altLang="tr-TR" sz="2000" dirty="0">
              <a:solidFill>
                <a:srgbClr val="000000"/>
              </a:solidFill>
            </a:endParaRPr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>
            <a:off x="3179763" y="109538"/>
            <a:ext cx="2768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tr-TR" altLang="tr-TR" sz="2800" b="1">
                <a:solidFill>
                  <a:schemeClr val="bg1"/>
                </a:solidFill>
                <a:latin typeface="Comic Sans MS" panose="030F0702030302020204" pitchFamily="66" charset="0"/>
              </a:rPr>
              <a:t>Kepler Yasaları</a:t>
            </a:r>
            <a:endParaRPr lang="en-US" altLang="tr-TR" sz="2800" b="1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60373" y="594539"/>
            <a:ext cx="1985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2000" dirty="0">
                <a:solidFill>
                  <a:srgbClr val="800080"/>
                </a:solidFill>
              </a:rPr>
              <a:t>Kepler Yasaları </a:t>
            </a:r>
            <a:endParaRPr lang="en-US" altLang="tr-TR" sz="2000" dirty="0"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2636332" y="290513"/>
            <a:ext cx="384752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tr-TR" sz="2400" b="1" dirty="0">
                <a:latin typeface="Comic Sans MS" panose="030F0702030302020204" pitchFamily="66" charset="0"/>
              </a:rPr>
              <a:t>Kepler’</a:t>
            </a:r>
            <a:r>
              <a:rPr lang="tr-TR" altLang="tr-TR" sz="2400" b="1" dirty="0">
                <a:latin typeface="Comic Sans MS" panose="030F0702030302020204" pitchFamily="66" charset="0"/>
              </a:rPr>
              <a:t>in 1. </a:t>
            </a:r>
            <a:r>
              <a:rPr lang="tr-TR" altLang="tr-TR" sz="2400" b="1" dirty="0" smtClean="0">
                <a:latin typeface="Comic Sans MS" panose="030F0702030302020204" pitchFamily="66" charset="0"/>
              </a:rPr>
              <a:t>ve 2. Yasası</a:t>
            </a:r>
            <a:endParaRPr lang="en-US" altLang="tr-TR" sz="2400" b="1" dirty="0">
              <a:latin typeface="Comic Sans MS" panose="030F0702030302020204" pitchFamily="66" charset="0"/>
            </a:endParaRPr>
          </a:p>
        </p:txBody>
      </p:sp>
      <p:pic>
        <p:nvPicPr>
          <p:cNvPr id="200709" name="Picture 5" descr="https://www.narom.no/wp-content/uploads/2016/10/keplers_second_law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340768"/>
            <a:ext cx="4022328" cy="3317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2400" b="1">
                <a:solidFill>
                  <a:schemeClr val="tx2"/>
                </a:solidFill>
                <a:latin typeface="Times New Roman" panose="02020603050405020304" pitchFamily="18" charset="0"/>
              </a:rPr>
              <a:t>Kepler’</a:t>
            </a:r>
            <a:r>
              <a:rPr lang="tr-TR" altLang="tr-TR" sz="2400" b="1">
                <a:solidFill>
                  <a:schemeClr val="tx2"/>
                </a:solidFill>
                <a:latin typeface="Times New Roman" panose="02020603050405020304" pitchFamily="18" charset="0"/>
              </a:rPr>
              <a:t>in</a:t>
            </a:r>
            <a:r>
              <a:rPr lang="en-US" altLang="tr-TR" sz="2400" b="1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tr-TR" altLang="tr-TR" sz="2400" b="1">
                <a:solidFill>
                  <a:schemeClr val="tx2"/>
                </a:solidFill>
                <a:latin typeface="Times New Roman" panose="02020603050405020304" pitchFamily="18" charset="0"/>
              </a:rPr>
              <a:t>Üçüncü Yasası</a:t>
            </a:r>
            <a:endParaRPr lang="en-US" altLang="tr-TR" sz="2400" b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altLang="tr-TR" sz="3200">
                <a:latin typeface="Times New Roman" panose="02020603050405020304" pitchFamily="18" charset="0"/>
              </a:rPr>
              <a:t>Kepler’</a:t>
            </a:r>
            <a:r>
              <a:rPr lang="tr-TR" altLang="tr-TR" sz="3200">
                <a:latin typeface="Times New Roman" panose="02020603050405020304" pitchFamily="18" charset="0"/>
              </a:rPr>
              <a:t>in üçüncü yasası</a:t>
            </a:r>
            <a:r>
              <a:rPr lang="en-US" altLang="tr-TR" sz="3200">
                <a:latin typeface="Times New Roman" panose="02020603050405020304" pitchFamily="18" charset="0"/>
              </a:rPr>
              <a:t> 		(</a:t>
            </a:r>
            <a:r>
              <a:rPr lang="tr-TR" altLang="tr-TR" sz="3200">
                <a:latin typeface="Times New Roman" panose="02020603050405020304" pitchFamily="18" charset="0"/>
              </a:rPr>
              <a:t>uzaklık</a:t>
            </a:r>
            <a:r>
              <a:rPr lang="en-US" altLang="tr-TR" sz="3200">
                <a:latin typeface="Times New Roman" panose="02020603050405020304" pitchFamily="18" charset="0"/>
              </a:rPr>
              <a:t>)</a:t>
            </a:r>
            <a:r>
              <a:rPr lang="en-US" altLang="tr-TR" sz="3200" baseline="40000">
                <a:latin typeface="Times New Roman" panose="02020603050405020304" pitchFamily="18" charset="0"/>
              </a:rPr>
              <a:t>3</a:t>
            </a:r>
            <a:r>
              <a:rPr lang="en-US" altLang="tr-TR" sz="3200">
                <a:latin typeface="Times New Roman" panose="02020603050405020304" pitchFamily="18" charset="0"/>
              </a:rPr>
              <a:t>=(</a:t>
            </a:r>
            <a:r>
              <a:rPr lang="tr-TR" altLang="tr-TR" sz="3200">
                <a:latin typeface="Times New Roman" panose="02020603050405020304" pitchFamily="18" charset="0"/>
              </a:rPr>
              <a:t>dönem</a:t>
            </a:r>
            <a:r>
              <a:rPr lang="en-US" altLang="tr-TR" sz="3200">
                <a:latin typeface="Times New Roman" panose="02020603050405020304" pitchFamily="18" charset="0"/>
              </a:rPr>
              <a:t>)</a:t>
            </a:r>
            <a:r>
              <a:rPr lang="en-US" altLang="tr-TR" sz="3200" baseline="40000">
                <a:latin typeface="Times New Roman" panose="02020603050405020304" pitchFamily="18" charset="0"/>
              </a:rPr>
              <a:t>2</a:t>
            </a:r>
            <a:r>
              <a:rPr lang="en-US" altLang="tr-TR" sz="3200">
                <a:latin typeface="Times New Roman" panose="02020603050405020304" pitchFamily="18" charset="0"/>
              </a:rPr>
              <a:t>  					    </a:t>
            </a:r>
            <a:r>
              <a:rPr lang="tr-TR" altLang="tr-TR" sz="3200">
                <a:latin typeface="Times New Roman" panose="02020603050405020304" pitchFamily="18" charset="0"/>
              </a:rPr>
              <a:t>a</a:t>
            </a:r>
            <a:r>
              <a:rPr lang="en-US" altLang="tr-TR" sz="3200" baseline="40000">
                <a:latin typeface="Times New Roman" panose="02020603050405020304" pitchFamily="18" charset="0"/>
              </a:rPr>
              <a:t>3</a:t>
            </a:r>
            <a:r>
              <a:rPr lang="en-US" altLang="tr-TR" sz="3200">
                <a:latin typeface="Times New Roman" panose="02020603050405020304" pitchFamily="18" charset="0"/>
              </a:rPr>
              <a:t> = P</a:t>
            </a:r>
            <a:r>
              <a:rPr lang="en-US" altLang="tr-TR" sz="3200" baseline="40000">
                <a:latin typeface="Times New Roman" panose="02020603050405020304" pitchFamily="18" charset="0"/>
              </a:rPr>
              <a:t>2	</a:t>
            </a:r>
            <a:r>
              <a:rPr lang="en-US" altLang="tr-TR" sz="3200">
                <a:latin typeface="Times New Roman" panose="02020603050405020304" pitchFamily="18" charset="0"/>
              </a:rPr>
              <a:t>				</a:t>
            </a:r>
            <a:r>
              <a:rPr lang="tr-TR" altLang="tr-TR" sz="3200">
                <a:latin typeface="Times New Roman" panose="02020603050405020304" pitchFamily="18" charset="0"/>
              </a:rPr>
              <a:t>uzaklık </a:t>
            </a:r>
            <a:r>
              <a:rPr lang="en-US" altLang="tr-TR" sz="3200">
                <a:latin typeface="Times New Roman" panose="02020603050405020304" pitchFamily="18" charset="0"/>
              </a:rPr>
              <a:t>A</a:t>
            </a:r>
            <a:r>
              <a:rPr lang="tr-TR" altLang="tr-TR" sz="3200">
                <a:latin typeface="Times New Roman" panose="02020603050405020304" pitchFamily="18" charset="0"/>
              </a:rPr>
              <a:t>B</a:t>
            </a:r>
            <a:r>
              <a:rPr lang="en-US" altLang="tr-TR" sz="3200">
                <a:latin typeface="Times New Roman" panose="02020603050405020304" pitchFamily="18" charset="0"/>
              </a:rPr>
              <a:t> </a:t>
            </a:r>
            <a:r>
              <a:rPr lang="tr-TR" altLang="tr-TR" sz="3200">
                <a:latin typeface="Times New Roman" panose="02020603050405020304" pitchFamily="18" charset="0"/>
              </a:rPr>
              <a:t>ve dönem yıl birimde alınırsa:</a:t>
            </a:r>
            <a:r>
              <a:rPr lang="en-US" altLang="tr-TR" sz="3200">
                <a:latin typeface="Times New Roman" panose="02020603050405020304" pitchFamily="18" charset="0"/>
              </a:rPr>
              <a:t>.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endParaRPr lang="en-US" altLang="tr-TR" sz="2800">
              <a:latin typeface="Times New Roman" panose="02020603050405020304" pitchFamily="18" charset="0"/>
            </a:endParaRPr>
          </a:p>
          <a:p>
            <a:pPr lvl="2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tr-TR" altLang="tr-TR" sz="2400">
                <a:latin typeface="Times New Roman" panose="02020603050405020304" pitchFamily="18" charset="0"/>
              </a:rPr>
              <a:t>Dünya’nın yörüngesinin yarı-büyük eksen uzunluğu</a:t>
            </a:r>
            <a:r>
              <a:rPr lang="en-US" altLang="tr-TR" sz="2400">
                <a:latin typeface="Times New Roman" panose="02020603050405020304" pitchFamily="18" charset="0"/>
              </a:rPr>
              <a:t>s 1 A</a:t>
            </a:r>
            <a:r>
              <a:rPr lang="tr-TR" altLang="tr-TR" sz="2400">
                <a:latin typeface="Times New Roman" panose="02020603050405020304" pitchFamily="18" charset="0"/>
              </a:rPr>
              <a:t>B ve dönemi </a:t>
            </a:r>
            <a:r>
              <a:rPr lang="en-US" altLang="tr-TR" sz="2400">
                <a:latin typeface="Times New Roman" panose="02020603050405020304" pitchFamily="18" charset="0"/>
              </a:rPr>
              <a:t>1 y</a:t>
            </a:r>
            <a:r>
              <a:rPr lang="tr-TR" altLang="tr-TR" sz="2400">
                <a:latin typeface="Times New Roman" panose="02020603050405020304" pitchFamily="18" charset="0"/>
              </a:rPr>
              <a:t>ıl olduğuna göre</a:t>
            </a:r>
            <a:r>
              <a:rPr lang="en-US" altLang="tr-TR" sz="2400">
                <a:latin typeface="Times New Roman" panose="02020603050405020304" pitchFamily="18" charset="0"/>
              </a:rPr>
              <a:t>   1</a:t>
            </a:r>
            <a:r>
              <a:rPr lang="en-US" altLang="tr-TR" sz="2400" baseline="40000">
                <a:latin typeface="Times New Roman" panose="02020603050405020304" pitchFamily="18" charset="0"/>
              </a:rPr>
              <a:t>3</a:t>
            </a:r>
            <a:r>
              <a:rPr lang="en-US" altLang="tr-TR" sz="2400">
                <a:latin typeface="Times New Roman" panose="02020603050405020304" pitchFamily="18" charset="0"/>
              </a:rPr>
              <a:t>=1</a:t>
            </a:r>
            <a:r>
              <a:rPr lang="en-US" altLang="tr-TR" sz="2400" baseline="40000">
                <a:latin typeface="Times New Roman" panose="02020603050405020304" pitchFamily="18" charset="0"/>
              </a:rPr>
              <a:t>2</a:t>
            </a:r>
            <a:r>
              <a:rPr lang="en-US" altLang="tr-TR" sz="2400"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ChangeArrowheads="1"/>
          </p:cNvSpPr>
          <p:nvPr/>
        </p:nvSpPr>
        <p:spPr bwMode="auto">
          <a:xfrm>
            <a:off x="539750" y="333375"/>
            <a:ext cx="6918325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82066" tIns="41034" rIns="82066" bIns="41034" anchor="ctr"/>
          <a:lstStyle>
            <a:lvl1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defTabSz="449263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defTabSz="449263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defTabSz="449263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defTabSz="449263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defTabSz="449263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Bode Yasas</a:t>
            </a:r>
            <a:r>
              <a:rPr lang="en-US" altLang="tr-TR">
                <a:solidFill>
                  <a:srgbClr val="000000"/>
                </a:solidFill>
                <a:ea typeface="HG Mincho Light J"/>
                <a:cs typeface="HG Mincho Light J"/>
              </a:rPr>
              <a:t>ı</a:t>
            </a:r>
            <a:r>
              <a:rPr lang="en-US" altLang="tr-TR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 </a:t>
            </a:r>
            <a:endParaRPr lang="en-US" altLang="tr-TR"/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323850" y="1122363"/>
            <a:ext cx="7704138" cy="9683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800"/>
              </a:spcBef>
              <a:buFontTx/>
              <a:buChar char="•"/>
            </a:pPr>
            <a:r>
              <a:rPr lang="en-US" altLang="tr-TR" sz="3200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Gezegenlerin G</a:t>
            </a:r>
            <a:r>
              <a:rPr lang="en-US" altLang="tr-TR" sz="3200">
                <a:solidFill>
                  <a:srgbClr val="000000"/>
                </a:solidFill>
                <a:ea typeface="HG Mincho Light J"/>
                <a:cs typeface="HG Mincho Light J"/>
              </a:rPr>
              <a:t>ü</a:t>
            </a:r>
            <a:r>
              <a:rPr lang="en-US" altLang="tr-TR" sz="3200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ne</a:t>
            </a:r>
            <a:r>
              <a:rPr lang="en-US" altLang="tr-TR" sz="3200">
                <a:solidFill>
                  <a:srgbClr val="000000"/>
                </a:solidFill>
                <a:ea typeface="HG Mincho Light J"/>
                <a:cs typeface="HG Mincho Light J"/>
              </a:rPr>
              <a:t>ş’</a:t>
            </a:r>
            <a:r>
              <a:rPr lang="en-US" altLang="tr-TR" sz="3200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e olan uzakl</a:t>
            </a:r>
            <a:r>
              <a:rPr lang="en-US" altLang="tr-TR" sz="3200">
                <a:solidFill>
                  <a:srgbClr val="000000"/>
                </a:solidFill>
                <a:ea typeface="HG Mincho Light J"/>
                <a:cs typeface="HG Mincho Light J"/>
              </a:rPr>
              <a:t>ı</a:t>
            </a:r>
            <a:r>
              <a:rPr lang="en-US" altLang="tr-TR" sz="3200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klar</a:t>
            </a:r>
            <a:r>
              <a:rPr lang="en-US" altLang="tr-TR" sz="3200">
                <a:solidFill>
                  <a:srgbClr val="000000"/>
                </a:solidFill>
                <a:ea typeface="HG Mincho Light J"/>
                <a:cs typeface="HG Mincho Light J"/>
              </a:rPr>
              <a:t>ı</a:t>
            </a:r>
            <a:r>
              <a:rPr lang="en-US" altLang="tr-TR" sz="3200">
                <a:solidFill>
                  <a:srgbClr val="000000"/>
                </a:solidFill>
                <a:latin typeface="Times New Roman" panose="02020603050405020304" pitchFamily="18" charset="0"/>
                <a:ea typeface="HG Mincho Light J"/>
                <a:cs typeface="HG Mincho Light J"/>
              </a:rPr>
              <a:t> için basit bir yöntem</a:t>
            </a:r>
            <a:endParaRPr lang="en-US" altLang="tr-TR"/>
          </a:p>
        </p:txBody>
      </p:sp>
      <p:graphicFrame>
        <p:nvGraphicFramePr>
          <p:cNvPr id="204804" name="Object 4"/>
          <p:cNvGraphicFramePr>
            <a:graphicFrameLocks noChangeAspect="1"/>
          </p:cNvGraphicFramePr>
          <p:nvPr/>
        </p:nvGraphicFramePr>
        <p:xfrm>
          <a:off x="2987675" y="2205038"/>
          <a:ext cx="3455988" cy="143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09" name="Equation" r:id="rId3" imgW="977476" imgH="393529" progId="Equation.3">
                  <p:embed/>
                </p:oleObj>
              </mc:Choice>
              <mc:Fallback>
                <p:oleObj name="Equation" r:id="rId3" imgW="977476" imgH="39352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205038"/>
                        <a:ext cx="3455988" cy="1439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DDDDD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333333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05" name="Rectangle 5"/>
          <p:cNvSpPr>
            <a:spLocks noChangeArrowheads="1"/>
          </p:cNvSpPr>
          <p:nvPr/>
        </p:nvSpPr>
        <p:spPr bwMode="auto">
          <a:xfrm>
            <a:off x="611188" y="3789363"/>
            <a:ext cx="7561262" cy="16478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altLang="tr-TR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r>
              <a:rPr lang="en-US" altLang="tr-TR" sz="2800">
                <a:latin typeface="Times New Roman" panose="02020603050405020304" pitchFamily="18" charset="0"/>
                <a:cs typeface="Times New Roman" panose="02020603050405020304" pitchFamily="18" charset="0"/>
              </a:rPr>
              <a:t>burada Merkür, Venüs, Dünya, Mars vd için sırasıyla N=0, 3, 6, 12, 24…</a:t>
            </a:r>
            <a:endParaRPr lang="en-US" altLang="tr-TR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0" hangingPunct="0"/>
            <a:endParaRPr lang="en-US" altLang="tr-TR"/>
          </a:p>
        </p:txBody>
      </p:sp>
      <p:sp>
        <p:nvSpPr>
          <p:cNvPr id="204806" name="Rectangle 6"/>
          <p:cNvSpPr>
            <a:spLocks noChangeArrowheads="1"/>
          </p:cNvSpPr>
          <p:nvPr/>
        </p:nvSpPr>
        <p:spPr bwMode="auto">
          <a:xfrm>
            <a:off x="-738188" y="1824038"/>
            <a:ext cx="7670801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sp>
        <p:nvSpPr>
          <p:cNvPr id="204807" name="Rectangle 7"/>
          <p:cNvSpPr>
            <a:spLocks noChangeArrowheads="1"/>
          </p:cNvSpPr>
          <p:nvPr/>
        </p:nvSpPr>
        <p:spPr bwMode="auto">
          <a:xfrm>
            <a:off x="-738188" y="1824038"/>
            <a:ext cx="7670801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26" name="Object 2"/>
          <p:cNvGraphicFramePr>
            <a:graphicFrameLocks noChangeAspect="1"/>
          </p:cNvGraphicFramePr>
          <p:nvPr/>
        </p:nvGraphicFramePr>
        <p:xfrm>
          <a:off x="0" y="1588"/>
          <a:ext cx="9144000" cy="685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28" name="Slide" r:id="rId3" imgW="4057560" imgH="3048120" progId="PowerPoint.Slide.8">
                  <p:embed/>
                </p:oleObj>
              </mc:Choice>
              <mc:Fallback>
                <p:oleObj name="Slide" r:id="rId3" imgW="4057560" imgH="3048120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588"/>
                        <a:ext cx="9144000" cy="685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B8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333333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0" y="1588"/>
          <a:ext cx="9144000" cy="685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Slide" r:id="rId3" imgW="4057560" imgH="3048120" progId="PowerPoint.Slide.8">
                  <p:embed/>
                </p:oleObj>
              </mc:Choice>
              <mc:Fallback>
                <p:oleObj name="Slide" r:id="rId3" imgW="4057560" imgH="3048120" progId="PowerPoint.Slid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invGray">
                      <a:xfrm>
                        <a:off x="0" y="1588"/>
                        <a:ext cx="9144000" cy="685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B8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333333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128</Words>
  <Application>Microsoft Office PowerPoint</Application>
  <PresentationFormat>On-screen Show (4:3)</PresentationFormat>
  <Paragraphs>41</Paragraphs>
  <Slides>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Comic Sans MS</vt:lpstr>
      <vt:lpstr>Times New Roman</vt:lpstr>
      <vt:lpstr>Arial Black</vt:lpstr>
      <vt:lpstr>HG Mincho Light J</vt:lpstr>
      <vt:lpstr>Times</vt:lpstr>
      <vt:lpstr>Default Design</vt:lpstr>
      <vt:lpstr>Microsoft Equation 3.0</vt:lpstr>
      <vt:lpstr>Microsoft PowerPoint Slide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astro-202</dc:creator>
  <cp:lastModifiedBy>unicorn</cp:lastModifiedBy>
  <cp:revision>19</cp:revision>
  <dcterms:created xsi:type="dcterms:W3CDTF">2006-11-04T13:47:49Z</dcterms:created>
  <dcterms:modified xsi:type="dcterms:W3CDTF">2018-04-01T11:22:54Z</dcterms:modified>
</cp:coreProperties>
</file>