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80" r:id="rId12"/>
    <p:sldId id="281" r:id="rId13"/>
    <p:sldId id="282"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6"/>
    <p:restoredTop sz="94681"/>
  </p:normalViewPr>
  <p:slideViewPr>
    <p:cSldViewPr snapToGrid="0" snapToObjects="1">
      <p:cViewPr varScale="1">
        <p:scale>
          <a:sx n="64" d="100"/>
          <a:sy n="64" d="100"/>
        </p:scale>
        <p:origin x="5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btecer@ankara.edu.tr" TargetMode="External"/><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0A9224-C5F2-3F43-956A-7A52B05D1FE3}"/>
              </a:ext>
            </a:extLst>
          </p:cNvPr>
          <p:cNvSpPr>
            <a:spLocks noGrp="1"/>
          </p:cNvSpPr>
          <p:nvPr>
            <p:ph type="ctrTitle"/>
          </p:nvPr>
        </p:nvSpPr>
        <p:spPr>
          <a:xfrm>
            <a:off x="1836978" y="2223009"/>
            <a:ext cx="8679915" cy="1748729"/>
          </a:xfrm>
        </p:spPr>
        <p:txBody>
          <a:bodyPr/>
          <a:lstStyle/>
          <a:p>
            <a:r>
              <a:rPr lang="tr-TR" dirty="0">
                <a:latin typeface="+mn-lt"/>
              </a:rPr>
              <a:t>GIDA MİKROBİYOLOJİSİ</a:t>
            </a:r>
          </a:p>
        </p:txBody>
      </p:sp>
      <p:sp>
        <p:nvSpPr>
          <p:cNvPr id="3" name="Alt Başlık 2">
            <a:extLst>
              <a:ext uri="{FF2B5EF4-FFF2-40B4-BE49-F238E27FC236}">
                <a16:creationId xmlns:a16="http://schemas.microsoft.com/office/drawing/2014/main" id="{4D10820E-DE30-4E45-AC89-83B4E883FAF9}"/>
              </a:ext>
            </a:extLst>
          </p:cNvPr>
          <p:cNvSpPr>
            <a:spLocks noGrp="1"/>
          </p:cNvSpPr>
          <p:nvPr>
            <p:ph type="subTitle" idx="1"/>
          </p:nvPr>
        </p:nvSpPr>
        <p:spPr>
          <a:xfrm>
            <a:off x="1762479" y="2320804"/>
            <a:ext cx="8673427" cy="1322587"/>
          </a:xfrm>
        </p:spPr>
        <p:txBody>
          <a:bodyPr>
            <a:normAutofit/>
          </a:bodyPr>
          <a:lstStyle/>
          <a:p>
            <a:r>
              <a:rPr lang="tr-TR" dirty="0"/>
              <a:t>ANKARA ÜNİVERSİTESİ</a:t>
            </a:r>
          </a:p>
          <a:p>
            <a:r>
              <a:rPr lang="tr-TR" dirty="0"/>
              <a:t>KALECİK MESLEK YÜKSEKOKULU</a:t>
            </a:r>
          </a:p>
        </p:txBody>
      </p:sp>
      <p:pic>
        <p:nvPicPr>
          <p:cNvPr id="5" name="Resim 4">
            <a:extLst>
              <a:ext uri="{FF2B5EF4-FFF2-40B4-BE49-F238E27FC236}">
                <a16:creationId xmlns:a16="http://schemas.microsoft.com/office/drawing/2014/main" id="{458212E1-A95E-4A45-A18B-E1B8E56F6364}"/>
              </a:ext>
            </a:extLst>
          </p:cNvPr>
          <p:cNvPicPr>
            <a:picLocks noChangeAspect="1"/>
          </p:cNvPicPr>
          <p:nvPr/>
        </p:nvPicPr>
        <p:blipFill>
          <a:blip r:embed="rId2"/>
          <a:stretch>
            <a:fillRect/>
          </a:stretch>
        </p:blipFill>
        <p:spPr>
          <a:xfrm>
            <a:off x="0" y="5319132"/>
            <a:ext cx="2347387" cy="1515402"/>
          </a:xfrm>
          <a:prstGeom prst="rect">
            <a:avLst/>
          </a:prstGeom>
        </p:spPr>
      </p:pic>
      <p:pic>
        <p:nvPicPr>
          <p:cNvPr id="6" name="Resim 5">
            <a:extLst>
              <a:ext uri="{FF2B5EF4-FFF2-40B4-BE49-F238E27FC236}">
                <a16:creationId xmlns:a16="http://schemas.microsoft.com/office/drawing/2014/main" id="{E0FA8D5D-6A9E-1440-9379-0934D6B552F6}"/>
              </a:ext>
            </a:extLst>
          </p:cNvPr>
          <p:cNvPicPr>
            <a:picLocks noChangeAspect="1"/>
          </p:cNvPicPr>
          <p:nvPr/>
        </p:nvPicPr>
        <p:blipFill>
          <a:blip r:embed="rId2"/>
          <a:stretch>
            <a:fillRect/>
          </a:stretch>
        </p:blipFill>
        <p:spPr>
          <a:xfrm>
            <a:off x="10520848" y="7643"/>
            <a:ext cx="1671151" cy="1174386"/>
          </a:xfrm>
          <a:prstGeom prst="rect">
            <a:avLst/>
          </a:prstGeom>
        </p:spPr>
      </p:pic>
      <p:sp>
        <p:nvSpPr>
          <p:cNvPr id="7" name="Dikdörtgen 6">
            <a:extLst>
              <a:ext uri="{FF2B5EF4-FFF2-40B4-BE49-F238E27FC236}">
                <a16:creationId xmlns:a16="http://schemas.microsoft.com/office/drawing/2014/main" id="{6848B03F-8D95-5E4D-AE2E-417EC11F17CB}"/>
              </a:ext>
            </a:extLst>
          </p:cNvPr>
          <p:cNvSpPr/>
          <p:nvPr/>
        </p:nvSpPr>
        <p:spPr>
          <a:xfrm>
            <a:off x="3621398" y="4366387"/>
            <a:ext cx="4955587" cy="646331"/>
          </a:xfrm>
          <a:prstGeom prst="rect">
            <a:avLst/>
          </a:prstGeom>
        </p:spPr>
        <p:txBody>
          <a:bodyPr wrap="none">
            <a:spAutoFit/>
          </a:bodyPr>
          <a:lstStyle/>
          <a:p>
            <a:r>
              <a:rPr lang="tr-TR" dirty="0"/>
              <a:t>ÖĞRETİM GÖREVLİSİ NİLGÜN BAŞAK TECER</a:t>
            </a:r>
          </a:p>
          <a:p>
            <a:pPr algn="ctr"/>
            <a:r>
              <a:rPr lang="tr-TR" dirty="0">
                <a:solidFill>
                  <a:schemeClr val="bg2">
                    <a:lumMod val="50000"/>
                  </a:schemeClr>
                </a:solidFill>
                <a:hlinkClick r:id="rId3">
                  <a:extLst>
                    <a:ext uri="{A12FA001-AC4F-418D-AE19-62706E023703}">
                      <ahyp:hlinkClr xmlns:ahyp="http://schemas.microsoft.com/office/drawing/2018/hyperlinkcolor" val="tx"/>
                    </a:ext>
                  </a:extLst>
                </a:hlinkClick>
              </a:rPr>
              <a:t>nbtecer@ankara.edu.tr</a:t>
            </a:r>
            <a:endParaRPr lang="tr-TR" dirty="0">
              <a:solidFill>
                <a:schemeClr val="bg2">
                  <a:lumMod val="50000"/>
                </a:schemeClr>
              </a:solidFill>
            </a:endParaRPr>
          </a:p>
        </p:txBody>
      </p:sp>
    </p:spTree>
    <p:extLst>
      <p:ext uri="{BB962C8B-B14F-4D97-AF65-F5344CB8AC3E}">
        <p14:creationId xmlns:p14="http://schemas.microsoft.com/office/powerpoint/2010/main" val="185565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SU MİKROFLORASI</a:t>
            </a:r>
            <a:endParaRPr lang="tr-TR" sz="3200" dirty="0">
              <a:latin typeface="Arial" panose="020B0604020202020204" pitchFamily="34" charset="0"/>
              <a:cs typeface="Arial" panose="020B0604020202020204" pitchFamily="34" charset="0"/>
            </a:endParaRPr>
          </a:p>
        </p:txBody>
      </p:sp>
      <p:pic>
        <p:nvPicPr>
          <p:cNvPr id="6" name="Resim 5">
            <a:extLst>
              <a:ext uri="{FF2B5EF4-FFF2-40B4-BE49-F238E27FC236}">
                <a16:creationId xmlns:a16="http://schemas.microsoft.com/office/drawing/2014/main" id="{AA38184E-78D9-D243-A4C0-7C82F5DA626E}"/>
              </a:ext>
            </a:extLst>
          </p:cNvPr>
          <p:cNvPicPr>
            <a:picLocks noChangeAspect="1"/>
          </p:cNvPicPr>
          <p:nvPr/>
        </p:nvPicPr>
        <p:blipFill>
          <a:blip r:embed="rId2"/>
          <a:stretch>
            <a:fillRect/>
          </a:stretch>
        </p:blipFill>
        <p:spPr>
          <a:xfrm>
            <a:off x="4740930" y="1126864"/>
            <a:ext cx="7195931" cy="5118100"/>
          </a:xfrm>
          <a:prstGeom prst="rect">
            <a:avLst/>
          </a:prstGeom>
        </p:spPr>
      </p:pic>
    </p:spTree>
    <p:extLst>
      <p:ext uri="{BB962C8B-B14F-4D97-AF65-F5344CB8AC3E}">
        <p14:creationId xmlns:p14="http://schemas.microsoft.com/office/powerpoint/2010/main" val="148466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TOPRAK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706300" y="1640817"/>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TOPRAK; SPORLU BAKTERİLERİN EN ÖNEMLİ KAYNAĞIDIR, MAYA VE KÜF SPORLARI YÜKSEK SAYIDA BULUNABİLİR. AYRICA KONSERVE GIDALARDA BOZULMAYA NEDEN OLAN TERMOFİLİK SPORLU BAKTERİLERİN DE KAYNAĞIDIR. </a:t>
            </a:r>
          </a:p>
          <a:p>
            <a:pPr marL="0" indent="0" algn="just">
              <a:buNone/>
            </a:pP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01037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TOPRAK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686421" y="1919112"/>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İNSAN VE HAYVANLARDA “BOTULİZM”E NEDEN OLAN SPORLU VE PSİKROFİL “CLOSTRİDİUM BOTULİNUM” BAKTERİSİ YAĞ̆MUR VE NEHİR SULARININ TAŞIDIĞI TOPRAKLARDAN KAYNAKLANIR. </a:t>
            </a:r>
          </a:p>
          <a:p>
            <a:pPr algn="just"/>
            <a:r>
              <a:rPr lang="tr-TR" dirty="0">
                <a:latin typeface="Arial" panose="020B0604020202020204" pitchFamily="34" charset="0"/>
                <a:cs typeface="Arial" panose="020B0604020202020204" pitchFamily="34" charset="0"/>
              </a:rPr>
              <a:t>“BACİLLUS CEREUS” DA TOPRAK BAKTERİSİDİR. UNLAR VE SEBZELER İLE GENELLİKLE B. CEREUS İLE BULAŞABİLİR.</a:t>
            </a:r>
          </a:p>
          <a:p>
            <a:pPr marL="0" indent="0" algn="just">
              <a:buNone/>
            </a:pP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39158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İNSAN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686421" y="1919112"/>
            <a:ext cx="6942362" cy="5984900"/>
          </a:xfrm>
        </p:spPr>
        <p:txBody>
          <a:bodyPr>
            <a:normAutofit fontScale="77500" lnSpcReduction="20000"/>
          </a:bodyPr>
          <a:lstStyle/>
          <a:p>
            <a:pPr marL="0" indent="0">
              <a:buNone/>
            </a:pPr>
            <a:endParaRPr lang="tr-TR" b="1" dirty="0"/>
          </a:p>
          <a:p>
            <a:pPr marL="0" indent="0">
              <a:buNone/>
            </a:pPr>
            <a:endParaRPr lang="tr-TR" b="1" dirty="0"/>
          </a:p>
          <a:p>
            <a:pPr algn="just"/>
            <a:r>
              <a:rPr lang="tr-TR" sz="1900" dirty="0">
                <a:latin typeface="Arial" panose="020B0604020202020204" pitchFamily="34" charset="0"/>
                <a:cs typeface="Arial" panose="020B0604020202020204" pitchFamily="34" charset="0"/>
              </a:rPr>
              <a:t>SAĞLIKLI BİR İNSANDA KAN, BEYİN-OMURİLİK SIVISI, MİDE ÖZSUYU, GÖĞÜS VE KARIN BOŞLUĞU STERİLDİR. </a:t>
            </a:r>
          </a:p>
          <a:p>
            <a:pPr algn="just"/>
            <a:r>
              <a:rPr lang="tr-TR" sz="1900" dirty="0">
                <a:latin typeface="Arial" panose="020B0604020202020204" pitchFamily="34" charset="0"/>
                <a:cs typeface="Arial" panose="020B0604020202020204" pitchFamily="34" charset="0"/>
              </a:rPr>
              <a:t>BOĞAZ STERİL KABUL EDİLMEZ. </a:t>
            </a:r>
          </a:p>
          <a:p>
            <a:pPr algn="just"/>
            <a:r>
              <a:rPr lang="tr-TR" sz="1900" dirty="0">
                <a:latin typeface="Arial" panose="020B0604020202020204" pitchFamily="34" charset="0"/>
                <a:cs typeface="Arial" panose="020B0604020202020204" pitchFamily="34" charset="0"/>
              </a:rPr>
              <a:t>İNSANDA KALICI VE GEÇİCİ OLMAK ÜZERE İKİ FLORA VARDIR. </a:t>
            </a:r>
          </a:p>
          <a:p>
            <a:pPr algn="just"/>
            <a:r>
              <a:rPr lang="tr-TR" sz="1900" dirty="0">
                <a:latin typeface="Arial" panose="020B0604020202020204" pitchFamily="34" charset="0"/>
                <a:cs typeface="Arial" panose="020B0604020202020204" pitchFamily="34" charset="0"/>
              </a:rPr>
              <a:t>KALICI FLORA; VÜCUTTA DEVAMLI BULUNAN VE İNSANA ZARAR VERMEDEN YAŞAYAN FLORADIR. ÇEŞİTLİ NEDENLERLE ORTADAN KALDIRILSA BİLE BİR SÜRE SONRA YENİDEN OLUŞUR. KALICI FLORA MİKROORGANİZMALARI ARALARINDAKİ DENGE BOZULMADIKÇA HASTALIK ETKENİ OLMAZLAR. </a:t>
            </a:r>
          </a:p>
          <a:p>
            <a:pPr algn="just"/>
            <a:r>
              <a:rPr lang="tr-TR" sz="1900" dirty="0">
                <a:latin typeface="Arial" panose="020B0604020202020204" pitchFamily="34" charset="0"/>
                <a:cs typeface="Arial" panose="020B0604020202020204" pitchFamily="34" charset="0"/>
              </a:rPr>
              <a:t>İNSANDA KALICI MİKRO FLORA; </a:t>
            </a:r>
          </a:p>
          <a:p>
            <a:r>
              <a:rPr lang="tr-TR" sz="1900" dirty="0">
                <a:latin typeface="Arial" panose="020B0604020202020204" pitchFamily="34" charset="0"/>
                <a:cs typeface="Arial" panose="020B0604020202020204" pitchFamily="34" charset="0"/>
              </a:rPr>
              <a:t>*YERLERİ DEĞİŞTİĞİ,</a:t>
            </a:r>
            <a:br>
              <a:rPr lang="tr-TR" sz="1900" dirty="0">
                <a:latin typeface="Arial" panose="020B0604020202020204" pitchFamily="34" charset="0"/>
                <a:cs typeface="Arial" panose="020B0604020202020204" pitchFamily="34" charset="0"/>
              </a:rPr>
            </a:br>
            <a:r>
              <a:rPr lang="tr-TR" sz="1900" dirty="0">
                <a:latin typeface="Arial" panose="020B0604020202020204" pitchFamily="34" charset="0"/>
                <a:cs typeface="Arial" panose="020B0604020202020204" pitchFamily="34" charset="0"/>
              </a:rPr>
              <a:t>*ARALARINDAKİ DENGE BOZULDUĞU,</a:t>
            </a:r>
            <a:br>
              <a:rPr lang="tr-TR" sz="1900" dirty="0">
                <a:latin typeface="Arial" panose="020B0604020202020204" pitchFamily="34" charset="0"/>
                <a:cs typeface="Arial" panose="020B0604020202020204" pitchFamily="34" charset="0"/>
              </a:rPr>
            </a:br>
            <a:r>
              <a:rPr lang="tr-TR" sz="1900" dirty="0">
                <a:latin typeface="Arial" panose="020B0604020202020204" pitchFamily="34" charset="0"/>
                <a:cs typeface="Arial" panose="020B0604020202020204" pitchFamily="34" charset="0"/>
              </a:rPr>
              <a:t>*VÜCUDUN DİRENCİ ZAYIFLADIĞI ZAMAN HASTALIK OLUŞTURUR. </a:t>
            </a:r>
          </a:p>
          <a:p>
            <a:pPr algn="just"/>
            <a:r>
              <a:rPr lang="tr-TR" sz="1900" dirty="0">
                <a:latin typeface="Arial" panose="020B0604020202020204" pitchFamily="34" charset="0"/>
                <a:cs typeface="Arial" panose="020B0604020202020204" pitchFamily="34" charset="0"/>
              </a:rPr>
              <a:t>GEÇİCİ FLORA; VÜCUDUN BELİRLİ BÖLGELERİNDE BİRKAÇ SAATTEN HAFTALARA KADAR DEĞİŞEN SÜREDE BULUNAN FLORADIR. ÇOĞUNLUKLA SAPROFİT BAZEN DE PATOJEN MİKROORGANİZMALARDAN OLUŞUR. GEÇİCİ FLORA MİKROORGANİZMALARI, KALICI FLORA ORTADAN KALKTIĞINDA HASTALIK NEDENİ OLABİLİR. </a:t>
            </a:r>
          </a:p>
          <a:p>
            <a:pPr marL="0" indent="0" algn="just">
              <a:buNone/>
            </a:pP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46066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5B5C2147-EC88-A74E-B6E5-AA54C28A6BA6}"/>
              </a:ext>
            </a:extLst>
          </p:cNvPr>
          <p:cNvSpPr>
            <a:spLocks noGrp="1"/>
          </p:cNvSpPr>
          <p:nvPr>
            <p:ph type="title"/>
          </p:nvPr>
        </p:nvSpPr>
        <p:spPr>
          <a:xfrm>
            <a:off x="828996" y="2199276"/>
            <a:ext cx="3498979" cy="2456442"/>
          </a:xfrm>
        </p:spPr>
        <p:txBody>
          <a:bodyPr>
            <a:normAutofit/>
          </a:bodyPr>
          <a:lstStyle/>
          <a:p>
            <a:r>
              <a:rPr lang="tr-TR" sz="3200" b="1" dirty="0"/>
              <a:t>DİNLEDİĞİNİZ İÇİN TEŞEKKÜRLER…</a:t>
            </a:r>
          </a:p>
        </p:txBody>
      </p:sp>
    </p:spTree>
    <p:extLst>
      <p:ext uri="{BB962C8B-B14F-4D97-AF65-F5344CB8AC3E}">
        <p14:creationId xmlns:p14="http://schemas.microsoft.com/office/powerpoint/2010/main" val="189466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GIDALARIN DOĞAL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865326" y="1784195"/>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BİR ORGANİZMANIN TABİİ OLARAK YAŞADIĞI VE ÜREYEBİLDİĞİ YERE “HABİTAT” DENİR. </a:t>
            </a:r>
          </a:p>
          <a:p>
            <a:pPr algn="just"/>
            <a:r>
              <a:rPr lang="tr-TR" dirty="0">
                <a:latin typeface="Arial" panose="020B0604020202020204" pitchFamily="34" charset="0"/>
                <a:cs typeface="Arial" panose="020B0604020202020204" pitchFamily="34" charset="0"/>
              </a:rPr>
              <a:t>BİTKİ, HAYVAN VE İNSANLARDA NORMAL OLARAK BULUNAN VE YAŞAMLARININ BİR PARÇASI OLAN MİKROORGANİZMALARA “NORMAL MİKRO FLORA”, ÇEVREDE BULUNAN MİKROORGANİZMA İSE “ÇEVRE MİKRO FLORASI” DENİR. NORMAL MİKRO FLORA VE ÇEVRE MİKRO FLORASI BİRBİRİ İLE SÜREKLİ ETKİLEŞİM İÇİNDEDİR. BU ETKİLEŞİM BAZEN YARARLI, ÇOĞUNLUKLA ZARARLIDIR. </a:t>
            </a:r>
          </a:p>
          <a:p>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26093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GIDALARIN DOĞAL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865326" y="1784195"/>
            <a:ext cx="6942362" cy="5984900"/>
          </a:xfrm>
        </p:spPr>
        <p:txBody>
          <a:bodyPr>
            <a:normAutofit/>
          </a:bodyPr>
          <a:lstStyle/>
          <a:p>
            <a:pPr marL="0" indent="0">
              <a:buNone/>
            </a:pPr>
            <a:endParaRPr lang="tr-TR" b="1" dirty="0"/>
          </a:p>
          <a:p>
            <a:pPr marL="0" indent="0">
              <a:buNone/>
            </a:pPr>
            <a:endParaRPr lang="tr-TR" b="1" dirty="0"/>
          </a:p>
          <a:p>
            <a:pPr marL="0" indent="0" algn="just">
              <a:buNone/>
            </a:pPr>
            <a:r>
              <a:rPr lang="tr-TR" dirty="0">
                <a:latin typeface="Arial" panose="020B0604020202020204" pitchFamily="34" charset="0"/>
                <a:cs typeface="Arial" panose="020B0604020202020204" pitchFamily="34" charset="0"/>
              </a:rPr>
              <a:t>GIDA MADDELERİNİN ETKİLEYEN BAŞLICA DÖRT FLORA VARDIR. </a:t>
            </a:r>
          </a:p>
          <a:p>
            <a:pPr marL="0" indent="0" algn="just">
              <a:buNone/>
            </a:pPr>
            <a:r>
              <a:rPr lang="tr-TR" dirty="0">
                <a:latin typeface="Arial" panose="020B0604020202020204" pitchFamily="34" charset="0"/>
                <a:cs typeface="Arial" panose="020B0604020202020204" pitchFamily="34" charset="0"/>
              </a:rPr>
              <a:t>  HAVA FLORASI </a:t>
            </a:r>
          </a:p>
          <a:p>
            <a:pPr marL="0" indent="0" algn="just">
              <a:buNone/>
            </a:pPr>
            <a:r>
              <a:rPr lang="tr-TR" dirty="0">
                <a:latin typeface="Arial" panose="020B0604020202020204" pitchFamily="34" charset="0"/>
                <a:cs typeface="Arial" panose="020B0604020202020204" pitchFamily="34" charset="0"/>
              </a:rPr>
              <a:t>  SU FLORASI </a:t>
            </a:r>
          </a:p>
          <a:p>
            <a:pPr marL="0" indent="0" algn="just">
              <a:buNone/>
            </a:pPr>
            <a:r>
              <a:rPr lang="tr-TR" dirty="0">
                <a:latin typeface="Arial" panose="020B0604020202020204" pitchFamily="34" charset="0"/>
                <a:cs typeface="Arial" panose="020B0604020202020204" pitchFamily="34" charset="0"/>
              </a:rPr>
              <a:t>  TOPRAK FLORASI </a:t>
            </a:r>
          </a:p>
          <a:p>
            <a:pPr marL="0" indent="0" algn="just">
              <a:buNone/>
            </a:pPr>
            <a:r>
              <a:rPr lang="tr-TR" dirty="0">
                <a:latin typeface="Arial" panose="020B0604020202020204" pitchFamily="34" charset="0"/>
                <a:cs typeface="Arial" panose="020B0604020202020204" pitchFamily="34" charset="0"/>
              </a:rPr>
              <a:t>  İ̇NSAN FLORASI </a:t>
            </a:r>
          </a:p>
          <a:p>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56634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HAVA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865326" y="1784195"/>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HAVADA BULUNAN MİKROORGANİZMALAR GENELLİKLE TOZ, TOPRAK VE BİTKİ ORİJİNLİDİR. </a:t>
            </a:r>
          </a:p>
          <a:p>
            <a:pPr algn="just"/>
            <a:r>
              <a:rPr lang="tr-TR" dirty="0">
                <a:latin typeface="Arial" panose="020B0604020202020204" pitchFamily="34" charset="0"/>
                <a:cs typeface="Arial" panose="020B0604020202020204" pitchFamily="34" charset="0"/>
              </a:rPr>
              <a:t>TOPRAK VE BİTKİLERDE BULUNAN MİKROORGANİZMALAR RÜZGÂRLARLA HAVAYA KARIŞIR. İNSANLARDAN KONUŞMA, ÖKSÜRME VB KANALLARLA, TÜKÜRÜK PARTİKÜLLERİ YOLUYLA DA HAVAYA MİKROORGANİZMA KARIŞMAKTADIR. </a:t>
            </a:r>
          </a:p>
          <a:p>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21068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HAVA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805691" y="2176825"/>
            <a:ext cx="6942362" cy="5984900"/>
          </a:xfrm>
        </p:spPr>
        <p:txBody>
          <a:bodyPr>
            <a:normAutofit fontScale="92500" lnSpcReduction="10000"/>
          </a:bodyPr>
          <a:lstStyle/>
          <a:p>
            <a:pPr marL="0" indent="0">
              <a:buNone/>
            </a:pPr>
            <a:endParaRPr lang="tr-TR" b="1" dirty="0"/>
          </a:p>
          <a:p>
            <a:pPr marL="0" indent="0">
              <a:buNone/>
            </a:pPr>
            <a:endParaRPr lang="tr-TR" b="1" dirty="0"/>
          </a:p>
          <a:p>
            <a:pPr marL="0" indent="0" algn="just">
              <a:buNone/>
            </a:pPr>
            <a:r>
              <a:rPr lang="tr-TR" dirty="0">
                <a:latin typeface="Arial" panose="020B0604020202020204" pitchFamily="34" charset="0"/>
                <a:cs typeface="Arial" panose="020B0604020202020204" pitchFamily="34" charset="0"/>
              </a:rPr>
              <a:t>  GÜNEŞ IŞINLARI; UV IŞINLARI VE MİKROORGANİZMALAR ÜZERİNDE ÖLDÜRÜCÜ ETKİ YAPARAK HAVADAKİ MİKROORGANİZMA SAYISINI AZALTIR. </a:t>
            </a:r>
          </a:p>
          <a:p>
            <a:pPr marL="0" indent="0" algn="just">
              <a:buNone/>
            </a:pPr>
            <a:r>
              <a:rPr lang="tr-TR" dirty="0">
                <a:latin typeface="Arial" panose="020B0604020202020204" pitchFamily="34" charset="0"/>
                <a:cs typeface="Arial" panose="020B0604020202020204" pitchFamily="34" charset="0"/>
              </a:rPr>
              <a:t>  HAVADAKİ TOZLAR; MİKROORGANİZMALARA TUTUNMA YÜZEYİ OLUŞTURUP SU AKTİVİTESİNİ VE HAVADAKİ MİKROORGANİZMA SAYISINI ARTTIRIR. </a:t>
            </a:r>
          </a:p>
          <a:p>
            <a:pPr marL="0" indent="0" algn="just">
              <a:buNone/>
            </a:pPr>
            <a:r>
              <a:rPr lang="tr-TR" dirty="0">
                <a:latin typeface="Arial" panose="020B0604020202020204" pitchFamily="34" charset="0"/>
                <a:cs typeface="Arial" panose="020B0604020202020204" pitchFamily="34" charset="0"/>
              </a:rPr>
              <a:t> HAVA AKIMI; MİKROORGANİZMA SAYISINI VE KONTAMİNASYONU AZALTIR. </a:t>
            </a:r>
          </a:p>
          <a:p>
            <a:pPr marL="0" indent="0" algn="just">
              <a:buNone/>
            </a:pPr>
            <a:r>
              <a:rPr lang="tr-TR" dirty="0">
                <a:latin typeface="Arial" panose="020B0604020202020204" pitchFamily="34" charset="0"/>
                <a:cs typeface="Arial" panose="020B0604020202020204" pitchFamily="34" charset="0"/>
              </a:rPr>
              <a:t>   HAVADAKİ NEM; HAVA KAYNAKLI MİKROORGANİZMA SAYISINI AZALTIR. ÇÜNKÜ MİKROORGANİZMALARIN TUTUNDUĞU TOZ PARTİKÜLLERİ HİGROSKOPİK (NEM ÇEKİCİ) ÖZELLİKLERİ NEDENİYLE NEMİ ABSORBE EDEREK YÜZEYLERE YAPIŞIRLAR. </a:t>
            </a:r>
          </a:p>
          <a:p>
            <a:pPr marL="0" indent="0" algn="just">
              <a:buNone/>
            </a:pPr>
            <a:r>
              <a:rPr lang="tr-TR" dirty="0">
                <a:latin typeface="Arial" panose="020B0604020202020204" pitchFamily="34" charset="0"/>
                <a:cs typeface="Arial" panose="020B0604020202020204" pitchFamily="34" charset="0"/>
              </a:rPr>
              <a:t>  YERLEŞİM TARZI; ENDÜSTRİYEL BÖLGELERDE HAVADAKİ MİKROORGANİZMA SAYISI VE HAVA KİRLİLİĞİ KIRSAL BÖLGELERE GÖRE DAHA FAZLADIR. </a:t>
            </a:r>
          </a:p>
          <a:p>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41182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HAVA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805691" y="2176825"/>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HAVA İLE TEMAS EDEN GIDADAKİ MİKROORGANİZMA SAYISI: </a:t>
            </a:r>
          </a:p>
          <a:p>
            <a:pPr marL="0" indent="0" algn="just">
              <a:buNone/>
            </a:pPr>
            <a:r>
              <a:rPr lang="tr-TR" dirty="0">
                <a:latin typeface="Arial" panose="020B0604020202020204" pitchFamily="34" charset="0"/>
                <a:cs typeface="Arial" panose="020B0604020202020204" pitchFamily="34" charset="0"/>
              </a:rPr>
              <a:t>  GIDANIN CİNSİNE VE YÜZEY GENİŞLİĞİNE, </a:t>
            </a:r>
          </a:p>
          <a:p>
            <a:pPr marL="0" indent="0" algn="just">
              <a:buNone/>
            </a:pPr>
            <a:r>
              <a:rPr lang="tr-TR" dirty="0">
                <a:latin typeface="Arial" panose="020B0604020202020204" pitchFamily="34" charset="0"/>
                <a:cs typeface="Arial" panose="020B0604020202020204" pitchFamily="34" charset="0"/>
              </a:rPr>
              <a:t>  GIDA YÜZEYİNİN SU AKTİVİTESİNE, </a:t>
            </a:r>
          </a:p>
          <a:p>
            <a:pPr marL="0" indent="0" algn="just">
              <a:buNone/>
            </a:pPr>
            <a:r>
              <a:rPr lang="tr-TR" dirty="0">
                <a:latin typeface="Arial" panose="020B0604020202020204" pitchFamily="34" charset="0"/>
                <a:cs typeface="Arial" panose="020B0604020202020204" pitchFamily="34" charset="0"/>
              </a:rPr>
              <a:t>  HAVADAKİ MİKROORGANİZMA SAYISINA, </a:t>
            </a:r>
          </a:p>
          <a:p>
            <a:pPr marL="0" indent="0" algn="just">
              <a:buNone/>
            </a:pPr>
            <a:r>
              <a:rPr lang="tr-TR" dirty="0">
                <a:latin typeface="Arial" panose="020B0604020202020204" pitchFamily="34" charset="0"/>
                <a:cs typeface="Arial" panose="020B0604020202020204" pitchFamily="34" charset="0"/>
              </a:rPr>
              <a:t>  GIDANIN HAVA İLE TEMAS SÜRESİNE BAĞLIDIR. </a:t>
            </a:r>
          </a:p>
          <a:p>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00454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HAVA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746056" y="2176825"/>
            <a:ext cx="6942362" cy="5984900"/>
          </a:xfrm>
        </p:spPr>
        <p:txBody>
          <a:bodyPr>
            <a:normAutofit/>
          </a:bodyPr>
          <a:lstStyle/>
          <a:p>
            <a:pPr marL="0" indent="0">
              <a:buNone/>
            </a:pPr>
            <a:endParaRPr lang="tr-TR" b="1" dirty="0"/>
          </a:p>
          <a:p>
            <a:pPr marL="0" indent="0">
              <a:buNone/>
            </a:pPr>
            <a:endParaRPr lang="tr-TR" b="1" dirty="0"/>
          </a:p>
          <a:p>
            <a:pPr marL="0" indent="0">
              <a:buNone/>
            </a:pPr>
            <a:r>
              <a:rPr lang="tr-TR" dirty="0">
                <a:latin typeface="Arial" panose="020B0604020202020204" pitchFamily="34" charset="0"/>
                <a:cs typeface="Arial" panose="020B0604020202020204" pitchFamily="34" charset="0"/>
              </a:rPr>
              <a:t>HAVADA FAZLA BULUNAN MİKROORGANİZMALAR; </a:t>
            </a:r>
          </a:p>
          <a:p>
            <a:r>
              <a:rPr lang="tr-TR" dirty="0">
                <a:latin typeface="Arial" panose="020B0604020202020204" pitchFamily="34" charset="0"/>
                <a:cs typeface="Arial" panose="020B0604020202020204" pitchFamily="34" charset="0"/>
              </a:rPr>
              <a:t>BACILLUS</a:t>
            </a:r>
          </a:p>
          <a:p>
            <a:r>
              <a:rPr lang="tr-TR" dirty="0">
                <a:latin typeface="Arial" panose="020B0604020202020204" pitchFamily="34" charset="0"/>
                <a:cs typeface="Arial" panose="020B0604020202020204" pitchFamily="34" charset="0"/>
              </a:rPr>
              <a:t>SARCINIA </a:t>
            </a:r>
          </a:p>
          <a:p>
            <a:r>
              <a:rPr lang="tr-TR" dirty="0">
                <a:latin typeface="Arial" panose="020B0604020202020204" pitchFamily="34" charset="0"/>
                <a:cs typeface="Arial" panose="020B0604020202020204" pitchFamily="34" charset="0"/>
              </a:rPr>
              <a:t>STAPHYLOCOCCUS</a:t>
            </a:r>
          </a:p>
          <a:p>
            <a:r>
              <a:rPr lang="tr-TR" dirty="0">
                <a:latin typeface="Arial" panose="020B0604020202020204" pitchFamily="34" charset="0"/>
                <a:cs typeface="Arial" panose="020B0604020202020204" pitchFamily="34" charset="0"/>
              </a:rPr>
              <a:t>SALMONELLA</a:t>
            </a:r>
          </a:p>
          <a:p>
            <a:r>
              <a:rPr lang="tr-TR" dirty="0">
                <a:latin typeface="Arial" panose="020B0604020202020204" pitchFamily="34" charset="0"/>
                <a:cs typeface="Arial" panose="020B0604020202020204" pitchFamily="34" charset="0"/>
              </a:rPr>
              <a:t>KÜF SPORLARIDIR. </a:t>
            </a:r>
          </a:p>
          <a:p>
            <a:pPr marL="0" indent="0">
              <a:buNone/>
            </a:pPr>
            <a:endParaRPr lang="tr-TR" dirty="0">
              <a:latin typeface="Arial" panose="020B0604020202020204" pitchFamily="34" charset="0"/>
              <a:cs typeface="Arial" panose="020B0604020202020204" pitchFamily="34" charset="0"/>
            </a:endParaRPr>
          </a:p>
          <a:p>
            <a:pPr marL="0" indent="0">
              <a:buNone/>
            </a:pPr>
            <a:r>
              <a:rPr lang="tr-TR" dirty="0">
                <a:latin typeface="Arial" panose="020B0604020202020204" pitchFamily="34" charset="0"/>
                <a:cs typeface="Arial" panose="020B0604020202020204" pitchFamily="34" charset="0"/>
              </a:rPr>
              <a:t>GIDA FABRİKALARINDAKİ HAVANIN MİKROFLORASI, HAVA ÖZEL BİR İŞLEM GÖRMEDİĞİ SÜRECE FABRİKALARIN SANİTASYON KOŞULLARINI YANSITIR. </a:t>
            </a:r>
          </a:p>
          <a:p>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5018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SU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746056" y="2176825"/>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SUDA BULUNAN MİKROORGANİZMA TEHLİKESİ BU MİKROORGANİZMALARIN; </a:t>
            </a:r>
          </a:p>
          <a:p>
            <a:pPr marL="0" indent="0" algn="just">
              <a:buNone/>
            </a:pPr>
            <a:r>
              <a:rPr lang="tr-TR" dirty="0">
                <a:latin typeface="Arial" panose="020B0604020202020204" pitchFamily="34" charset="0"/>
                <a:cs typeface="Arial" panose="020B0604020202020204" pitchFamily="34" charset="0"/>
              </a:rPr>
              <a:t>  CİNSİNE </a:t>
            </a:r>
          </a:p>
          <a:p>
            <a:pPr marL="0" indent="0" algn="just">
              <a:buNone/>
            </a:pPr>
            <a:r>
              <a:rPr lang="tr-TR" dirty="0">
                <a:latin typeface="Arial" panose="020B0604020202020204" pitchFamily="34" charset="0"/>
                <a:cs typeface="Arial" panose="020B0604020202020204" pitchFamily="34" charset="0"/>
              </a:rPr>
              <a:t>  MİKTARINA </a:t>
            </a:r>
          </a:p>
          <a:p>
            <a:pPr marL="0" indent="0" algn="just">
              <a:buNone/>
            </a:pPr>
            <a:r>
              <a:rPr lang="tr-TR" dirty="0">
                <a:latin typeface="Arial" panose="020B0604020202020204" pitchFamily="34" charset="0"/>
                <a:cs typeface="Arial" panose="020B0604020202020204" pitchFamily="34" charset="0"/>
              </a:rPr>
              <a:t>  VİRÜLANSINA (HASTALIK YAPMA GÜCÜ) BAĞLIDIR. </a:t>
            </a:r>
          </a:p>
          <a:p>
            <a:pPr marL="0" indent="0" algn="just">
              <a:buNone/>
            </a:pPr>
            <a:r>
              <a:rPr lang="tr-TR" dirty="0">
                <a:latin typeface="Arial" panose="020B0604020202020204" pitchFamily="34" charset="0"/>
                <a:cs typeface="Arial" panose="020B0604020202020204" pitchFamily="34" charset="0"/>
              </a:rPr>
              <a:t>SU PATOJEN MİKROORGANİZMALARIN UZUN SÜRE ÜREYİP ÇOĞALMALARINA PEK ELVERİŞLİ DEĞİLDİR. </a:t>
            </a:r>
          </a:p>
          <a:p>
            <a:pPr marL="0" indent="0" algn="just">
              <a:buNone/>
            </a:pPr>
            <a:r>
              <a:rPr lang="tr-TR" dirty="0">
                <a:latin typeface="Arial" panose="020B0604020202020204" pitchFamily="34" charset="0"/>
                <a:cs typeface="Arial" panose="020B0604020202020204" pitchFamily="34" charset="0"/>
              </a:rPr>
              <a:t>ANCAK SULARDA BULUNAN PATOJEN MİKROORGANİZMALAR SUYUN TÜKETİLMESİ İLE DOĞRUDAN VEYA KİRLİ SULARIN GIDALARA BULAŞMASI VE GIDANIN TÜKETİLMESİ İLE İNDİREK OLARAK İNSANA GEÇEBİLİR. </a:t>
            </a:r>
          </a:p>
          <a:p>
            <a:pPr marL="0" indent="0" algn="just">
              <a:buNone/>
            </a:pP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76271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7EE08-C5BA-BE44-B84F-F11BCE536B9C}"/>
              </a:ext>
            </a:extLst>
          </p:cNvPr>
          <p:cNvSpPr>
            <a:spLocks noGrp="1"/>
          </p:cNvSpPr>
          <p:nvPr>
            <p:ph type="title"/>
          </p:nvPr>
        </p:nvSpPr>
        <p:spPr>
          <a:xfrm>
            <a:off x="732514" y="2176825"/>
            <a:ext cx="3794881" cy="2456442"/>
          </a:xfrm>
        </p:spPr>
        <p:txBody>
          <a:bodyPr>
            <a:normAutofit/>
          </a:bodyPr>
          <a:lstStyle/>
          <a:p>
            <a:r>
              <a:rPr lang="tr-TR" sz="3200" b="1" dirty="0"/>
              <a:t>SU MİKROFLORASI</a:t>
            </a:r>
            <a:endParaRPr lang="tr-TR" sz="32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96F83974-5813-7F48-A431-62A50063779A}"/>
              </a:ext>
            </a:extLst>
          </p:cNvPr>
          <p:cNvSpPr>
            <a:spLocks noGrp="1"/>
          </p:cNvSpPr>
          <p:nvPr>
            <p:ph idx="1"/>
          </p:nvPr>
        </p:nvSpPr>
        <p:spPr>
          <a:xfrm>
            <a:off x="4726178" y="1858773"/>
            <a:ext cx="6942362" cy="5984900"/>
          </a:xfrm>
        </p:spPr>
        <p:txBody>
          <a:bodyPr>
            <a:normAutofit/>
          </a:bodyPr>
          <a:lstStyle/>
          <a:p>
            <a:pPr marL="0" indent="0">
              <a:buNone/>
            </a:pPr>
            <a:endParaRPr lang="tr-TR" b="1" dirty="0"/>
          </a:p>
          <a:p>
            <a:pPr marL="0" indent="0">
              <a:buNone/>
            </a:pPr>
            <a:endParaRPr lang="tr-TR" b="1" dirty="0"/>
          </a:p>
          <a:p>
            <a:pPr algn="just"/>
            <a:r>
              <a:rPr lang="tr-TR" dirty="0">
                <a:latin typeface="Arial" panose="020B0604020202020204" pitchFamily="34" charset="0"/>
                <a:cs typeface="Arial" panose="020B0604020202020204" pitchFamily="34" charset="0"/>
              </a:rPr>
              <a:t>ENFEKSİYONLARIN BULAŞMASINDA BİRÇOK ETKEN ROL OYNAMASINA RAĞMEN, BÜYÜK SALGINLARIN ÇIKMASINDA VE YAYILMASINDA DOĞAL ÇEVRE KOŞULLARI; ÖZELLİKLE SU ÇOK ETKİNDİR. ALT YAPI YOKLUĞU YA DA YETERSİZLİĞİ SONUCUNDA PATOJEN MİKROORGANİZMALARIN SULARA KARIŞMASI VE BU SULARIN İÇME VE KULLANMA SUYU OLARAK TÜKETİLMESİ SONUCUNDA DA ZEHİRLENME, ENFEKSİYON VE HASTALIKLAR ORTAYA ÇIKMAKTADIR. </a:t>
            </a:r>
          </a:p>
          <a:p>
            <a:pPr marL="0" indent="0" algn="just">
              <a:buNone/>
            </a:pP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127051769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1572</TotalTime>
  <Words>856</Words>
  <Application>Microsoft Macintosh PowerPoint</Application>
  <PresentationFormat>Geniş ekran</PresentationFormat>
  <Paragraphs>150</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 Light</vt:lpstr>
      <vt:lpstr>Rockwell</vt:lpstr>
      <vt:lpstr>Wingdings</vt:lpstr>
      <vt:lpstr>Atlas</vt:lpstr>
      <vt:lpstr>GIDA MİKROBİYOLOJİSİ</vt:lpstr>
      <vt:lpstr>GIDALARIN DOĞAL MİKROFLORASI</vt:lpstr>
      <vt:lpstr>GIDALARIN DOĞAL MİKROFLORASI</vt:lpstr>
      <vt:lpstr>HAVA MİKROFLORASI</vt:lpstr>
      <vt:lpstr>HAVA MİKROFLORASI</vt:lpstr>
      <vt:lpstr>HAVA MİKROFLORASI</vt:lpstr>
      <vt:lpstr>HAVA MİKROFLORASI</vt:lpstr>
      <vt:lpstr>SU MİKROFLORASI</vt:lpstr>
      <vt:lpstr>SU MİKROFLORASI</vt:lpstr>
      <vt:lpstr>SU MİKROFLORASI</vt:lpstr>
      <vt:lpstr>TOPRAK MİKROFLORASI</vt:lpstr>
      <vt:lpstr>TOPRAK MİKROFLORASI</vt:lpstr>
      <vt:lpstr>İNSAN MİKROFLORASI</vt:lpstr>
      <vt:lpstr>DİNLEDİĞİNİZ İÇİN TEŞEKKÜRLER…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MİKROBİYOLOJİSİ</dc:title>
  <dc:creator>Özgür Tecer</dc:creator>
  <cp:lastModifiedBy>Özgür Tecer</cp:lastModifiedBy>
  <cp:revision>156</cp:revision>
  <dcterms:created xsi:type="dcterms:W3CDTF">2019-02-18T12:54:52Z</dcterms:created>
  <dcterms:modified xsi:type="dcterms:W3CDTF">2020-01-20T12:01:11Z</dcterms:modified>
</cp:coreProperties>
</file>