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5"/>
  </p:handoutMasterIdLst>
  <p:sldIdLst>
    <p:sldId id="256" r:id="rId2"/>
    <p:sldId id="269" r:id="rId3"/>
    <p:sldId id="270" r:id="rId4"/>
    <p:sldId id="282" r:id="rId5"/>
    <p:sldId id="283" r:id="rId6"/>
    <p:sldId id="284" r:id="rId7"/>
    <p:sldId id="285" r:id="rId8"/>
    <p:sldId id="286" r:id="rId9"/>
    <p:sldId id="287" r:id="rId10"/>
    <p:sldId id="288" r:id="rId11"/>
    <p:sldId id="289" r:id="rId12"/>
    <p:sldId id="290" r:id="rId13"/>
    <p:sldId id="291" r:id="rId14"/>
    <p:sldId id="292" r:id="rId15"/>
    <p:sldId id="293" r:id="rId16"/>
    <p:sldId id="294" r:id="rId17"/>
    <p:sldId id="295" r:id="rId18"/>
    <p:sldId id="296" r:id="rId19"/>
    <p:sldId id="297" r:id="rId20"/>
    <p:sldId id="298" r:id="rId21"/>
    <p:sldId id="299" r:id="rId22"/>
    <p:sldId id="300" r:id="rId23"/>
    <p:sldId id="301"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BDB3BF4-87D4-4038-BC2F-3B9B522DE893}" type="datetimeFigureOut">
              <a:rPr lang="tr-TR" smtClean="0"/>
              <a:pPr/>
              <a:t>08.10.2018</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7741D22-D706-4ECE-8E6B-E63A4CB1296F}" type="slidenum">
              <a:rPr lang="tr-TR" smtClean="0"/>
              <a:pPr/>
              <a:t>‹#›</a:t>
            </a:fld>
            <a:endParaRPr lang="tr-TR"/>
          </a:p>
        </p:txBody>
      </p:sp>
    </p:spTree>
    <p:extLst>
      <p:ext uri="{BB962C8B-B14F-4D97-AF65-F5344CB8AC3E}">
        <p14:creationId xmlns:p14="http://schemas.microsoft.com/office/powerpoint/2010/main" xmlns="" val="406262332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22CA2A2-9DB0-4B8B-8079-98281EE82CFC}" type="datetimeFigureOut">
              <a:rPr lang="tr-TR" smtClean="0"/>
              <a:pPr/>
              <a:t>08.10.2018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70E8CE1-F95C-473D-8901-F08C373964D5}"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2CA2A2-9DB0-4B8B-8079-98281EE82CFC}" type="datetimeFigureOut">
              <a:rPr lang="tr-TR" smtClean="0"/>
              <a:pPr/>
              <a:t>08.10.2018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0E8CE1-F95C-473D-8901-F08C373964D5}"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14348" y="1928802"/>
            <a:ext cx="7772400" cy="1470025"/>
          </a:xfrm>
        </p:spPr>
        <p:txBody>
          <a:bodyPr>
            <a:normAutofit/>
          </a:bodyPr>
          <a:lstStyle/>
          <a:p>
            <a:r>
              <a:rPr lang="tr-TR" sz="4000" b="1" dirty="0" smtClean="0">
                <a:solidFill>
                  <a:srgbClr val="FF0000"/>
                </a:solidFill>
              </a:rPr>
              <a:t>TURİZMİN EKONOMİYE ETKİLERİ.</a:t>
            </a:r>
            <a:br>
              <a:rPr lang="tr-TR" sz="4000" b="1" dirty="0" smtClean="0">
                <a:solidFill>
                  <a:srgbClr val="FF0000"/>
                </a:solidFill>
              </a:rPr>
            </a:br>
            <a:endParaRPr lang="tr-TR" sz="4000"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Turizme Aşırı Bağımlılık</a:t>
            </a:r>
            <a:endParaRPr lang="tr-TR" dirty="0">
              <a:solidFill>
                <a:srgbClr val="FF0000"/>
              </a:solidFill>
            </a:endParaRPr>
          </a:p>
        </p:txBody>
      </p:sp>
      <p:sp>
        <p:nvSpPr>
          <p:cNvPr id="3" name="2 İçerik Yer Tutucusu"/>
          <p:cNvSpPr>
            <a:spLocks noGrp="1"/>
          </p:cNvSpPr>
          <p:nvPr>
            <p:ph idx="1"/>
          </p:nvPr>
        </p:nvSpPr>
        <p:spPr/>
        <p:txBody>
          <a:bodyPr>
            <a:normAutofit/>
          </a:bodyPr>
          <a:lstStyle/>
          <a:p>
            <a:pPr>
              <a:buNone/>
            </a:pPr>
            <a:r>
              <a:rPr lang="tr-TR" sz="2400" b="1" dirty="0" smtClean="0"/>
              <a:t>    Turizm, birçok etken karşısında esnek talebe dayanan bir endüstri olup, fiyat ve moda gibi kısmen öngörülebilir; ekonomik ya da siyasal bunalımlar gibi kolaylıkla öngörülemez etkenlere bağlı olarak ciddi talep kayıplarına uğrayabilir. Bu nedenle, turizmin geliştirilmesi çabalarında dengeli bir yaklaşımın belirlenmesi ve geliştirme yönündeki girişimlerin taleple birlikte değerlendirilmesi kaçınılmazdır.</a:t>
            </a:r>
            <a:endParaRPr lang="tr-TR" sz="2400"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smtClean="0">
                <a:solidFill>
                  <a:srgbClr val="FF0000"/>
                </a:solidFill>
              </a:rPr>
              <a:t>Enflasyonun turizm sektörü üzerindeki etkileri</a:t>
            </a:r>
            <a:endParaRPr lang="tr-TR" sz="2400" b="1" dirty="0">
              <a:solidFill>
                <a:srgbClr val="FF0000"/>
              </a:solidFill>
            </a:endParaRPr>
          </a:p>
        </p:txBody>
      </p:sp>
      <p:sp>
        <p:nvSpPr>
          <p:cNvPr id="3" name="2 İçerik Yer Tutucusu"/>
          <p:cNvSpPr>
            <a:spLocks noGrp="1"/>
          </p:cNvSpPr>
          <p:nvPr>
            <p:ph idx="1"/>
          </p:nvPr>
        </p:nvSpPr>
        <p:spPr/>
        <p:txBody>
          <a:bodyPr>
            <a:normAutofit fontScale="70000" lnSpcReduction="20000"/>
          </a:bodyPr>
          <a:lstStyle/>
          <a:p>
            <a:r>
              <a:rPr lang="tr-TR" dirty="0" smtClean="0"/>
              <a:t>Turistik mal ve hizmet üretiminde kullanılan girdi fiyatlarının maliyet enflasyonundan etkilenerek (enerji, hammadde, ücret vb.) artması faktör maliyetlerinin artmasına ve böylece turizm sektörünün etkilenmesine neden olur.</a:t>
            </a:r>
          </a:p>
          <a:p>
            <a:r>
              <a:rPr lang="tr-TR" dirty="0" smtClean="0"/>
              <a:t>Fiyat artışı nedeniyle turizm talebinin belirli dönemlerde düşmesi, yüksek maliyetler ile kurulan konaklama işletmelerinin doluluk oranlarının düşmesine, yatırımın geri dönme süresinin uzamasına ve kârlılığın azalmasına yol açar.</a:t>
            </a:r>
          </a:p>
          <a:p>
            <a:r>
              <a:rPr lang="tr-TR" dirty="0" smtClean="0"/>
              <a:t>Ülkede kendisini gösteren fiyat istikrarsızlığı, dış turizm talebini artırmakla birlikte gerçek (reel) ücretleri azaltabilir. Bu da personelin iş verimliliğinin ve hizmet kalitesinin düşmesine yol açar.</a:t>
            </a:r>
          </a:p>
          <a:p>
            <a:r>
              <a:rPr lang="tr-TR" dirty="0" smtClean="0"/>
              <a:t>Enflasyon, sektörde yapılacak verimli yatırımlar yerine, en çok kâr getiren alanlara yatırım yapılarak ekonomide kaynak dağılımının bozulmasına neden olur.</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400" b="1" dirty="0" smtClean="0">
                <a:solidFill>
                  <a:srgbClr val="FF0000"/>
                </a:solidFill>
              </a:rPr>
              <a:t>Enflasyonun turizm sektörü üzerindeki etkileri</a:t>
            </a:r>
            <a:endParaRPr lang="tr-TR" sz="2400" b="1" dirty="0">
              <a:solidFill>
                <a:srgbClr val="FF0000"/>
              </a:solidFill>
            </a:endParaRPr>
          </a:p>
        </p:txBody>
      </p:sp>
      <p:sp>
        <p:nvSpPr>
          <p:cNvPr id="3" name="2 İçerik Yer Tutucusu"/>
          <p:cNvSpPr>
            <a:spLocks noGrp="1"/>
          </p:cNvSpPr>
          <p:nvPr>
            <p:ph idx="1"/>
          </p:nvPr>
        </p:nvSpPr>
        <p:spPr/>
        <p:txBody>
          <a:bodyPr>
            <a:normAutofit fontScale="70000" lnSpcReduction="20000"/>
          </a:bodyPr>
          <a:lstStyle/>
          <a:p>
            <a:r>
              <a:rPr lang="tr-TR" dirty="0" smtClean="0"/>
              <a:t>Enflasyon, ülkenin ticaretini de olumsuz yönde etkiler. Döviz kurlarının sabit olduğu bir ortamda iç fiyatların çok yükselmesi sonucu ithal edilecek mallar daha ucuz olacağından, ithalat eğilimi artarken ihracat düşecektir. Aynı şekilde, dış pasif turizmde de canlanma görülecektir.</a:t>
            </a:r>
          </a:p>
          <a:p>
            <a:r>
              <a:rPr lang="tr-TR" dirty="0" smtClean="0">
                <a:solidFill>
                  <a:srgbClr val="FF0000"/>
                </a:solidFill>
              </a:rPr>
              <a:t>İç turizm açısından; </a:t>
            </a:r>
            <a:r>
              <a:rPr lang="tr-TR" dirty="0" smtClean="0"/>
              <a:t>artan fiyatlar turizm talebinin satın alma gücü üzerinde olumsuz etki yaparak reel gelirlerde de bir düşme meydana getirir. Bu da, iç turizm hareketlerinde ve turistik tüketim harcamalarında düşmeye yol açar. </a:t>
            </a:r>
            <a:r>
              <a:rPr lang="tr-TR" dirty="0" smtClean="0">
                <a:solidFill>
                  <a:srgbClr val="FF0000"/>
                </a:solidFill>
              </a:rPr>
              <a:t>Dış turizm açısından ise, </a:t>
            </a:r>
            <a:r>
              <a:rPr lang="tr-TR" dirty="0" smtClean="0"/>
              <a:t>ulusal paranın değeri enflasyon oranına paralel olarak düşürüldüğü sürece dış turizm talebi fazla etkilenmez. Ancak, enflasyon oranının kur ayarlaması </a:t>
            </a:r>
            <a:r>
              <a:rPr lang="tr-TR" i="1" dirty="0" smtClean="0"/>
              <a:t>(devalüasyon) oranının </a:t>
            </a:r>
            <a:r>
              <a:rPr lang="tr-TR" dirty="0" smtClean="0"/>
              <a:t>üzerine çıkması durumunda dış turizm talebinde de fiyata bağlı olarak bir gerileme görülebilir.</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Mevsimlik Dalgalanma</a:t>
            </a:r>
            <a:endParaRPr lang="tr-TR" dirty="0">
              <a:solidFill>
                <a:srgbClr val="FF0000"/>
              </a:solidFill>
            </a:endParaRPr>
          </a:p>
        </p:txBody>
      </p:sp>
      <p:sp>
        <p:nvSpPr>
          <p:cNvPr id="3" name="2 İçerik Yer Tutucusu"/>
          <p:cNvSpPr>
            <a:spLocks noGrp="1"/>
          </p:cNvSpPr>
          <p:nvPr>
            <p:ph idx="1"/>
          </p:nvPr>
        </p:nvSpPr>
        <p:spPr/>
        <p:txBody>
          <a:bodyPr/>
          <a:lstStyle/>
          <a:p>
            <a:r>
              <a:rPr lang="tr-TR" dirty="0" smtClean="0"/>
              <a:t>Tam kapasite çalışamama</a:t>
            </a:r>
          </a:p>
          <a:p>
            <a:r>
              <a:rPr lang="tr-TR" dirty="0" smtClean="0"/>
              <a:t>Yatırım ömrünün kısalması</a:t>
            </a:r>
          </a:p>
          <a:p>
            <a:r>
              <a:rPr lang="tr-TR" dirty="0" smtClean="0"/>
              <a:t>Geri dönüş süresinin uzaması</a:t>
            </a:r>
          </a:p>
          <a:p>
            <a:r>
              <a:rPr lang="tr-TR" dirty="0" smtClean="0"/>
              <a:t>İstihdama olumsuz etki</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Yabancı işgücü etkisi</a:t>
            </a:r>
            <a:endParaRPr lang="tr-TR" dirty="0">
              <a:solidFill>
                <a:srgbClr val="FF0000"/>
              </a:solidFill>
            </a:endParaRPr>
          </a:p>
        </p:txBody>
      </p:sp>
      <p:sp>
        <p:nvSpPr>
          <p:cNvPr id="3" name="2 İçerik Yer Tutucusu"/>
          <p:cNvSpPr>
            <a:spLocks noGrp="1"/>
          </p:cNvSpPr>
          <p:nvPr>
            <p:ph idx="1"/>
          </p:nvPr>
        </p:nvSpPr>
        <p:spPr/>
        <p:txBody>
          <a:bodyPr>
            <a:normAutofit fontScale="92500" lnSpcReduction="10000"/>
          </a:bodyPr>
          <a:lstStyle/>
          <a:p>
            <a:r>
              <a:rPr lang="tr-TR" dirty="0" smtClean="0"/>
              <a:t>Yabancı işgücünün istihdamı genellikle bu iş alanının ulusal insan potansiyeli tarafından karşılanamadığı durumlar için söz konusudur.</a:t>
            </a:r>
          </a:p>
          <a:p>
            <a:pPr>
              <a:buNone/>
            </a:pPr>
            <a:endParaRPr lang="tr-TR" dirty="0" smtClean="0"/>
          </a:p>
          <a:p>
            <a:r>
              <a:rPr lang="tr-TR" sz="2800" dirty="0" smtClean="0"/>
              <a:t>Türkiye’de 1982 yılında yürürlüğe giren 2634 sayılı Turizm Teşvik Yasası ile, Turizm işletme belgeli tesislerde toplam personelin %10’unu geçmemek koşuluyla yabancı personel çalıştırma hakkı tanınmıştır. Turizm işletmelerinde gereksinme duyulan yabancı işgücü daha çok yönetim, animasyon ve rehberlik hizmetlerinde yoğunlaşmaktadır.</a:t>
            </a:r>
            <a:endParaRPr lang="tr-TR" sz="2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b="1" dirty="0" smtClean="0">
                <a:solidFill>
                  <a:srgbClr val="FF0000"/>
                </a:solidFill>
              </a:rPr>
              <a:t>TURİZM VE TOPLUMSAL ÇEVRE</a:t>
            </a:r>
            <a:endParaRPr lang="tr-TR" sz="2800" dirty="0">
              <a:solidFill>
                <a:srgbClr val="FF0000"/>
              </a:solidFill>
            </a:endParaRPr>
          </a:p>
        </p:txBody>
      </p:sp>
      <p:sp>
        <p:nvSpPr>
          <p:cNvPr id="3" name="2 İçerik Yer Tutucusu"/>
          <p:cNvSpPr>
            <a:spLocks noGrp="1"/>
          </p:cNvSpPr>
          <p:nvPr>
            <p:ph idx="1"/>
          </p:nvPr>
        </p:nvSpPr>
        <p:spPr/>
        <p:txBody>
          <a:bodyPr/>
          <a:lstStyle/>
          <a:p>
            <a:r>
              <a:rPr lang="tr-TR" dirty="0" smtClean="0"/>
              <a:t>Neler etkili olabilir?</a:t>
            </a:r>
          </a:p>
          <a:p>
            <a:pPr>
              <a:buNone/>
            </a:pPr>
            <a:r>
              <a:rPr lang="tr-TR" dirty="0" smtClean="0"/>
              <a:t>……………………….</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Turizmin Olumlu Toplumsal Etkileri</a:t>
            </a:r>
            <a:endParaRPr lang="tr-TR" dirty="0">
              <a:solidFill>
                <a:srgbClr val="FF0000"/>
              </a:solidFill>
            </a:endParaRPr>
          </a:p>
        </p:txBody>
      </p:sp>
      <p:sp>
        <p:nvSpPr>
          <p:cNvPr id="3" name="2 İçerik Yer Tutucusu"/>
          <p:cNvSpPr>
            <a:spLocks noGrp="1"/>
          </p:cNvSpPr>
          <p:nvPr>
            <p:ph idx="1"/>
          </p:nvPr>
        </p:nvSpPr>
        <p:spPr/>
        <p:txBody>
          <a:bodyPr>
            <a:normAutofit fontScale="92500"/>
          </a:bodyPr>
          <a:lstStyle/>
          <a:p>
            <a:r>
              <a:rPr lang="tr-TR" sz="2400" dirty="0" smtClean="0"/>
              <a:t>Hoşgörü ortamını geliştirir</a:t>
            </a:r>
          </a:p>
          <a:p>
            <a:r>
              <a:rPr lang="tr-TR" sz="2400" dirty="0" smtClean="0"/>
              <a:t>Kırsal bölgelerin kentleşmesini hızlandırır</a:t>
            </a:r>
          </a:p>
          <a:p>
            <a:r>
              <a:rPr lang="tr-TR" sz="2400" dirty="0" smtClean="0"/>
              <a:t>Kadın hakları konusunda ilerlemeyi sağlar</a:t>
            </a:r>
          </a:p>
          <a:p>
            <a:r>
              <a:rPr lang="tr-TR" sz="2400" dirty="0" smtClean="0"/>
              <a:t>Boş zaman kullanma alışkanlığını geliştirir</a:t>
            </a:r>
          </a:p>
          <a:p>
            <a:r>
              <a:rPr lang="tr-TR" sz="2400" dirty="0" smtClean="0"/>
              <a:t>Temizlik bilincinin gelişmesini sağlar</a:t>
            </a:r>
          </a:p>
          <a:p>
            <a:r>
              <a:rPr lang="tr-TR" sz="2400" dirty="0" smtClean="0"/>
              <a:t>Yeni toplumsal kurumların ortaya çıkmasına neden olur</a:t>
            </a:r>
          </a:p>
          <a:p>
            <a:r>
              <a:rPr lang="tr-TR" sz="2400" dirty="0" smtClean="0"/>
              <a:t>Yeni mesleklerin ortaya çıkmasına neden olur</a:t>
            </a:r>
          </a:p>
          <a:p>
            <a:r>
              <a:rPr lang="tr-TR" sz="2400" dirty="0" smtClean="0"/>
              <a:t>Çevre bilincinin gelişmesine yardımcı olur</a:t>
            </a:r>
          </a:p>
          <a:p>
            <a:r>
              <a:rPr lang="tr-TR" sz="2400" dirty="0" smtClean="0"/>
              <a:t>Yerel halkın tarih ve kültür değerlerine sahip çıkma bilinci gelişir</a:t>
            </a:r>
          </a:p>
          <a:p>
            <a:r>
              <a:rPr lang="tr-TR" sz="2400" dirty="0" smtClean="0"/>
              <a:t>Yabancı dil öğrenmeye yönlendirir</a:t>
            </a:r>
          </a:p>
          <a:p>
            <a:r>
              <a:rPr lang="tr-TR" sz="2400" dirty="0" smtClean="0"/>
              <a:t>Aile bağlarını güçlendirir</a:t>
            </a:r>
          </a:p>
          <a:p>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Turizmin Olumsuz Toplumsal Etkileri</a:t>
            </a:r>
            <a:endParaRPr lang="tr-TR" dirty="0">
              <a:solidFill>
                <a:srgbClr val="FF0000"/>
              </a:solidFill>
            </a:endParaRPr>
          </a:p>
        </p:txBody>
      </p:sp>
      <p:sp>
        <p:nvSpPr>
          <p:cNvPr id="3" name="2 İçerik Yer Tutucusu"/>
          <p:cNvSpPr>
            <a:spLocks noGrp="1"/>
          </p:cNvSpPr>
          <p:nvPr>
            <p:ph idx="1"/>
          </p:nvPr>
        </p:nvSpPr>
        <p:spPr/>
        <p:txBody>
          <a:bodyPr>
            <a:normAutofit/>
          </a:bodyPr>
          <a:lstStyle/>
          <a:p>
            <a:r>
              <a:rPr lang="tr-TR" sz="2800" dirty="0" smtClean="0"/>
              <a:t>Yabancı düşmanlığını artırabilir.</a:t>
            </a:r>
          </a:p>
          <a:p>
            <a:r>
              <a:rPr lang="tr-TR" sz="2800" dirty="0" smtClean="0"/>
              <a:t>Suç oranında artış olabilir.</a:t>
            </a:r>
          </a:p>
          <a:p>
            <a:r>
              <a:rPr lang="tr-TR" sz="2800" dirty="0" smtClean="0"/>
              <a:t>Kültür ticarileşebilir.</a:t>
            </a:r>
          </a:p>
          <a:p>
            <a:r>
              <a:rPr lang="tr-TR" sz="2800" dirty="0" smtClean="0"/>
              <a:t>Turistleri taklit olumsuz yönlenmeye neden olabilmektedir.</a:t>
            </a:r>
            <a:endParaRPr lang="tr-T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TURİZM - FİZİKSEL ÇEVRE İLİŞKİLERİ</a:t>
            </a:r>
            <a:endParaRPr lang="tr-TR" dirty="0">
              <a:solidFill>
                <a:srgbClr val="FF0000"/>
              </a:solidFill>
            </a:endParaRPr>
          </a:p>
        </p:txBody>
      </p:sp>
      <p:sp>
        <p:nvSpPr>
          <p:cNvPr id="3" name="2 İçerik Yer Tutucusu"/>
          <p:cNvSpPr>
            <a:spLocks noGrp="1"/>
          </p:cNvSpPr>
          <p:nvPr>
            <p:ph idx="1"/>
          </p:nvPr>
        </p:nvSpPr>
        <p:spPr/>
        <p:txBody>
          <a:bodyPr>
            <a:normAutofit fontScale="92500" lnSpcReduction="10000"/>
          </a:bodyPr>
          <a:lstStyle/>
          <a:p>
            <a:r>
              <a:rPr lang="tr-TR" sz="2800" b="1" dirty="0" smtClean="0">
                <a:solidFill>
                  <a:srgbClr val="FF0000"/>
                </a:solidFill>
              </a:rPr>
              <a:t>Turizmin Fiziksel Çevre Üzerindeki Olumlu Etkileri</a:t>
            </a:r>
          </a:p>
          <a:p>
            <a:pPr marL="514350" indent="-514350">
              <a:buFont typeface="+mj-lt"/>
              <a:buAutoNum type="arabicPeriod"/>
            </a:pPr>
            <a:r>
              <a:rPr lang="tr-TR" sz="2800" dirty="0" smtClean="0"/>
              <a:t>Turizmin mevcut tarihi yöre, anıt ve yapıların iyileştirilmesi (</a:t>
            </a:r>
            <a:r>
              <a:rPr lang="tr-TR" sz="2800" i="1" dirty="0" smtClean="0"/>
              <a:t>restorasyonu) yönünde </a:t>
            </a:r>
            <a:r>
              <a:rPr lang="tr-TR" sz="2800" dirty="0" smtClean="0"/>
              <a:t>itici bir güç olmasından kaynaklanmaktadır</a:t>
            </a:r>
            <a:r>
              <a:rPr lang="tr-TR" sz="2800" b="1" dirty="0" smtClean="0"/>
              <a:t>. Turizm bu yönüyle tarihi öneme sahip alanların korunmasına </a:t>
            </a:r>
            <a:r>
              <a:rPr lang="tr-TR" sz="2800" dirty="0" smtClean="0"/>
              <a:t>olumlu yönde katkıda bulunmaktadır.</a:t>
            </a:r>
          </a:p>
          <a:p>
            <a:pPr marL="514350" indent="-514350">
              <a:buFont typeface="+mj-lt"/>
              <a:buAutoNum type="arabicPeriod"/>
            </a:pPr>
            <a:r>
              <a:rPr lang="tr-TR" sz="2800" dirty="0" smtClean="0"/>
              <a:t>Eski yapıtların yeni kimlikleriyle bugün de yaşamalarını sağlayacak düzenlemelere gidilmesini özendirir.</a:t>
            </a:r>
          </a:p>
          <a:p>
            <a:pPr marL="514350" indent="-514350">
              <a:buFont typeface="+mj-lt"/>
              <a:buAutoNum type="arabicPeriod"/>
            </a:pPr>
            <a:r>
              <a:rPr lang="tr-TR" sz="2800" dirty="0" smtClean="0"/>
              <a:t>Çevrenin korunmasına hız verir.</a:t>
            </a:r>
          </a:p>
          <a:p>
            <a:pPr marL="514350" indent="-514350">
              <a:buFont typeface="+mj-lt"/>
              <a:buAutoNum type="arabicPeriod"/>
            </a:pPr>
            <a:r>
              <a:rPr lang="tr-TR" sz="2800" dirty="0" smtClean="0"/>
              <a:t>Çevre korunmasına ilişkin önlemlere planlama ve yönetsel bir boyut ekler.</a:t>
            </a:r>
            <a:endParaRPr lang="tr-TR"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TURİZM - FİZİKSEL ÇEVRE İLİŞKİLERİ</a:t>
            </a:r>
            <a:endParaRPr lang="tr-TR" dirty="0">
              <a:solidFill>
                <a:srgbClr val="FF0000"/>
              </a:solidFill>
            </a:endParaRPr>
          </a:p>
        </p:txBody>
      </p:sp>
      <p:sp>
        <p:nvSpPr>
          <p:cNvPr id="3" name="2 İçerik Yer Tutucusu"/>
          <p:cNvSpPr>
            <a:spLocks noGrp="1"/>
          </p:cNvSpPr>
          <p:nvPr>
            <p:ph idx="1"/>
          </p:nvPr>
        </p:nvSpPr>
        <p:spPr/>
        <p:txBody>
          <a:bodyPr>
            <a:normAutofit fontScale="92500" lnSpcReduction="10000"/>
          </a:bodyPr>
          <a:lstStyle/>
          <a:p>
            <a:r>
              <a:rPr lang="tr-TR" sz="2800" b="1" dirty="0" smtClean="0">
                <a:solidFill>
                  <a:srgbClr val="FF0000"/>
                </a:solidFill>
              </a:rPr>
              <a:t>Turizmin Fiziksel Çevre Üzerindeki Olumlu Etkileri</a:t>
            </a:r>
          </a:p>
          <a:p>
            <a:pPr marL="514350" indent="-514350">
              <a:buFont typeface="+mj-lt"/>
              <a:buAutoNum type="arabicPeriod"/>
            </a:pPr>
            <a:r>
              <a:rPr lang="tr-TR" sz="2800" dirty="0" smtClean="0"/>
              <a:t>Turizmin mevcut tarihi yöre, anıt ve yapıların iyileştirilmesi (</a:t>
            </a:r>
            <a:r>
              <a:rPr lang="tr-TR" sz="2800" i="1" dirty="0" smtClean="0"/>
              <a:t>restorasyonu) yönünde </a:t>
            </a:r>
            <a:r>
              <a:rPr lang="tr-TR" sz="2800" dirty="0" smtClean="0"/>
              <a:t>itici bir güç olmasından kaynaklanmaktadır</a:t>
            </a:r>
            <a:r>
              <a:rPr lang="tr-TR" sz="2800" b="1" dirty="0" smtClean="0"/>
              <a:t>. Turizm bu yönüyle tarihi öneme sahip alanların korunmasına </a:t>
            </a:r>
            <a:r>
              <a:rPr lang="tr-TR" sz="2800" dirty="0" smtClean="0"/>
              <a:t>olumlu yönde katkıda bulunmaktadır.</a:t>
            </a:r>
          </a:p>
          <a:p>
            <a:pPr marL="514350" indent="-514350">
              <a:buFont typeface="+mj-lt"/>
              <a:buAutoNum type="arabicPeriod"/>
            </a:pPr>
            <a:r>
              <a:rPr lang="tr-TR" sz="2800" dirty="0" smtClean="0"/>
              <a:t>Eski yapıtların yeni kimlikleriyle bugün de yaşamalarını sağlayacak düzenlemelere gidilmesini özendirir.</a:t>
            </a:r>
          </a:p>
          <a:p>
            <a:pPr marL="514350" indent="-514350">
              <a:buFont typeface="+mj-lt"/>
              <a:buAutoNum type="arabicPeriod"/>
            </a:pPr>
            <a:r>
              <a:rPr lang="tr-TR" sz="2800" dirty="0" smtClean="0"/>
              <a:t>Çevrenin korunmasına hız verir.</a:t>
            </a:r>
          </a:p>
          <a:p>
            <a:pPr marL="514350" indent="-514350">
              <a:buFont typeface="+mj-lt"/>
              <a:buAutoNum type="arabicPeriod"/>
            </a:pPr>
            <a:r>
              <a:rPr lang="tr-TR" sz="2800" dirty="0" smtClean="0"/>
              <a:t>Çevre korunmasına ilişkin önlemlere planlama ve yönetsel bir boyut ekler.</a:t>
            </a:r>
            <a:endParaRPr lang="tr-TR" sz="2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solidFill>
                  <a:srgbClr val="FF0000"/>
                </a:solidFill>
              </a:rPr>
              <a:t>Turizmin Ülke Ekonomisi Üzerindeki</a:t>
            </a:r>
            <a:br>
              <a:rPr lang="tr-TR" sz="3200" b="1" dirty="0" smtClean="0">
                <a:solidFill>
                  <a:srgbClr val="FF0000"/>
                </a:solidFill>
              </a:rPr>
            </a:br>
            <a:r>
              <a:rPr lang="tr-TR" sz="3200" b="1" dirty="0" smtClean="0">
                <a:solidFill>
                  <a:srgbClr val="FF0000"/>
                </a:solidFill>
              </a:rPr>
              <a:t>Olumlu Etkileri</a:t>
            </a:r>
            <a:endParaRPr lang="tr-TR" sz="3200" b="1" dirty="0">
              <a:solidFill>
                <a:srgbClr val="FF0000"/>
              </a:solidFill>
            </a:endParaRPr>
          </a:p>
        </p:txBody>
      </p:sp>
      <p:sp>
        <p:nvSpPr>
          <p:cNvPr id="3" name="2 İçerik Yer Tutucusu"/>
          <p:cNvSpPr>
            <a:spLocks noGrp="1"/>
          </p:cNvSpPr>
          <p:nvPr>
            <p:ph idx="1"/>
          </p:nvPr>
        </p:nvSpPr>
        <p:spPr/>
        <p:txBody>
          <a:bodyPr>
            <a:normAutofit/>
          </a:bodyPr>
          <a:lstStyle/>
          <a:p>
            <a:r>
              <a:rPr lang="tr-TR" dirty="0" smtClean="0"/>
              <a:t>Ödemeler dengesi üzerine etkisi,</a:t>
            </a:r>
          </a:p>
          <a:p>
            <a:r>
              <a:rPr lang="tr-TR" dirty="0" smtClean="0"/>
              <a:t>Gelir yaratıcı etkisi,</a:t>
            </a:r>
          </a:p>
          <a:p>
            <a:r>
              <a:rPr lang="tr-TR" dirty="0" smtClean="0"/>
              <a:t>İstihdam yaratıcı etkisi,</a:t>
            </a:r>
          </a:p>
          <a:p>
            <a:r>
              <a:rPr lang="tr-TR" dirty="0" smtClean="0"/>
              <a:t>Diğer ekonomik sektörlere etkisi,</a:t>
            </a:r>
          </a:p>
          <a:p>
            <a:r>
              <a:rPr lang="tr-TR" dirty="0" smtClean="0"/>
              <a:t>Altyapı ve üstyapının geliştirilmesi etkisi,</a:t>
            </a:r>
          </a:p>
          <a:p>
            <a:r>
              <a:rPr lang="tr-TR" dirty="0" smtClean="0"/>
              <a:t>Bölgelerarası ekonomik dengesizliğin ortadan kaldırılması etkisi.</a:t>
            </a:r>
            <a:endParaRPr lang="tr-T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TURİZM - FİZİKSEL ÇEVRE İLİŞKİLERİ</a:t>
            </a:r>
            <a:endParaRPr lang="tr-TR" dirty="0">
              <a:solidFill>
                <a:srgbClr val="FF0000"/>
              </a:solidFill>
            </a:endParaRPr>
          </a:p>
        </p:txBody>
      </p:sp>
      <p:sp>
        <p:nvSpPr>
          <p:cNvPr id="3" name="2 İçerik Yer Tutucusu"/>
          <p:cNvSpPr>
            <a:spLocks noGrp="1"/>
          </p:cNvSpPr>
          <p:nvPr>
            <p:ph idx="1"/>
          </p:nvPr>
        </p:nvSpPr>
        <p:spPr/>
        <p:txBody>
          <a:bodyPr>
            <a:normAutofit fontScale="92500" lnSpcReduction="10000"/>
          </a:bodyPr>
          <a:lstStyle/>
          <a:p>
            <a:r>
              <a:rPr lang="tr-TR" sz="2800" b="1" dirty="0" smtClean="0">
                <a:solidFill>
                  <a:srgbClr val="FF0000"/>
                </a:solidFill>
              </a:rPr>
              <a:t>Turizmin Fiziksel Çevre Üzerindeki Olumlu Etkileri</a:t>
            </a:r>
          </a:p>
          <a:p>
            <a:pPr marL="514350" indent="-514350">
              <a:buFont typeface="+mj-lt"/>
              <a:buAutoNum type="arabicPeriod"/>
            </a:pPr>
            <a:r>
              <a:rPr lang="tr-TR" sz="2800" dirty="0" smtClean="0"/>
              <a:t>Turizmin mevcut tarihi yöre, anıt ve yapıların iyileştirilmesi (</a:t>
            </a:r>
            <a:r>
              <a:rPr lang="tr-TR" sz="2800" i="1" dirty="0" smtClean="0"/>
              <a:t>restorasyonu) yönünde </a:t>
            </a:r>
            <a:r>
              <a:rPr lang="tr-TR" sz="2800" dirty="0" smtClean="0"/>
              <a:t>itici bir güç olmasından kaynaklanmaktadır</a:t>
            </a:r>
            <a:r>
              <a:rPr lang="tr-TR" sz="2800" b="1" dirty="0" smtClean="0"/>
              <a:t>. Turizm bu yönüyle tarihi öneme sahip alanların korunmasına </a:t>
            </a:r>
            <a:r>
              <a:rPr lang="tr-TR" sz="2800" dirty="0" smtClean="0"/>
              <a:t>olumlu yönde katkıda bulunmaktadır.</a:t>
            </a:r>
          </a:p>
          <a:p>
            <a:pPr marL="514350" indent="-514350">
              <a:buFont typeface="+mj-lt"/>
              <a:buAutoNum type="arabicPeriod"/>
            </a:pPr>
            <a:r>
              <a:rPr lang="tr-TR" sz="2800" dirty="0" smtClean="0"/>
              <a:t>Eski yapıtların yeni kimlikleriyle bugün de yaşamalarını sağlayacak düzenlemelere gidilmesini özendirir.</a:t>
            </a:r>
          </a:p>
          <a:p>
            <a:pPr marL="514350" indent="-514350">
              <a:buFont typeface="+mj-lt"/>
              <a:buAutoNum type="arabicPeriod"/>
            </a:pPr>
            <a:r>
              <a:rPr lang="tr-TR" sz="2800" dirty="0" smtClean="0"/>
              <a:t>Çevrenin korunmasına hız verir.</a:t>
            </a:r>
          </a:p>
          <a:p>
            <a:pPr marL="514350" indent="-514350">
              <a:buFont typeface="+mj-lt"/>
              <a:buAutoNum type="arabicPeriod"/>
            </a:pPr>
            <a:r>
              <a:rPr lang="tr-TR" sz="2800" dirty="0" smtClean="0"/>
              <a:t>Çevre korunmasına ilişkin önlemlere planlama ve yönetsel bir boyut ekler.</a:t>
            </a:r>
            <a:endParaRPr lang="tr-TR"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TURİZM - FİZİKSEL ÇEVRE İLİŞKİLERİ</a:t>
            </a:r>
            <a:endParaRPr lang="tr-TR" dirty="0">
              <a:solidFill>
                <a:srgbClr val="FF0000"/>
              </a:solidFill>
            </a:endParaRPr>
          </a:p>
        </p:txBody>
      </p:sp>
      <p:sp>
        <p:nvSpPr>
          <p:cNvPr id="3" name="2 İçerik Yer Tutucusu"/>
          <p:cNvSpPr>
            <a:spLocks noGrp="1"/>
          </p:cNvSpPr>
          <p:nvPr>
            <p:ph idx="1"/>
          </p:nvPr>
        </p:nvSpPr>
        <p:spPr/>
        <p:txBody>
          <a:bodyPr>
            <a:normAutofit/>
          </a:bodyPr>
          <a:lstStyle/>
          <a:p>
            <a:r>
              <a:rPr lang="tr-TR" sz="2800" b="1" dirty="0" smtClean="0">
                <a:solidFill>
                  <a:srgbClr val="FF0000"/>
                </a:solidFill>
              </a:rPr>
              <a:t>Turizmin Fiziksel Çevre Üzerindeki Olumsuz Etkileri</a:t>
            </a:r>
          </a:p>
          <a:p>
            <a:pPr marL="514350" indent="-514350">
              <a:buFont typeface="+mj-lt"/>
              <a:buAutoNum type="arabicPeriod"/>
            </a:pPr>
            <a:r>
              <a:rPr lang="tr-TR" sz="2800" dirty="0" smtClean="0"/>
              <a:t>Doğal çevrenin tahribatı</a:t>
            </a:r>
          </a:p>
          <a:p>
            <a:pPr marL="514350" indent="-514350">
              <a:buFont typeface="+mj-lt"/>
              <a:buAutoNum type="arabicPeriod"/>
            </a:pPr>
            <a:r>
              <a:rPr lang="tr-TR" sz="2800" dirty="0" smtClean="0"/>
              <a:t>Doğal manzaranın bayağılaşması</a:t>
            </a:r>
          </a:p>
          <a:p>
            <a:pPr marL="514350" indent="-514350">
              <a:buFont typeface="+mj-lt"/>
              <a:buAutoNum type="arabicPeriod"/>
            </a:pPr>
            <a:r>
              <a:rPr lang="tr-TR" sz="2800" dirty="0" smtClean="0"/>
              <a:t>SİT alanları kirlenmesi</a:t>
            </a:r>
          </a:p>
          <a:p>
            <a:pPr marL="514350" indent="-514350">
              <a:buFont typeface="+mj-lt"/>
              <a:buAutoNum type="arabicPeriod"/>
            </a:pPr>
            <a:r>
              <a:rPr lang="tr-TR" sz="2800" dirty="0" smtClean="0"/>
              <a:t>Çöp ve atıklar sorunu</a:t>
            </a:r>
          </a:p>
          <a:p>
            <a:pPr marL="514350" indent="-514350">
              <a:buFont typeface="+mj-lt"/>
              <a:buAutoNum type="arabicPeriod"/>
            </a:pPr>
            <a:r>
              <a:rPr lang="tr-TR" sz="2800" dirty="0" smtClean="0"/>
              <a:t>Ses kirliliği</a:t>
            </a:r>
          </a:p>
          <a:p>
            <a:pPr marL="514350" indent="-514350">
              <a:buFont typeface="+mj-lt"/>
              <a:buAutoNum type="arabicPeriod"/>
            </a:pPr>
            <a:r>
              <a:rPr lang="tr-TR" sz="2800" dirty="0" smtClean="0"/>
              <a:t>Betonlaşma</a:t>
            </a:r>
            <a:endParaRPr lang="tr-TR" sz="2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solidFill>
                  <a:srgbClr val="FF0000"/>
                </a:solidFill>
              </a:rPr>
              <a:t>TÜRKİYE’DE TURİZMDE ÇEVRE SORUNLARI</a:t>
            </a:r>
            <a:endParaRPr lang="tr-TR" sz="3200" dirty="0">
              <a:solidFill>
                <a:srgbClr val="FF0000"/>
              </a:solidFill>
            </a:endParaRPr>
          </a:p>
        </p:txBody>
      </p:sp>
      <p:sp>
        <p:nvSpPr>
          <p:cNvPr id="3" name="2 İçerik Yer Tutucusu"/>
          <p:cNvSpPr>
            <a:spLocks noGrp="1"/>
          </p:cNvSpPr>
          <p:nvPr>
            <p:ph idx="1"/>
          </p:nvPr>
        </p:nvSpPr>
        <p:spPr>
          <a:xfrm>
            <a:off x="457200" y="1196752"/>
            <a:ext cx="8229600" cy="5400600"/>
          </a:xfrm>
        </p:spPr>
        <p:txBody>
          <a:bodyPr>
            <a:normAutofit fontScale="77500" lnSpcReduction="20000"/>
          </a:bodyPr>
          <a:lstStyle/>
          <a:p>
            <a:r>
              <a:rPr lang="tr-TR" b="1" dirty="0" smtClean="0"/>
              <a:t>Planlanan bölgelerdeki doğal kaynaklar ve bunların taşıma kapasitelerine ilişkin yeterli düzeyde araştırma ve envanter bulunmaması, farklı disiplinli bir çalışmayı gerektiren planlama işlevini yürüten gruplarda çevreyle ilgili çeşitli uzmanlık alanlarının yeterli düzeyde yer almaması,</a:t>
            </a:r>
          </a:p>
          <a:p>
            <a:r>
              <a:rPr lang="tr-TR" b="1" dirty="0" smtClean="0">
                <a:solidFill>
                  <a:srgbClr val="0070C0"/>
                </a:solidFill>
              </a:rPr>
              <a:t>Arazi sahipleri ve ikinci konut kooperatiflerinin yapı yasağı veya kısıtlaması kararlarına karşı direnç göstermeleri,</a:t>
            </a:r>
          </a:p>
          <a:p>
            <a:r>
              <a:rPr lang="tr-TR" b="1" dirty="0" smtClean="0"/>
              <a:t>Çeşitli bölgesel ve </a:t>
            </a:r>
            <a:r>
              <a:rPr lang="tr-TR" b="1" dirty="0" err="1" smtClean="0"/>
              <a:t>sektörel</a:t>
            </a:r>
            <a:r>
              <a:rPr lang="tr-TR" b="1" dirty="0" smtClean="0"/>
              <a:t> planlar için çerçeve oluşturacak bir çevre </a:t>
            </a:r>
            <a:r>
              <a:rPr lang="tr-TR" b="1" dirty="0" err="1" smtClean="0"/>
              <a:t>master</a:t>
            </a:r>
            <a:r>
              <a:rPr lang="tr-TR" b="1" dirty="0" smtClean="0"/>
              <a:t> planının bulunmaması,</a:t>
            </a:r>
          </a:p>
          <a:p>
            <a:r>
              <a:rPr lang="tr-TR" b="1" dirty="0" smtClean="0">
                <a:solidFill>
                  <a:srgbClr val="0070C0"/>
                </a:solidFill>
              </a:rPr>
              <a:t>Planların hazırlanış aşamasında gelişmenin çevre üzerindeki olumsuz etkilerine yeterli duyarlılık ve/veya bilinçle yaklaşılmamış olması,</a:t>
            </a:r>
          </a:p>
          <a:p>
            <a:r>
              <a:rPr lang="tr-TR" b="1" dirty="0" smtClean="0"/>
              <a:t>Planların uygulanmasında yaşanan yoğunlaşma, estetik ihmaller ve altyapı yetersizliklerin çevreyi olumsuz yönde etkilemesi.</a:t>
            </a:r>
            <a:endParaRPr lang="tr-TR" b="1"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2800" b="1" dirty="0" smtClean="0">
                <a:solidFill>
                  <a:srgbClr val="FF0000"/>
                </a:solidFill>
              </a:rPr>
              <a:t>Son yıllarda Türkiye’de turizm sektörünün yaratmış olduğu çevresel sorunları</a:t>
            </a:r>
            <a:endParaRPr lang="tr-TR" sz="2800" b="1" dirty="0">
              <a:solidFill>
                <a:srgbClr val="FF0000"/>
              </a:solidFill>
            </a:endParaRPr>
          </a:p>
        </p:txBody>
      </p:sp>
      <p:sp>
        <p:nvSpPr>
          <p:cNvPr id="3" name="2 İçerik Yer Tutucusu"/>
          <p:cNvSpPr>
            <a:spLocks noGrp="1"/>
          </p:cNvSpPr>
          <p:nvPr>
            <p:ph idx="1"/>
          </p:nvPr>
        </p:nvSpPr>
        <p:spPr/>
        <p:txBody>
          <a:bodyPr>
            <a:normAutofit fontScale="85000" lnSpcReduction="20000"/>
          </a:bodyPr>
          <a:lstStyle/>
          <a:p>
            <a:r>
              <a:rPr lang="tr-TR" dirty="0" smtClean="0"/>
              <a:t>Çevreyi </a:t>
            </a:r>
            <a:r>
              <a:rPr lang="tr-TR" dirty="0" smtClean="0"/>
              <a:t>bozulmakta </a:t>
            </a:r>
            <a:endParaRPr lang="tr-TR" dirty="0" smtClean="0"/>
          </a:p>
          <a:p>
            <a:r>
              <a:rPr lang="tr-TR" dirty="0" smtClean="0"/>
              <a:t>Yeraltı su kaynakları azalmakta</a:t>
            </a:r>
          </a:p>
          <a:p>
            <a:r>
              <a:rPr lang="tr-TR" dirty="0" smtClean="0"/>
              <a:t>Atık sorunu artmakta</a:t>
            </a:r>
          </a:p>
          <a:p>
            <a:r>
              <a:rPr lang="tr-TR" dirty="0" smtClean="0"/>
              <a:t>Atıkların yok edilmesinde yaşanan sorunlar</a:t>
            </a:r>
          </a:p>
          <a:p>
            <a:r>
              <a:rPr lang="tr-TR" dirty="0" smtClean="0"/>
              <a:t>Altyapıdan kaynaklanan sorunlar </a:t>
            </a:r>
          </a:p>
          <a:p>
            <a:r>
              <a:rPr lang="tr-TR" dirty="0" smtClean="0"/>
              <a:t>Yanlış yapılanma</a:t>
            </a:r>
          </a:p>
          <a:p>
            <a:r>
              <a:rPr lang="tr-TR" dirty="0" smtClean="0"/>
              <a:t>Ses kirliliği</a:t>
            </a:r>
          </a:p>
          <a:p>
            <a:r>
              <a:rPr lang="tr-TR" dirty="0" smtClean="0"/>
              <a:t>Tarım alanları zarar görmekte</a:t>
            </a:r>
          </a:p>
          <a:p>
            <a:r>
              <a:rPr lang="tr-TR" dirty="0" smtClean="0"/>
              <a:t>Yerleşimler ve konutlar el değiştirmekte</a:t>
            </a:r>
          </a:p>
          <a:p>
            <a:r>
              <a:rPr lang="tr-TR" dirty="0" smtClean="0"/>
              <a:t>Gençler tarımdan uzaklaşmakta</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85000" lnSpcReduction="20000"/>
          </a:bodyPr>
          <a:lstStyle/>
          <a:p>
            <a:pPr>
              <a:buNone/>
            </a:pPr>
            <a:r>
              <a:rPr lang="tr-TR" b="1" dirty="0" smtClean="0"/>
              <a:t>	      </a:t>
            </a:r>
            <a:r>
              <a:rPr lang="tr-TR" b="1" dirty="0" smtClean="0">
                <a:solidFill>
                  <a:srgbClr val="FF0000"/>
                </a:solidFill>
              </a:rPr>
              <a:t>Turizmin ödemeler dengesi üzerine etkisi</a:t>
            </a:r>
          </a:p>
          <a:p>
            <a:pPr>
              <a:buNone/>
            </a:pPr>
            <a:endParaRPr lang="tr-TR" b="1" dirty="0" smtClean="0">
              <a:solidFill>
                <a:srgbClr val="FF0000"/>
              </a:solidFill>
            </a:endParaRPr>
          </a:p>
          <a:p>
            <a:pPr algn="ctr">
              <a:buNone/>
            </a:pPr>
            <a:r>
              <a:rPr lang="tr-TR" dirty="0" smtClean="0"/>
              <a:t>Uluslararası turizm nedeniyle elde edilen dövizler, döviz arzı ve talebi üzerinde etkili olmaktadır. Bu</a:t>
            </a:r>
          </a:p>
          <a:p>
            <a:pPr algn="ctr">
              <a:buNone/>
            </a:pPr>
            <a:r>
              <a:rPr lang="tr-TR" dirty="0" smtClean="0"/>
              <a:t>etki, turist gönderen ülkede döviz talebi, turist kabul eden ülkede ise döviz arzını uyarıcı ve artırıcı rol</a:t>
            </a:r>
          </a:p>
          <a:p>
            <a:pPr algn="ctr">
              <a:buNone/>
            </a:pPr>
            <a:r>
              <a:rPr lang="tr-TR" dirty="0" smtClean="0"/>
              <a:t>oynamakta ve sonuçta ödemeler dengesi üzerindeki etki olarak karşımıza çıkmaktadır. Bir ülkenin döviz</a:t>
            </a:r>
          </a:p>
          <a:p>
            <a:pPr algn="ctr">
              <a:buNone/>
            </a:pPr>
            <a:r>
              <a:rPr lang="tr-TR" dirty="0" smtClean="0"/>
              <a:t>kazancı turistik döviz kaybından daha fazla olduğu sürece ödemeler dengesine olumlu katkıda</a:t>
            </a:r>
          </a:p>
          <a:p>
            <a:pPr algn="ctr">
              <a:buNone/>
            </a:pPr>
            <a:r>
              <a:rPr lang="tr-TR" dirty="0" smtClean="0"/>
              <a:t>bulunacaktır.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857232"/>
            <a:ext cx="8229600" cy="4525963"/>
          </a:xfrm>
        </p:spPr>
        <p:txBody>
          <a:bodyPr>
            <a:normAutofit fontScale="92500"/>
          </a:bodyPr>
          <a:lstStyle/>
          <a:p>
            <a:pPr algn="ctr">
              <a:buNone/>
            </a:pPr>
            <a:r>
              <a:rPr lang="tr-TR" b="1" dirty="0" smtClean="0"/>
              <a:t>	</a:t>
            </a:r>
            <a:r>
              <a:rPr lang="tr-TR" b="1" dirty="0" smtClean="0">
                <a:solidFill>
                  <a:srgbClr val="FF0000"/>
                </a:solidFill>
              </a:rPr>
              <a:t>Turizmin Gelir Yaratıcı Etkisi</a:t>
            </a:r>
          </a:p>
          <a:p>
            <a:pPr marL="514350" indent="-514350">
              <a:buFont typeface="+mj-lt"/>
              <a:buAutoNum type="arabicPeriod"/>
            </a:pPr>
            <a:r>
              <a:rPr lang="tr-TR" dirty="0" smtClean="0"/>
              <a:t>Turistlerin doğrudan harcama yapmaları sonucunda elde edilen gelir</a:t>
            </a:r>
            <a:endParaRPr lang="tr-TR" i="1" dirty="0" smtClean="0"/>
          </a:p>
          <a:p>
            <a:pPr marL="514350" indent="-514350">
              <a:buFont typeface="+mj-lt"/>
              <a:buAutoNum type="arabicPeriod"/>
            </a:pPr>
            <a:r>
              <a:rPr lang="tr-TR" dirty="0" smtClean="0"/>
              <a:t>Birinci aşamaya bağlı olarak işletmeler arası işlemler için yapılan harcamalardan elde edilen gelir</a:t>
            </a:r>
          </a:p>
          <a:p>
            <a:pPr marL="514350" indent="-514350">
              <a:buFont typeface="+mj-lt"/>
              <a:buAutoNum type="arabicPeriod"/>
            </a:pPr>
            <a:r>
              <a:rPr lang="tr-TR" dirty="0" smtClean="0"/>
              <a:t>Turizmden elde edilen gelirin, istihdam edilen ya da turizmden kazanç sağlayan diğer kişiler tarafından harcanması sonucu elde edilen gelir</a:t>
            </a:r>
            <a:endParaRPr lang="tr-TR" b="1" dirty="0" smtClean="0">
              <a:solidFill>
                <a:srgbClr val="FF0000"/>
              </a:solidFill>
            </a:endParaRPr>
          </a:p>
          <a:p>
            <a:pPr algn="ctr">
              <a:buNone/>
            </a:pP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85794"/>
            <a:ext cx="8229600" cy="5340369"/>
          </a:xfrm>
        </p:spPr>
        <p:txBody>
          <a:bodyPr>
            <a:normAutofit fontScale="55000" lnSpcReduction="20000"/>
          </a:bodyPr>
          <a:lstStyle/>
          <a:p>
            <a:pPr algn="ctr">
              <a:buNone/>
            </a:pPr>
            <a:r>
              <a:rPr lang="tr-TR" dirty="0" smtClean="0"/>
              <a:t>	</a:t>
            </a:r>
            <a:r>
              <a:rPr lang="tr-TR" sz="4500" dirty="0" smtClean="0">
                <a:solidFill>
                  <a:srgbClr val="FF0000"/>
                </a:solidFill>
              </a:rPr>
              <a:t>Turizmin İstihdam Yaratıcı Etkisi</a:t>
            </a:r>
          </a:p>
          <a:p>
            <a:pPr algn="ctr">
              <a:buNone/>
            </a:pPr>
            <a:endParaRPr lang="tr-TR" sz="4500" dirty="0" smtClean="0">
              <a:solidFill>
                <a:srgbClr val="FF0000"/>
              </a:solidFill>
            </a:endParaRPr>
          </a:p>
          <a:p>
            <a:pPr marL="514350" indent="-514350">
              <a:buFont typeface="+mj-lt"/>
              <a:buAutoNum type="arabicPeriod"/>
            </a:pPr>
            <a:r>
              <a:rPr lang="tr-TR" sz="3800" b="1" dirty="0" smtClean="0"/>
              <a:t>Turizm sektöründe faaliyet gösteren işletmelerdeki turistik harcamalar nedeniyle gerçekleşen arz içinde yer alan doğrudan istihdam türü: </a:t>
            </a:r>
            <a:r>
              <a:rPr lang="tr-TR" sz="3800" b="1" dirty="0" smtClean="0">
                <a:solidFill>
                  <a:srgbClr val="0070C0"/>
                </a:solidFill>
              </a:rPr>
              <a:t>Otel ve restoran gibi turizmin birincil unsurlarını oluşturan işletmelerde çalışanların sayısının artması örnek olarak verilebilir.</a:t>
            </a:r>
          </a:p>
          <a:p>
            <a:pPr marL="514350" indent="-514350">
              <a:buFont typeface="+mj-lt"/>
              <a:buAutoNum type="arabicPeriod"/>
            </a:pPr>
            <a:r>
              <a:rPr lang="tr-TR" sz="3800" b="1" dirty="0" smtClean="0"/>
              <a:t>Turistik harcamalar sonucu gerçekleşmeyen, ancak turizmle ilgili olduğundan turistik arz içerisinde yer alan ve diğer sektörde oluşan dolaylı istihdam türü: </a:t>
            </a:r>
            <a:r>
              <a:rPr lang="tr-TR" sz="3800" b="1" dirty="0" smtClean="0">
                <a:solidFill>
                  <a:srgbClr val="0070C0"/>
                </a:solidFill>
              </a:rPr>
              <a:t>Bölgedeki turizm hareketlerindeki değişmeye bağlı olarak ulaştırma, eğlence ve alışveriş merkezlerinde istihdam edilen personel sayısındaki değişme bu kapsamda incelenebilir.</a:t>
            </a:r>
          </a:p>
          <a:p>
            <a:pPr marL="514350" indent="-514350">
              <a:buFont typeface="+mj-lt"/>
              <a:buAutoNum type="arabicPeriod"/>
            </a:pPr>
            <a:r>
              <a:rPr lang="tr-TR" sz="3800" b="1" dirty="0" smtClean="0"/>
              <a:t>Bölge halkının tesislerden elde ettikleri geliri yeniden harcamaları sonucunda elde edilen ek istihdam türü: </a:t>
            </a:r>
            <a:r>
              <a:rPr lang="tr-TR" sz="3800" b="1" dirty="0" smtClean="0">
                <a:solidFill>
                  <a:srgbClr val="0070C0"/>
                </a:solidFill>
              </a:rPr>
              <a:t>Market ve kuyumcu gibi işyerlerinde meydana gelen istihdam artışı bu kapsamda ele alınabilir.</a:t>
            </a:r>
            <a:endParaRPr lang="tr-TR" sz="3800" b="1" dirty="0">
              <a:solidFill>
                <a:srgbClr val="0070C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85794"/>
            <a:ext cx="8229600" cy="5340369"/>
          </a:xfrm>
        </p:spPr>
        <p:txBody>
          <a:bodyPr>
            <a:normAutofit fontScale="47500" lnSpcReduction="20000"/>
          </a:bodyPr>
          <a:lstStyle/>
          <a:p>
            <a:pPr algn="ctr">
              <a:buNone/>
            </a:pPr>
            <a:r>
              <a:rPr lang="tr-TR" b="1" dirty="0" smtClean="0"/>
              <a:t>	</a:t>
            </a:r>
            <a:r>
              <a:rPr lang="tr-TR" sz="5100" b="1" dirty="0" smtClean="0">
                <a:solidFill>
                  <a:srgbClr val="FF0000"/>
                </a:solidFill>
              </a:rPr>
              <a:t>Turizmin Diğer Ekonomik Sektörlere Katkısı</a:t>
            </a:r>
          </a:p>
          <a:p>
            <a:pPr>
              <a:buNone/>
            </a:pPr>
            <a:r>
              <a:rPr lang="tr-TR" sz="3600" b="1" dirty="0" smtClean="0"/>
              <a:t>Turizm sektörünün 39 alt sektör ile yakın ilişki içerisinde olduğu ve onların gelişmelerine doğrudan katkıda bulunduğu saptanmıştır. Turizmin tarım, sanayi ve hizmetler sektörü üzerindeki etkileri şu şekilde açıklanabilir;</a:t>
            </a:r>
          </a:p>
          <a:p>
            <a:pPr>
              <a:buNone/>
            </a:pPr>
            <a:endParaRPr lang="tr-TR" sz="3600" b="1" dirty="0" smtClean="0"/>
          </a:p>
          <a:p>
            <a:r>
              <a:rPr lang="tr-TR" sz="3600" b="1" dirty="0" smtClean="0">
                <a:solidFill>
                  <a:srgbClr val="FF0000"/>
                </a:solidFill>
              </a:rPr>
              <a:t>Turizmin tarım sektörü üzerine olan etkileri </a:t>
            </a:r>
            <a:r>
              <a:rPr lang="tr-TR" sz="3600" b="1" dirty="0" smtClean="0"/>
              <a:t>gelir ve istihdam üzerinde görülür. Turistik bölgelerde artan turizm talebine paralel olarak turistin yeme-içme gereksinmesini karşılayan tarım ürünlerine olan talep artmaktadır. Bu durum, tarım sektöründe gelirlerin artmasına ve tarım ürünlerinin daha kaliteli hale gelmesine de neden olmaktadır. Tarım kesiminde meydana gelen mevsimlik işsizliği veya atıl kapasiteye sağlayacağı istihdam olanakları ile insanları bölgede tutarak iç göçü önlemektedir.</a:t>
            </a:r>
          </a:p>
          <a:p>
            <a:pPr>
              <a:buNone/>
            </a:pPr>
            <a:endParaRPr lang="tr-TR" sz="3600" b="1" dirty="0" smtClean="0"/>
          </a:p>
          <a:p>
            <a:r>
              <a:rPr lang="tr-TR" sz="3600" b="1" dirty="0" smtClean="0">
                <a:solidFill>
                  <a:srgbClr val="FF0000"/>
                </a:solidFill>
              </a:rPr>
              <a:t>Turizmin, sanayi sektörü üzerindeki etkisi, </a:t>
            </a:r>
            <a:r>
              <a:rPr lang="tr-TR" sz="3600" b="1" dirty="0" smtClean="0"/>
              <a:t>tüketim ara malı ve yatırım malı üreten tüm sanayi dallarında canlandırıcı yöndedir. Örneğin; inşaat malzemeleri, mobilya, dokuma, kimyasal maddeler üreten işkollarında, otellerin talepleri ile bir iş kapasitesi artışı olmaktadır.</a:t>
            </a:r>
          </a:p>
          <a:p>
            <a:pPr>
              <a:buNone/>
            </a:pPr>
            <a:endParaRPr lang="tr-TR" sz="3600" b="1" dirty="0" smtClean="0"/>
          </a:p>
          <a:p>
            <a:r>
              <a:rPr lang="tr-TR" sz="3600" b="1" dirty="0" smtClean="0"/>
              <a:t>Turizm, içinde bulunduğu hizmetler sektöründe de önemli gelişmelere neden olmaktadır. </a:t>
            </a:r>
            <a:r>
              <a:rPr lang="tr-TR" sz="3600" b="1" dirty="0" smtClean="0">
                <a:solidFill>
                  <a:srgbClr val="FF0000"/>
                </a:solidFill>
              </a:rPr>
              <a:t>Turizme bağlı olarak ulaştırma, el sanatları, sağlık, güvenlik, haberleşme konularındaki hizmet dallarında da artışlar söz konusudur.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857364"/>
            <a:ext cx="8229600" cy="4268799"/>
          </a:xfrm>
        </p:spPr>
        <p:txBody>
          <a:bodyPr>
            <a:normAutofit/>
          </a:bodyPr>
          <a:lstStyle/>
          <a:p>
            <a:r>
              <a:rPr lang="tr-TR" dirty="0" smtClean="0">
                <a:solidFill>
                  <a:srgbClr val="FF0000"/>
                </a:solidFill>
              </a:rPr>
              <a:t>Altyapı ve üstyapının geliştirilmesi etkisi</a:t>
            </a:r>
          </a:p>
          <a:p>
            <a:pPr>
              <a:buNone/>
            </a:pPr>
            <a:endParaRPr lang="tr-TR" dirty="0" smtClean="0">
              <a:solidFill>
                <a:srgbClr val="FF0000"/>
              </a:solidFill>
            </a:endParaRPr>
          </a:p>
          <a:p>
            <a:r>
              <a:rPr lang="tr-TR" dirty="0" smtClean="0">
                <a:solidFill>
                  <a:srgbClr val="FF0000"/>
                </a:solidFill>
              </a:rPr>
              <a:t>Bölgelerarası ekonomik dengesizliğin ortadan kaldırılması etkisi</a:t>
            </a:r>
            <a:endParaRPr lang="tr-TR" dirty="0">
              <a:solidFill>
                <a:srgbClr val="FF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b="1" dirty="0" smtClean="0">
                <a:solidFill>
                  <a:srgbClr val="FF0000"/>
                </a:solidFill>
              </a:rPr>
              <a:t>Turizmin Ülke Ekonomisine Olumsuz Etkileri</a:t>
            </a:r>
            <a:endParaRPr lang="tr-TR" sz="3200" b="1" dirty="0">
              <a:solidFill>
                <a:srgbClr val="FF0000"/>
              </a:solidFill>
            </a:endParaRPr>
          </a:p>
        </p:txBody>
      </p:sp>
      <p:sp>
        <p:nvSpPr>
          <p:cNvPr id="3" name="2 İçerik Yer Tutucusu"/>
          <p:cNvSpPr>
            <a:spLocks noGrp="1"/>
          </p:cNvSpPr>
          <p:nvPr>
            <p:ph idx="1"/>
          </p:nvPr>
        </p:nvSpPr>
        <p:spPr/>
        <p:txBody>
          <a:bodyPr>
            <a:normAutofit/>
          </a:bodyPr>
          <a:lstStyle/>
          <a:p>
            <a:r>
              <a:rPr lang="tr-TR" dirty="0" smtClean="0"/>
              <a:t>Fırsat maliyeti,</a:t>
            </a:r>
          </a:p>
          <a:p>
            <a:r>
              <a:rPr lang="tr-TR" dirty="0" smtClean="0"/>
              <a:t>Turizme aşırı bağımlılık,</a:t>
            </a:r>
          </a:p>
          <a:p>
            <a:r>
              <a:rPr lang="tr-TR" dirty="0" smtClean="0"/>
              <a:t>Enflasyon etkisi,</a:t>
            </a:r>
          </a:p>
          <a:p>
            <a:r>
              <a:rPr lang="tr-TR" dirty="0" smtClean="0"/>
              <a:t>Mevsimlik dalgalanma,</a:t>
            </a:r>
          </a:p>
          <a:p>
            <a:r>
              <a:rPr lang="tr-TR" dirty="0" smtClean="0"/>
              <a:t>Yabancı işgücü etkisi.</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620688"/>
            <a:ext cx="8229600" cy="796950"/>
          </a:xfrm>
        </p:spPr>
        <p:txBody>
          <a:bodyPr>
            <a:normAutofit fontScale="90000"/>
          </a:bodyPr>
          <a:lstStyle/>
          <a:p>
            <a:r>
              <a:rPr lang="tr-TR" b="1" dirty="0" smtClean="0">
                <a:solidFill>
                  <a:srgbClr val="FF0000"/>
                </a:solidFill>
              </a:rPr>
              <a:t>Fırsat Maliyeti</a:t>
            </a:r>
            <a:br>
              <a:rPr lang="tr-TR" b="1" dirty="0" smtClean="0">
                <a:solidFill>
                  <a:srgbClr val="FF0000"/>
                </a:solidFill>
              </a:rPr>
            </a:br>
            <a:endParaRPr lang="tr-TR" dirty="0">
              <a:solidFill>
                <a:srgbClr val="FF0000"/>
              </a:solidFill>
            </a:endParaRPr>
          </a:p>
        </p:txBody>
      </p:sp>
      <p:sp>
        <p:nvSpPr>
          <p:cNvPr id="3" name="2 İçerik Yer Tutucusu"/>
          <p:cNvSpPr>
            <a:spLocks noGrp="1"/>
          </p:cNvSpPr>
          <p:nvPr>
            <p:ph idx="1"/>
          </p:nvPr>
        </p:nvSpPr>
        <p:spPr/>
        <p:txBody>
          <a:bodyPr>
            <a:normAutofit fontScale="85000" lnSpcReduction="20000"/>
          </a:bodyPr>
          <a:lstStyle/>
          <a:p>
            <a:r>
              <a:rPr lang="tr-TR" dirty="0" smtClean="0"/>
              <a:t>Turizmin faaliyetlerini geliştirecek ülkelerin öncelikle, sahip oldukları kıt kaynakları turizme yatırmaları durumunda kazanacakları gelir ile başka sektörlere yatırılması sonucunda elde edecekleri geliri karşılaştırmaları yani </a:t>
            </a:r>
            <a:r>
              <a:rPr lang="tr-TR" i="1" dirty="0" smtClean="0">
                <a:solidFill>
                  <a:srgbClr val="FF0000"/>
                </a:solidFill>
              </a:rPr>
              <a:t>fırsat maliyetini dikkate almış olmaları çok önemlidir.</a:t>
            </a:r>
          </a:p>
          <a:p>
            <a:r>
              <a:rPr lang="tr-TR" sz="2600" dirty="0" smtClean="0">
                <a:solidFill>
                  <a:srgbClr val="FF0000"/>
                </a:solidFill>
              </a:rPr>
              <a:t>Örneğin, </a:t>
            </a:r>
            <a:r>
              <a:rPr lang="tr-TR" sz="2600" dirty="0" smtClean="0"/>
              <a:t>Türkiye’de Ege ve Akdeniz kıyılarında yer alan verimli tarım alanları, </a:t>
            </a:r>
            <a:r>
              <a:rPr lang="tr-TR" sz="2600" i="1" dirty="0" smtClean="0"/>
              <a:t>spekülatif </a:t>
            </a:r>
            <a:r>
              <a:rPr lang="tr-TR" sz="2600" dirty="0" smtClean="0"/>
              <a:t>artışlar sonucu turizme tahsis edilmiş ve bu bölgelerde üretilen bazı tarım ürünlerinin ithali yoluna gidilmiştir. </a:t>
            </a:r>
            <a:r>
              <a:rPr lang="tr-TR" sz="2600" dirty="0" err="1" smtClean="0"/>
              <a:t>Karaib</a:t>
            </a:r>
            <a:r>
              <a:rPr lang="tr-TR" sz="2600" dirty="0" smtClean="0"/>
              <a:t> Adaları’ndan olan Güney </a:t>
            </a:r>
            <a:r>
              <a:rPr lang="tr-TR" sz="2600" dirty="0" err="1" smtClean="0"/>
              <a:t>Lucila’da</a:t>
            </a:r>
            <a:r>
              <a:rPr lang="tr-TR" sz="2600" dirty="0" smtClean="0"/>
              <a:t> üretilen muzlar ile ihracat gelirleri artırılmıştır. Ancak turizmdeki gelişme sonucu muz üretimi azalmış, ithal edilen gıda miktarında önemli artışlar kendisini göstermiştir. Bu durum, ödemeler bilânçosu üzerinde olumsuz bir etki yaratmıştır.</a:t>
            </a:r>
            <a:endParaRPr lang="tr-TR" sz="2600" dirty="0">
              <a:solidFill>
                <a:srgbClr val="FF0000"/>
              </a:solidFill>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TotalTime>
  <Words>1033</Words>
  <Application>Microsoft Office PowerPoint</Application>
  <PresentationFormat>Ekran Gösterisi (4:3)</PresentationFormat>
  <Paragraphs>126</Paragraphs>
  <Slides>23</Slides>
  <Notes>0</Notes>
  <HiddenSlides>0</HiddenSlides>
  <MMClips>0</MMClips>
  <ScaleCrop>false</ScaleCrop>
  <HeadingPairs>
    <vt:vector size="4" baseType="variant">
      <vt:variant>
        <vt:lpstr>Tema</vt:lpstr>
      </vt:variant>
      <vt:variant>
        <vt:i4>1</vt:i4>
      </vt:variant>
      <vt:variant>
        <vt:lpstr>Slayt Başlıkları</vt:lpstr>
      </vt:variant>
      <vt:variant>
        <vt:i4>23</vt:i4>
      </vt:variant>
    </vt:vector>
  </HeadingPairs>
  <TitlesOfParts>
    <vt:vector size="24" baseType="lpstr">
      <vt:lpstr>Ofis Teması</vt:lpstr>
      <vt:lpstr>TURİZMİN EKONOMİYE ETKİLERİ. </vt:lpstr>
      <vt:lpstr>Turizmin Ülke Ekonomisi Üzerindeki Olumlu Etkileri</vt:lpstr>
      <vt:lpstr>Slayt 3</vt:lpstr>
      <vt:lpstr>Slayt 4</vt:lpstr>
      <vt:lpstr>Slayt 5</vt:lpstr>
      <vt:lpstr>Slayt 6</vt:lpstr>
      <vt:lpstr>Slayt 7</vt:lpstr>
      <vt:lpstr>Turizmin Ülke Ekonomisine Olumsuz Etkileri</vt:lpstr>
      <vt:lpstr>Fırsat Maliyeti </vt:lpstr>
      <vt:lpstr>Turizme Aşırı Bağımlılık</vt:lpstr>
      <vt:lpstr>Enflasyonun turizm sektörü üzerindeki etkileri</vt:lpstr>
      <vt:lpstr>Enflasyonun turizm sektörü üzerindeki etkileri</vt:lpstr>
      <vt:lpstr>Mevsimlik Dalgalanma</vt:lpstr>
      <vt:lpstr>Yabancı işgücü etkisi</vt:lpstr>
      <vt:lpstr>TURİZM VE TOPLUMSAL ÇEVRE</vt:lpstr>
      <vt:lpstr>Turizmin Olumlu Toplumsal Etkileri</vt:lpstr>
      <vt:lpstr>Turizmin Olumsuz Toplumsal Etkileri</vt:lpstr>
      <vt:lpstr>TURİZM - FİZİKSEL ÇEVRE İLİŞKİLERİ</vt:lpstr>
      <vt:lpstr>TURİZM - FİZİKSEL ÇEVRE İLİŞKİLERİ</vt:lpstr>
      <vt:lpstr>TURİZM - FİZİKSEL ÇEVRE İLİŞKİLERİ</vt:lpstr>
      <vt:lpstr>TURİZM - FİZİKSEL ÇEVRE İLİŞKİLERİ</vt:lpstr>
      <vt:lpstr>TÜRKİYE’DE TURİZMDE ÇEVRE SORUNLARI</vt:lpstr>
      <vt:lpstr>Son yıllarda Türkiye’de turizm sektörünün yaratmış olduğu çevresel sorunları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Turizm Nedir?</dc:title>
  <dc:creator>BULENT</dc:creator>
  <cp:lastModifiedBy>asus</cp:lastModifiedBy>
  <cp:revision>36</cp:revision>
  <dcterms:created xsi:type="dcterms:W3CDTF">2013-10-01T13:43:33Z</dcterms:created>
  <dcterms:modified xsi:type="dcterms:W3CDTF">2018-10-08T19:58:54Z</dcterms:modified>
</cp:coreProperties>
</file>