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93DBB-B478-49F7-A997-7232800258BF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CE5AF-092C-4B83-B89C-9AC7213ACF4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93DBB-B478-49F7-A997-7232800258BF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CE5AF-092C-4B83-B89C-9AC7213ACF4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93DBB-B478-49F7-A997-7232800258BF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CE5AF-092C-4B83-B89C-9AC7213ACF4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93DBB-B478-49F7-A997-7232800258BF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CE5AF-092C-4B83-B89C-9AC7213ACF4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93DBB-B478-49F7-A997-7232800258BF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CE5AF-092C-4B83-B89C-9AC7213ACF4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93DBB-B478-49F7-A997-7232800258BF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CE5AF-092C-4B83-B89C-9AC7213ACF4F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93DBB-B478-49F7-A997-7232800258BF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CE5AF-092C-4B83-B89C-9AC7213ACF4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93DBB-B478-49F7-A997-7232800258BF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CE5AF-092C-4B83-B89C-9AC7213ACF4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93DBB-B478-49F7-A997-7232800258BF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CE5AF-092C-4B83-B89C-9AC7213ACF4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93DBB-B478-49F7-A997-7232800258BF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5CCE5AF-092C-4B83-B89C-9AC7213ACF4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93DBB-B478-49F7-A997-7232800258BF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CE5AF-092C-4B83-B89C-9AC7213ACF4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89B93DBB-B478-49F7-A997-7232800258BF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05CCE5AF-092C-4B83-B89C-9AC7213ACF4F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36538"/>
            <a:ext cx="7772400" cy="519112"/>
          </a:xfrm>
        </p:spPr>
        <p:txBody>
          <a:bodyPr/>
          <a:lstStyle/>
          <a:p>
            <a:pPr algn="ctr" eaLnBrk="1" hangingPunct="1">
              <a:defRPr/>
            </a:pPr>
            <a:r>
              <a:rPr lang="tr-TR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TOPRAK TEKSTÜRÜ (BÜNYE)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914400"/>
            <a:ext cx="8686800" cy="51816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Toprakta bulunan tanelerin büyüklük bakımından dağılış ve % oranları.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sz="2400" b="0" dirty="0" smtClean="0">
                <a:solidFill>
                  <a:srgbClr val="00CC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Kum, </a:t>
            </a:r>
            <a:r>
              <a:rPr lang="tr-TR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silt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ve kilin nispi miktarları (% oranları)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Toprak taneleri: </a:t>
            </a:r>
            <a:r>
              <a:rPr lang="tr-TR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Primer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sekonder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(kümeler),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tr-TR" altLang="tr-TR" sz="2400" b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Primer</a:t>
            </a:r>
            <a:r>
              <a:rPr lang="tr-TR" altLang="tr-TR" sz="24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toprak taneleri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: Birbirine yapışmamış kum, </a:t>
            </a:r>
            <a:r>
              <a:rPr lang="tr-TR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silt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, kil parçacıkları,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tr-TR" altLang="tr-TR" sz="2400" b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Sekonder</a:t>
            </a:r>
            <a:r>
              <a:rPr lang="tr-TR" altLang="tr-TR" sz="24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toprak taneleri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Primer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tanelerin çeşitli bağlayıcı maddelerle bağlanması (toprak doğal kümesi-</a:t>
            </a:r>
            <a:r>
              <a:rPr lang="tr-TR" altLang="tr-TR" sz="24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, toprak işleme sonucu oluşan kümeler-</a:t>
            </a:r>
            <a:r>
              <a:rPr lang="tr-TR" altLang="tr-TR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kesek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tr-TR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Primer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tanelerin; 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2 mm’den büyük olanlar Çakıl ve Taş </a:t>
            </a:r>
            <a:r>
              <a:rPr lang="tr-TR" altLang="tr-TR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(İSKELET)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2 mm’den küçük olanlar: Kum, </a:t>
            </a:r>
            <a:r>
              <a:rPr lang="tr-TR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silt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, kil </a:t>
            </a:r>
            <a:r>
              <a:rPr lang="tr-TR" altLang="tr-TR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(TOPRAK FRAKSİYONU)</a:t>
            </a:r>
          </a:p>
          <a:p>
            <a:pPr eaLnBrk="1" hangingPunct="1">
              <a:lnSpc>
                <a:spcPct val="90000"/>
              </a:lnSpc>
            </a:pPr>
            <a:endParaRPr lang="tr-TR" alt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3825104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88950"/>
            <a:ext cx="7924800" cy="19177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tr-TR" sz="24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Mineral Parçacığın Çapı Küçüldükçe, 1 g Toprakta Bulunan Miktar ve Yüzey Alanları Artar </a:t>
            </a:r>
            <a:br>
              <a:rPr lang="tr-TR" sz="24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24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(Besin Madde ve Su Tutma Gücü Artar)</a:t>
            </a:r>
            <a:br>
              <a:rPr lang="tr-TR" sz="24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24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Parçacık Büyüklüğü ile Yüzey Alanı Arasında Önemli İlişki </a:t>
            </a:r>
          </a:p>
        </p:txBody>
      </p:sp>
      <p:pic>
        <p:nvPicPr>
          <p:cNvPr id="7171" name="Picture 4" descr="c05p098b"/>
          <p:cNvPicPr preferRelativeResize="0"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5800" y="2368550"/>
            <a:ext cx="7467600" cy="3727450"/>
          </a:xfrm>
          <a:noFill/>
          <a:ln w="12700">
            <a:solidFill>
              <a:schemeClr val="tx1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63919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457200"/>
            <a:ext cx="8064896" cy="5410200"/>
          </a:xfrm>
        </p:spPr>
        <p:txBody>
          <a:bodyPr>
            <a:normAutofit/>
          </a:bodyPr>
          <a:lstStyle/>
          <a:p>
            <a:pPr algn="just" eaLnBrk="1" hangingPunct="1">
              <a:buFont typeface="Wingdings" pitchFamily="2" charset="2"/>
              <a:buNone/>
            </a:pPr>
            <a:r>
              <a:rPr lang="tr-TR" altLang="tr-TR" sz="2800" b="1" dirty="0" smtClean="0"/>
              <a:t>                     </a:t>
            </a:r>
            <a:r>
              <a:rPr lang="tr-TR" altLang="tr-TR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HAFİF TOPRAKLAR 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· Kum gibi iri parçacıklardan oluşan topraklar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·Su tutma kapasiteleri düşük, sızdırma kapasiteleri yüksek.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</a:t>
            </a:r>
            <a:r>
              <a:rPr lang="tr-TR" altLang="tr-TR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AĞIR TOPRAKLAR 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· Kil gibi küçük parçacıklardan oluşan topraklar,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· Su tutma kapasiteleri yüksek, sızdırma    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tr-TR" altLang="tr-TR" sz="28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 kapasiteleri düşük.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· Plastiklik ve yapışkanlık fazla (işlenmeleri güç).</a:t>
            </a:r>
          </a:p>
          <a:p>
            <a:pPr eaLnBrk="1" hangingPunct="1"/>
            <a:endParaRPr lang="tr-TR" alt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2268631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667544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MEKANİK ANALİZ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19256" cy="5257800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Toprağı fraksiyonlarına ayırma yüzde oranlarını tespit etme işlemi.</a:t>
            </a:r>
          </a:p>
          <a:p>
            <a:pPr algn="just" eaLnBrk="1" hangingPunct="1"/>
            <a:r>
              <a:rPr lang="tr-TR" altLang="tr-TR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Analizde mutlaka,</a:t>
            </a:r>
          </a:p>
          <a:p>
            <a:pPr algn="just" eaLnBrk="1" hangingPunct="1"/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OM (yapıştırıcı), </a:t>
            </a:r>
          </a:p>
          <a:p>
            <a:pPr algn="just" eaLnBrk="1" hangingPunct="1"/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-Hidrojen peroksit ile kaynatma</a:t>
            </a:r>
          </a:p>
          <a:p>
            <a:pPr algn="just" eaLnBrk="1" hangingPunct="1"/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Serbest demir ve alüminyum oksit (yapıştırıcı),</a:t>
            </a:r>
          </a:p>
          <a:p>
            <a:pPr algn="just" eaLnBrk="1" hangingPunct="1"/>
            <a:r>
              <a:rPr lang="tr-TR" altLang="tr-TR" sz="28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</a:t>
            </a: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, Mg gibi iyonlar (kümeleşme yapan) uzaklaştırılmalı </a:t>
            </a:r>
          </a:p>
          <a:p>
            <a:pPr algn="just" eaLnBrk="1" hangingPunct="1"/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-Seyreltik asitlerle yıkama veya </a:t>
            </a:r>
            <a:r>
              <a:rPr lang="tr-TR" altLang="tr-TR" sz="28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disperse</a:t>
            </a: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edici sodyum hidroksit, sodyum </a:t>
            </a:r>
            <a:r>
              <a:rPr lang="tr-TR" altLang="tr-TR" sz="28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hekzameta</a:t>
            </a: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fosfat </a:t>
            </a:r>
            <a:r>
              <a:rPr lang="tr-TR" altLang="tr-TR" sz="28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vs</a:t>
            </a: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maddeler</a:t>
            </a:r>
          </a:p>
          <a:p>
            <a:pPr algn="just" eaLnBrk="1" hangingPunct="1"/>
            <a:endParaRPr lang="tr-TR" altLang="tr-TR" sz="28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668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228600"/>
            <a:ext cx="8229600" cy="57912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tr-TR" altLang="tr-TR" sz="2400" b="1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itchFamily="18" charset="0"/>
              </a:rPr>
              <a:t>DİSPERSİYON:</a:t>
            </a:r>
            <a:r>
              <a:rPr lang="tr-TR" altLang="tr-TR" sz="2400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itchFamily="18" charset="0"/>
              </a:rPr>
              <a:t> </a:t>
            </a:r>
            <a:r>
              <a:rPr lang="tr-TR" altLang="tr-TR" sz="2400" b="0" dirty="0" smtClean="0">
                <a:latin typeface="Arial Black" panose="020B0A04020102020204" pitchFamily="34" charset="0"/>
                <a:cs typeface="Times New Roman" pitchFamily="18" charset="0"/>
              </a:rPr>
              <a:t>Toprak </a:t>
            </a:r>
            <a:r>
              <a:rPr lang="tr-TR" altLang="tr-TR" sz="2400" b="0" dirty="0" err="1" smtClean="0">
                <a:latin typeface="Arial Black" panose="020B0A04020102020204" pitchFamily="34" charset="0"/>
                <a:cs typeface="Times New Roman" pitchFamily="18" charset="0"/>
              </a:rPr>
              <a:t>agregatlarının</a:t>
            </a:r>
            <a:r>
              <a:rPr lang="tr-TR" altLang="tr-TR" sz="2400" b="0" dirty="0" smtClean="0">
                <a:latin typeface="Arial Black" panose="020B0A04020102020204" pitchFamily="34" charset="0"/>
                <a:cs typeface="Times New Roman" pitchFamily="18" charset="0"/>
              </a:rPr>
              <a:t> kum, </a:t>
            </a:r>
            <a:r>
              <a:rPr lang="tr-TR" altLang="tr-TR" sz="2400" b="0" dirty="0" err="1" smtClean="0">
                <a:latin typeface="Arial Black" panose="020B0A04020102020204" pitchFamily="34" charset="0"/>
                <a:cs typeface="Times New Roman" pitchFamily="18" charset="0"/>
              </a:rPr>
              <a:t>silt</a:t>
            </a:r>
            <a:r>
              <a:rPr lang="tr-TR" altLang="tr-TR" sz="2400" b="0" dirty="0" smtClean="0">
                <a:latin typeface="Arial Black" panose="020B0A04020102020204" pitchFamily="34" charset="0"/>
                <a:cs typeface="Times New Roman" pitchFamily="18" charset="0"/>
              </a:rPr>
              <a:t> ve kil parçacıklarına ayrılması.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tr-TR" altLang="tr-TR" sz="2400" b="0" dirty="0" smtClean="0">
                <a:latin typeface="Arial Black" panose="020B0A04020102020204" pitchFamily="34" charset="0"/>
                <a:cs typeface="Times New Roman" pitchFamily="18" charset="0"/>
              </a:rPr>
              <a:t> 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altLang="tr-T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tr-TR" altLang="tr-TR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MEKANİK ANALİZ YÖNTEMLERİ:</a:t>
            </a:r>
            <a:endParaRPr lang="tr-TR" altLang="tr-TR" sz="32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tr-TR" alt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·       Çökeltme,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alt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·       Hidrometre ***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alt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·       Pipet,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alt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·       </a:t>
            </a:r>
            <a:r>
              <a:rPr lang="tr-TR" altLang="tr-TR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Kühn</a:t>
            </a:r>
            <a:r>
              <a:rPr lang="tr-TR" alt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alt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·       Sürükleme.</a:t>
            </a:r>
          </a:p>
          <a:p>
            <a:pPr eaLnBrk="1" hangingPunct="1">
              <a:buFont typeface="Wingdings" pitchFamily="2" charset="2"/>
              <a:buNone/>
            </a:pP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083481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0"/>
          <p:cNvSpPr>
            <a:spLocks noChangeArrowheads="1"/>
          </p:cNvSpPr>
          <p:nvPr/>
        </p:nvSpPr>
        <p:spPr bwMode="auto">
          <a:xfrm>
            <a:off x="3175" y="-3725863"/>
            <a:ext cx="914400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tr-TR" altLang="tr-TR" sz="1400" b="1">
                <a:cs typeface="Times New Roman" pitchFamily="18" charset="0"/>
              </a:rPr>
              <a:t>Toprak Bünyesi İle Önemli Toprak Özellikleri Arasındaki İlişki</a:t>
            </a:r>
            <a:endParaRPr lang="tr-TR" altLang="tr-TR" sz="1200">
              <a:cs typeface="Times New Roman" pitchFamily="18" charset="0"/>
            </a:endParaRPr>
          </a:p>
          <a:p>
            <a:endParaRPr lang="tr-TR" altLang="tr-TR"/>
          </a:p>
        </p:txBody>
      </p:sp>
      <p:sp>
        <p:nvSpPr>
          <p:cNvPr id="12291" name="AutoShape 9"/>
          <p:cNvSpPr>
            <a:spLocks noChangeAspect="1" noChangeArrowheads="1"/>
          </p:cNvSpPr>
          <p:nvPr/>
        </p:nvSpPr>
        <p:spPr bwMode="auto">
          <a:xfrm>
            <a:off x="228600" y="6858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2292" name="AutoShape 8"/>
          <p:cNvSpPr>
            <a:spLocks noChangeAspect="1" noChangeArrowheads="1"/>
          </p:cNvSpPr>
          <p:nvPr/>
        </p:nvSpPr>
        <p:spPr bwMode="auto">
          <a:xfrm>
            <a:off x="3175" y="1814513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2293" name="AutoShape 7"/>
          <p:cNvSpPr>
            <a:spLocks noChangeAspect="1" noChangeArrowheads="1"/>
          </p:cNvSpPr>
          <p:nvPr/>
        </p:nvSpPr>
        <p:spPr bwMode="auto">
          <a:xfrm>
            <a:off x="3175" y="3154363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2294" name="AutoShape 6"/>
          <p:cNvSpPr>
            <a:spLocks noChangeAspect="1" noChangeArrowheads="1"/>
          </p:cNvSpPr>
          <p:nvPr/>
        </p:nvSpPr>
        <p:spPr bwMode="auto">
          <a:xfrm>
            <a:off x="3175" y="4494213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2295" name="AutoShape 5"/>
          <p:cNvSpPr>
            <a:spLocks noChangeAspect="1" noChangeArrowheads="1"/>
          </p:cNvSpPr>
          <p:nvPr/>
        </p:nvSpPr>
        <p:spPr bwMode="auto">
          <a:xfrm>
            <a:off x="3175" y="5834063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2296" name="AutoShape 4"/>
          <p:cNvSpPr>
            <a:spLocks noChangeAspect="1" noChangeArrowheads="1"/>
          </p:cNvSpPr>
          <p:nvPr/>
        </p:nvSpPr>
        <p:spPr bwMode="auto">
          <a:xfrm>
            <a:off x="3175" y="7173913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2297" name="AutoShape 3"/>
          <p:cNvSpPr>
            <a:spLocks noChangeAspect="1" noChangeArrowheads="1"/>
          </p:cNvSpPr>
          <p:nvPr/>
        </p:nvSpPr>
        <p:spPr bwMode="auto">
          <a:xfrm>
            <a:off x="3175" y="872648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2298" name="AutoShape 2"/>
          <p:cNvSpPr>
            <a:spLocks noChangeAspect="1" noChangeArrowheads="1"/>
          </p:cNvSpPr>
          <p:nvPr/>
        </p:nvSpPr>
        <p:spPr bwMode="auto">
          <a:xfrm>
            <a:off x="3175" y="10279063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grpSp>
        <p:nvGrpSpPr>
          <p:cNvPr id="12299" name="Group 103"/>
          <p:cNvGrpSpPr>
            <a:grpSpLocks/>
          </p:cNvGrpSpPr>
          <p:nvPr/>
        </p:nvGrpSpPr>
        <p:grpSpPr bwMode="auto">
          <a:xfrm>
            <a:off x="152400" y="838200"/>
            <a:ext cx="8991600" cy="10148888"/>
            <a:chOff x="-3" y="419"/>
            <a:chExt cx="2773" cy="7698"/>
          </a:xfrm>
        </p:grpSpPr>
        <p:grpSp>
          <p:nvGrpSpPr>
            <p:cNvPr id="12302" name="Group 101"/>
            <p:cNvGrpSpPr>
              <a:grpSpLocks/>
            </p:cNvGrpSpPr>
            <p:nvPr/>
          </p:nvGrpSpPr>
          <p:grpSpPr bwMode="auto">
            <a:xfrm>
              <a:off x="0" y="422"/>
              <a:ext cx="2767" cy="7692"/>
              <a:chOff x="0" y="422"/>
              <a:chExt cx="2767" cy="7692"/>
            </a:xfrm>
          </p:grpSpPr>
          <p:grpSp>
            <p:nvGrpSpPr>
              <p:cNvPr id="12304" name="Group 42"/>
              <p:cNvGrpSpPr>
                <a:grpSpLocks/>
              </p:cNvGrpSpPr>
              <p:nvPr/>
            </p:nvGrpSpPr>
            <p:grpSpPr bwMode="auto">
              <a:xfrm>
                <a:off x="0" y="422"/>
                <a:ext cx="1048" cy="812"/>
                <a:chOff x="0" y="422"/>
                <a:chExt cx="1048" cy="812"/>
              </a:xfrm>
            </p:grpSpPr>
            <p:sp>
              <p:nvSpPr>
                <p:cNvPr id="12392" name="Rectangle 11"/>
                <p:cNvSpPr>
                  <a:spLocks noChangeArrowheads="1"/>
                </p:cNvSpPr>
                <p:nvPr/>
              </p:nvSpPr>
              <p:spPr bwMode="auto">
                <a:xfrm>
                  <a:off x="6" y="428"/>
                  <a:ext cx="1036" cy="8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/>
                  <a:r>
                    <a:rPr lang="tr-TR" altLang="tr-TR" b="1">
                      <a:cs typeface="Times New Roman" pitchFamily="18" charset="0"/>
                    </a:rPr>
                    <a:t>İnce Bünyeli Topraklar</a:t>
                  </a:r>
                  <a:br>
                    <a:rPr lang="tr-TR" altLang="tr-TR" b="1">
                      <a:cs typeface="Times New Roman" pitchFamily="18" charset="0"/>
                    </a:rPr>
                  </a:br>
                  <a:r>
                    <a:rPr lang="tr-TR" altLang="tr-TR" b="1">
                      <a:cs typeface="Times New Roman" pitchFamily="18" charset="0"/>
                    </a:rPr>
                    <a:t>(Ağır-Killi Topraklar)</a:t>
                  </a:r>
                </a:p>
                <a:p>
                  <a:endParaRPr lang="tr-TR" altLang="tr-TR" b="1"/>
                </a:p>
              </p:txBody>
            </p:sp>
            <p:sp>
              <p:nvSpPr>
                <p:cNvPr id="12393" name="Rectangle 41"/>
                <p:cNvSpPr>
                  <a:spLocks noChangeArrowheads="1"/>
                </p:cNvSpPr>
                <p:nvPr/>
              </p:nvSpPr>
              <p:spPr bwMode="auto">
                <a:xfrm>
                  <a:off x="0" y="422"/>
                  <a:ext cx="1048" cy="81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  <p:grpSp>
            <p:nvGrpSpPr>
              <p:cNvPr id="12305" name="Group 44"/>
              <p:cNvGrpSpPr>
                <a:grpSpLocks/>
              </p:cNvGrpSpPr>
              <p:nvPr/>
            </p:nvGrpSpPr>
            <p:grpSpPr bwMode="auto">
              <a:xfrm>
                <a:off x="1048" y="422"/>
                <a:ext cx="635" cy="812"/>
                <a:chOff x="1048" y="422"/>
                <a:chExt cx="635" cy="812"/>
              </a:xfrm>
            </p:grpSpPr>
            <p:sp>
              <p:nvSpPr>
                <p:cNvPr id="12390" name="Rectangle 12"/>
                <p:cNvSpPr>
                  <a:spLocks noChangeArrowheads="1"/>
                </p:cNvSpPr>
                <p:nvPr/>
              </p:nvSpPr>
              <p:spPr bwMode="auto">
                <a:xfrm>
                  <a:off x="1054" y="428"/>
                  <a:ext cx="623" cy="8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/>
                  <a:endParaRPr lang="tr-TR" altLang="tr-TR" sz="2000" b="1">
                    <a:cs typeface="Times New Roman" pitchFamily="18" charset="0"/>
                  </a:endParaRPr>
                </a:p>
                <a:p>
                  <a:pPr algn="ctr" eaLnBrk="1" hangingPunct="1"/>
                  <a:r>
                    <a:rPr lang="tr-TR" altLang="tr-TR" sz="2000" b="1">
                      <a:cs typeface="Times New Roman" pitchFamily="18" charset="0"/>
                    </a:rPr>
                    <a:t>Orta Bünyeli Topraklar</a:t>
                  </a:r>
                  <a:br>
                    <a:rPr lang="tr-TR" altLang="tr-TR" sz="2000" b="1">
                      <a:cs typeface="Times New Roman" pitchFamily="18" charset="0"/>
                    </a:rPr>
                  </a:br>
                  <a:r>
                    <a:rPr lang="tr-TR" altLang="tr-TR" sz="2000" b="1">
                      <a:cs typeface="Times New Roman" pitchFamily="18" charset="0"/>
                    </a:rPr>
                    <a:t>(Tınlı)</a:t>
                  </a:r>
                </a:p>
                <a:p>
                  <a:pPr algn="ctr"/>
                  <a:endParaRPr lang="tr-TR" altLang="tr-TR" sz="2000" b="1"/>
                </a:p>
              </p:txBody>
            </p:sp>
            <p:sp>
              <p:nvSpPr>
                <p:cNvPr id="12391" name="Rectangle 43"/>
                <p:cNvSpPr>
                  <a:spLocks noChangeArrowheads="1"/>
                </p:cNvSpPr>
                <p:nvPr/>
              </p:nvSpPr>
              <p:spPr bwMode="auto">
                <a:xfrm>
                  <a:off x="1048" y="422"/>
                  <a:ext cx="635" cy="81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  <p:grpSp>
            <p:nvGrpSpPr>
              <p:cNvPr id="12306" name="Group 46"/>
              <p:cNvGrpSpPr>
                <a:grpSpLocks/>
              </p:cNvGrpSpPr>
              <p:nvPr/>
            </p:nvGrpSpPr>
            <p:grpSpPr bwMode="auto">
              <a:xfrm>
                <a:off x="1683" y="422"/>
                <a:ext cx="1084" cy="812"/>
                <a:chOff x="1683" y="422"/>
                <a:chExt cx="1084" cy="812"/>
              </a:xfrm>
            </p:grpSpPr>
            <p:sp>
              <p:nvSpPr>
                <p:cNvPr id="12388" name="Rectangle 13"/>
                <p:cNvSpPr>
                  <a:spLocks noChangeArrowheads="1"/>
                </p:cNvSpPr>
                <p:nvPr/>
              </p:nvSpPr>
              <p:spPr bwMode="auto">
                <a:xfrm>
                  <a:off x="1689" y="428"/>
                  <a:ext cx="1072" cy="8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/>
                  <a:r>
                    <a:rPr lang="tr-TR" altLang="tr-TR" sz="2000" b="1">
                      <a:cs typeface="Times New Roman" pitchFamily="18" charset="0"/>
                    </a:rPr>
                    <a:t>Kaba Bünyeli Topraklar</a:t>
                  </a:r>
                  <a:br>
                    <a:rPr lang="tr-TR" altLang="tr-TR" sz="2000" b="1">
                      <a:cs typeface="Times New Roman" pitchFamily="18" charset="0"/>
                    </a:rPr>
                  </a:br>
                  <a:r>
                    <a:rPr lang="tr-TR" altLang="tr-TR" sz="2000" b="1">
                      <a:cs typeface="Times New Roman" pitchFamily="18" charset="0"/>
                    </a:rPr>
                    <a:t>(Kaba Kumlu Topraklar)</a:t>
                  </a:r>
                </a:p>
                <a:p>
                  <a:pPr algn="ctr"/>
                  <a:endParaRPr lang="tr-TR" altLang="tr-TR" b="1"/>
                </a:p>
              </p:txBody>
            </p:sp>
            <p:sp>
              <p:nvSpPr>
                <p:cNvPr id="12389" name="Rectangle 45"/>
                <p:cNvSpPr>
                  <a:spLocks noChangeArrowheads="1"/>
                </p:cNvSpPr>
                <p:nvPr/>
              </p:nvSpPr>
              <p:spPr bwMode="auto">
                <a:xfrm>
                  <a:off x="1683" y="422"/>
                  <a:ext cx="1084" cy="81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  <p:grpSp>
            <p:nvGrpSpPr>
              <p:cNvPr id="12307" name="Group 48"/>
              <p:cNvGrpSpPr>
                <a:grpSpLocks/>
              </p:cNvGrpSpPr>
              <p:nvPr/>
            </p:nvGrpSpPr>
            <p:grpSpPr bwMode="auto">
              <a:xfrm>
                <a:off x="0" y="1246"/>
                <a:ext cx="1048" cy="544"/>
                <a:chOff x="0" y="1246"/>
                <a:chExt cx="1048" cy="544"/>
              </a:xfrm>
            </p:grpSpPr>
            <p:sp>
              <p:nvSpPr>
                <p:cNvPr id="12386" name="Rectangle 14"/>
                <p:cNvSpPr>
                  <a:spLocks noChangeArrowheads="1"/>
                </p:cNvSpPr>
                <p:nvPr/>
              </p:nvSpPr>
              <p:spPr bwMode="auto">
                <a:xfrm>
                  <a:off x="6" y="1252"/>
                  <a:ext cx="1036" cy="5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tr-TR" altLang="tr-TR" sz="1800" b="1" dirty="0">
                      <a:cs typeface="Times New Roman" pitchFamily="18" charset="0"/>
                    </a:rPr>
                    <a:t>Su Tutma Kapasitesi Büyük</a:t>
                  </a:r>
                </a:p>
                <a:p>
                  <a:pPr algn="ctr"/>
                  <a:endParaRPr lang="tr-TR" altLang="tr-TR" sz="1800" b="1" dirty="0"/>
                </a:p>
              </p:txBody>
            </p:sp>
            <p:sp>
              <p:nvSpPr>
                <p:cNvPr id="12387" name="Rectangle 47"/>
                <p:cNvSpPr>
                  <a:spLocks noChangeArrowheads="1"/>
                </p:cNvSpPr>
                <p:nvPr/>
              </p:nvSpPr>
              <p:spPr bwMode="auto">
                <a:xfrm>
                  <a:off x="0" y="1246"/>
                  <a:ext cx="1048" cy="54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  <p:grpSp>
            <p:nvGrpSpPr>
              <p:cNvPr id="12308" name="Group 50"/>
              <p:cNvGrpSpPr>
                <a:grpSpLocks/>
              </p:cNvGrpSpPr>
              <p:nvPr/>
            </p:nvGrpSpPr>
            <p:grpSpPr bwMode="auto">
              <a:xfrm>
                <a:off x="1048" y="1246"/>
                <a:ext cx="635" cy="544"/>
                <a:chOff x="1048" y="1246"/>
                <a:chExt cx="635" cy="544"/>
              </a:xfrm>
            </p:grpSpPr>
            <p:sp>
              <p:nvSpPr>
                <p:cNvPr id="12384" name="Rectangle 15"/>
                <p:cNvSpPr>
                  <a:spLocks noChangeArrowheads="1"/>
                </p:cNvSpPr>
                <p:nvPr/>
              </p:nvSpPr>
              <p:spPr bwMode="auto">
                <a:xfrm>
                  <a:off x="1054" y="1252"/>
                  <a:ext cx="623" cy="5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  <p:sp>
              <p:nvSpPr>
                <p:cNvPr id="12385" name="Rectangle 49"/>
                <p:cNvSpPr>
                  <a:spLocks noChangeArrowheads="1"/>
                </p:cNvSpPr>
                <p:nvPr/>
              </p:nvSpPr>
              <p:spPr bwMode="auto">
                <a:xfrm>
                  <a:off x="1048" y="1246"/>
                  <a:ext cx="635" cy="54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  <p:grpSp>
            <p:nvGrpSpPr>
              <p:cNvPr id="12309" name="Group 52"/>
              <p:cNvGrpSpPr>
                <a:grpSpLocks/>
              </p:cNvGrpSpPr>
              <p:nvPr/>
            </p:nvGrpSpPr>
            <p:grpSpPr bwMode="auto">
              <a:xfrm>
                <a:off x="1683" y="1246"/>
                <a:ext cx="1084" cy="544"/>
                <a:chOff x="1683" y="1246"/>
                <a:chExt cx="1084" cy="544"/>
              </a:xfrm>
            </p:grpSpPr>
            <p:sp>
              <p:nvSpPr>
                <p:cNvPr id="12382" name="Rectangle 16"/>
                <p:cNvSpPr>
                  <a:spLocks noChangeArrowheads="1"/>
                </p:cNvSpPr>
                <p:nvPr/>
              </p:nvSpPr>
              <p:spPr bwMode="auto">
                <a:xfrm>
                  <a:off x="1689" y="1252"/>
                  <a:ext cx="1072" cy="5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tr-TR" altLang="tr-TR" sz="2000" dirty="0">
                      <a:cs typeface="Times New Roman" pitchFamily="18" charset="0"/>
                    </a:rPr>
                    <a:t>Su Tutma Kapasitesi Düşük</a:t>
                  </a:r>
                </a:p>
                <a:p>
                  <a:endParaRPr lang="tr-TR" altLang="tr-TR" sz="2000" dirty="0"/>
                </a:p>
              </p:txBody>
            </p:sp>
            <p:sp>
              <p:nvSpPr>
                <p:cNvPr id="12383" name="Rectangle 51"/>
                <p:cNvSpPr>
                  <a:spLocks noChangeArrowheads="1"/>
                </p:cNvSpPr>
                <p:nvPr/>
              </p:nvSpPr>
              <p:spPr bwMode="auto">
                <a:xfrm>
                  <a:off x="1683" y="1246"/>
                  <a:ext cx="1084" cy="54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  <p:grpSp>
            <p:nvGrpSpPr>
              <p:cNvPr id="12310" name="Group 54"/>
              <p:cNvGrpSpPr>
                <a:grpSpLocks/>
              </p:cNvGrpSpPr>
              <p:nvPr/>
            </p:nvGrpSpPr>
            <p:grpSpPr bwMode="auto">
              <a:xfrm>
                <a:off x="0" y="1802"/>
                <a:ext cx="1048" cy="544"/>
                <a:chOff x="0" y="1802"/>
                <a:chExt cx="1048" cy="544"/>
              </a:xfrm>
            </p:grpSpPr>
            <p:sp>
              <p:nvSpPr>
                <p:cNvPr id="12380" name="Rectangle 17"/>
                <p:cNvSpPr>
                  <a:spLocks noChangeArrowheads="1"/>
                </p:cNvSpPr>
                <p:nvPr/>
              </p:nvSpPr>
              <p:spPr bwMode="auto">
                <a:xfrm>
                  <a:off x="6" y="1808"/>
                  <a:ext cx="1036" cy="5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tr-TR" altLang="tr-TR" sz="1800" b="1" dirty="0">
                      <a:cs typeface="Times New Roman" pitchFamily="18" charset="0"/>
                    </a:rPr>
                    <a:t>Su Geçirgenliği Kötü</a:t>
                  </a:r>
                </a:p>
                <a:p>
                  <a:endParaRPr lang="tr-TR" altLang="tr-TR" dirty="0"/>
                </a:p>
              </p:txBody>
            </p:sp>
            <p:sp>
              <p:nvSpPr>
                <p:cNvPr id="12381" name="Rectangle 53"/>
                <p:cNvSpPr>
                  <a:spLocks noChangeArrowheads="1"/>
                </p:cNvSpPr>
                <p:nvPr/>
              </p:nvSpPr>
              <p:spPr bwMode="auto">
                <a:xfrm>
                  <a:off x="0" y="1802"/>
                  <a:ext cx="1048" cy="54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  <p:grpSp>
            <p:nvGrpSpPr>
              <p:cNvPr id="12311" name="Group 56"/>
              <p:cNvGrpSpPr>
                <a:grpSpLocks/>
              </p:cNvGrpSpPr>
              <p:nvPr/>
            </p:nvGrpSpPr>
            <p:grpSpPr bwMode="auto">
              <a:xfrm>
                <a:off x="1048" y="1802"/>
                <a:ext cx="635" cy="544"/>
                <a:chOff x="1048" y="1802"/>
                <a:chExt cx="635" cy="544"/>
              </a:xfrm>
            </p:grpSpPr>
            <p:sp>
              <p:nvSpPr>
                <p:cNvPr id="12378" name="Rectangle 18"/>
                <p:cNvSpPr>
                  <a:spLocks noChangeArrowheads="1"/>
                </p:cNvSpPr>
                <p:nvPr/>
              </p:nvSpPr>
              <p:spPr bwMode="auto">
                <a:xfrm>
                  <a:off x="1054" y="1808"/>
                  <a:ext cx="623" cy="5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  <p:sp>
              <p:nvSpPr>
                <p:cNvPr id="12379" name="Rectangle 55"/>
                <p:cNvSpPr>
                  <a:spLocks noChangeArrowheads="1"/>
                </p:cNvSpPr>
                <p:nvPr/>
              </p:nvSpPr>
              <p:spPr bwMode="auto">
                <a:xfrm>
                  <a:off x="1048" y="1802"/>
                  <a:ext cx="635" cy="54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  <p:grpSp>
            <p:nvGrpSpPr>
              <p:cNvPr id="12312" name="Group 58"/>
              <p:cNvGrpSpPr>
                <a:grpSpLocks/>
              </p:cNvGrpSpPr>
              <p:nvPr/>
            </p:nvGrpSpPr>
            <p:grpSpPr bwMode="auto">
              <a:xfrm>
                <a:off x="1683" y="1802"/>
                <a:ext cx="1084" cy="544"/>
                <a:chOff x="1683" y="1802"/>
                <a:chExt cx="1084" cy="544"/>
              </a:xfrm>
            </p:grpSpPr>
            <p:sp>
              <p:nvSpPr>
                <p:cNvPr id="12376" name="Rectangle 19"/>
                <p:cNvSpPr>
                  <a:spLocks noChangeArrowheads="1"/>
                </p:cNvSpPr>
                <p:nvPr/>
              </p:nvSpPr>
              <p:spPr bwMode="auto">
                <a:xfrm>
                  <a:off x="1689" y="1808"/>
                  <a:ext cx="1072" cy="5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tr-TR" altLang="tr-TR" sz="2000" dirty="0">
                      <a:cs typeface="Times New Roman" pitchFamily="18" charset="0"/>
                    </a:rPr>
                    <a:t>Su Geçirgenliği İyi</a:t>
                  </a:r>
                </a:p>
                <a:p>
                  <a:endParaRPr lang="tr-TR" altLang="tr-TR" sz="2000" dirty="0"/>
                </a:p>
              </p:txBody>
            </p:sp>
            <p:sp>
              <p:nvSpPr>
                <p:cNvPr id="12377" name="Rectangle 57"/>
                <p:cNvSpPr>
                  <a:spLocks noChangeArrowheads="1"/>
                </p:cNvSpPr>
                <p:nvPr/>
              </p:nvSpPr>
              <p:spPr bwMode="auto">
                <a:xfrm>
                  <a:off x="1683" y="1802"/>
                  <a:ext cx="1084" cy="54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  <p:grpSp>
            <p:nvGrpSpPr>
              <p:cNvPr id="12313" name="Group 60"/>
              <p:cNvGrpSpPr>
                <a:grpSpLocks/>
              </p:cNvGrpSpPr>
              <p:nvPr/>
            </p:nvGrpSpPr>
            <p:grpSpPr bwMode="auto">
              <a:xfrm>
                <a:off x="0" y="2358"/>
                <a:ext cx="1048" cy="544"/>
                <a:chOff x="0" y="2358"/>
                <a:chExt cx="1048" cy="544"/>
              </a:xfrm>
            </p:grpSpPr>
            <p:sp>
              <p:nvSpPr>
                <p:cNvPr id="12374" name="Rectangle 20"/>
                <p:cNvSpPr>
                  <a:spLocks noChangeArrowheads="1"/>
                </p:cNvSpPr>
                <p:nvPr/>
              </p:nvSpPr>
              <p:spPr bwMode="auto">
                <a:xfrm>
                  <a:off x="6" y="2364"/>
                  <a:ext cx="1036" cy="5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tr-TR" altLang="tr-TR" sz="1800" b="1">
                      <a:cs typeface="Times New Roman" pitchFamily="18" charset="0"/>
                    </a:rPr>
                    <a:t>Çok Bağlı ( Kompakt)</a:t>
                  </a:r>
                </a:p>
                <a:p>
                  <a:endParaRPr lang="tr-TR" altLang="tr-TR" sz="1800" b="1"/>
                </a:p>
              </p:txBody>
            </p:sp>
            <p:sp>
              <p:nvSpPr>
                <p:cNvPr id="12375" name="Rectangle 59"/>
                <p:cNvSpPr>
                  <a:spLocks noChangeArrowheads="1"/>
                </p:cNvSpPr>
                <p:nvPr/>
              </p:nvSpPr>
              <p:spPr bwMode="auto">
                <a:xfrm>
                  <a:off x="0" y="2358"/>
                  <a:ext cx="1048" cy="54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  <p:grpSp>
            <p:nvGrpSpPr>
              <p:cNvPr id="12314" name="Group 62"/>
              <p:cNvGrpSpPr>
                <a:grpSpLocks/>
              </p:cNvGrpSpPr>
              <p:nvPr/>
            </p:nvGrpSpPr>
            <p:grpSpPr bwMode="auto">
              <a:xfrm>
                <a:off x="1048" y="2358"/>
                <a:ext cx="635" cy="544"/>
                <a:chOff x="1048" y="2358"/>
                <a:chExt cx="635" cy="544"/>
              </a:xfrm>
            </p:grpSpPr>
            <p:sp>
              <p:nvSpPr>
                <p:cNvPr id="12372" name="Rectangle 21"/>
                <p:cNvSpPr>
                  <a:spLocks noChangeArrowheads="1"/>
                </p:cNvSpPr>
                <p:nvPr/>
              </p:nvSpPr>
              <p:spPr bwMode="auto">
                <a:xfrm>
                  <a:off x="1054" y="2364"/>
                  <a:ext cx="623" cy="5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  <p:sp>
              <p:nvSpPr>
                <p:cNvPr id="12373" name="Rectangle 61"/>
                <p:cNvSpPr>
                  <a:spLocks noChangeArrowheads="1"/>
                </p:cNvSpPr>
                <p:nvPr/>
              </p:nvSpPr>
              <p:spPr bwMode="auto">
                <a:xfrm>
                  <a:off x="1048" y="2358"/>
                  <a:ext cx="635" cy="54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  <p:grpSp>
            <p:nvGrpSpPr>
              <p:cNvPr id="12315" name="Group 64"/>
              <p:cNvGrpSpPr>
                <a:grpSpLocks/>
              </p:cNvGrpSpPr>
              <p:nvPr/>
            </p:nvGrpSpPr>
            <p:grpSpPr bwMode="auto">
              <a:xfrm>
                <a:off x="1683" y="2358"/>
                <a:ext cx="1084" cy="544"/>
                <a:chOff x="1683" y="2358"/>
                <a:chExt cx="1084" cy="544"/>
              </a:xfrm>
            </p:grpSpPr>
            <p:sp>
              <p:nvSpPr>
                <p:cNvPr id="12370" name="Rectangle 22"/>
                <p:cNvSpPr>
                  <a:spLocks noChangeArrowheads="1"/>
                </p:cNvSpPr>
                <p:nvPr/>
              </p:nvSpPr>
              <p:spPr bwMode="auto">
                <a:xfrm>
                  <a:off x="1689" y="2364"/>
                  <a:ext cx="1072" cy="5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tr-TR" altLang="tr-TR" sz="2000" dirty="0">
                      <a:cs typeface="Times New Roman" pitchFamily="18" charset="0"/>
                    </a:rPr>
                    <a:t>Az Bağlı (</a:t>
                  </a:r>
                  <a:r>
                    <a:rPr lang="tr-TR" altLang="tr-TR" sz="2000" dirty="0" err="1">
                      <a:cs typeface="Times New Roman" pitchFamily="18" charset="0"/>
                    </a:rPr>
                    <a:t>Teksel</a:t>
                  </a:r>
                  <a:r>
                    <a:rPr lang="tr-TR" altLang="tr-TR" sz="2000" dirty="0">
                      <a:cs typeface="Times New Roman" pitchFamily="18" charset="0"/>
                    </a:rPr>
                    <a:t>)</a:t>
                  </a:r>
                </a:p>
                <a:p>
                  <a:endParaRPr lang="tr-TR" altLang="tr-TR" sz="2000" dirty="0"/>
                </a:p>
              </p:txBody>
            </p:sp>
            <p:sp>
              <p:nvSpPr>
                <p:cNvPr id="12371" name="Rectangle 63"/>
                <p:cNvSpPr>
                  <a:spLocks noChangeArrowheads="1"/>
                </p:cNvSpPr>
                <p:nvPr/>
              </p:nvSpPr>
              <p:spPr bwMode="auto">
                <a:xfrm>
                  <a:off x="1683" y="2358"/>
                  <a:ext cx="1084" cy="54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  <p:grpSp>
            <p:nvGrpSpPr>
              <p:cNvPr id="12316" name="Group 66"/>
              <p:cNvGrpSpPr>
                <a:grpSpLocks/>
              </p:cNvGrpSpPr>
              <p:nvPr/>
            </p:nvGrpSpPr>
            <p:grpSpPr bwMode="auto">
              <a:xfrm>
                <a:off x="0" y="2914"/>
                <a:ext cx="1048" cy="544"/>
                <a:chOff x="0" y="2914"/>
                <a:chExt cx="1048" cy="544"/>
              </a:xfrm>
            </p:grpSpPr>
            <p:sp>
              <p:nvSpPr>
                <p:cNvPr id="12368" name="Rectangle 23"/>
                <p:cNvSpPr>
                  <a:spLocks noChangeArrowheads="1"/>
                </p:cNvSpPr>
                <p:nvPr/>
              </p:nvSpPr>
              <p:spPr bwMode="auto">
                <a:xfrm>
                  <a:off x="6" y="2920"/>
                  <a:ext cx="1036" cy="5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tr-TR" altLang="tr-TR" sz="1400"/>
                </a:p>
                <a:p>
                  <a:pPr eaLnBrk="1" hangingPunct="1"/>
                  <a:r>
                    <a:rPr lang="tr-TR" altLang="tr-TR" sz="1800" b="1">
                      <a:cs typeface="Times New Roman" pitchFamily="18" charset="0"/>
                    </a:rPr>
                    <a:t>Çok Az Yıkanır</a:t>
                  </a:r>
                </a:p>
                <a:p>
                  <a:pPr eaLnBrk="1" hangingPunct="1"/>
                  <a:endParaRPr lang="tr-TR" altLang="tr-TR" sz="1400"/>
                </a:p>
                <a:p>
                  <a:pPr eaLnBrk="1" hangingPunct="1"/>
                  <a:r>
                    <a:rPr lang="tr-TR" altLang="tr-TR" sz="1800" b="1">
                      <a:cs typeface="Times New Roman" pitchFamily="18" charset="0"/>
                    </a:rPr>
                    <a:t>Bitki Besin Maddesi Zengin</a:t>
                  </a:r>
                </a:p>
                <a:p>
                  <a:pPr eaLnBrk="1" hangingPunct="1"/>
                  <a:r>
                    <a:rPr lang="tr-TR" altLang="tr-TR" sz="1800" b="1">
                      <a:cs typeface="Times New Roman" pitchFamily="18" charset="0"/>
                    </a:rPr>
                    <a:t>Kimyasal Özellikleri İyi</a:t>
                  </a:r>
                </a:p>
                <a:p>
                  <a:endParaRPr lang="tr-TR" altLang="tr-TR"/>
                </a:p>
                <a:p>
                  <a:endParaRPr lang="tr-TR" altLang="tr-TR"/>
                </a:p>
              </p:txBody>
            </p:sp>
            <p:sp>
              <p:nvSpPr>
                <p:cNvPr id="12369" name="Rectangle 65"/>
                <p:cNvSpPr>
                  <a:spLocks noChangeArrowheads="1"/>
                </p:cNvSpPr>
                <p:nvPr/>
              </p:nvSpPr>
              <p:spPr bwMode="auto">
                <a:xfrm>
                  <a:off x="0" y="2914"/>
                  <a:ext cx="1048" cy="54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  <p:grpSp>
            <p:nvGrpSpPr>
              <p:cNvPr id="12317" name="Group 68"/>
              <p:cNvGrpSpPr>
                <a:grpSpLocks/>
              </p:cNvGrpSpPr>
              <p:nvPr/>
            </p:nvGrpSpPr>
            <p:grpSpPr bwMode="auto">
              <a:xfrm>
                <a:off x="1048" y="2914"/>
                <a:ext cx="635" cy="544"/>
                <a:chOff x="1048" y="2914"/>
                <a:chExt cx="635" cy="544"/>
              </a:xfrm>
            </p:grpSpPr>
            <p:sp>
              <p:nvSpPr>
                <p:cNvPr id="12366" name="Rectangle 24"/>
                <p:cNvSpPr>
                  <a:spLocks noChangeArrowheads="1"/>
                </p:cNvSpPr>
                <p:nvPr/>
              </p:nvSpPr>
              <p:spPr bwMode="auto">
                <a:xfrm>
                  <a:off x="1054" y="2920"/>
                  <a:ext cx="623" cy="5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  <p:sp>
              <p:nvSpPr>
                <p:cNvPr id="12367" name="Rectangle 67"/>
                <p:cNvSpPr>
                  <a:spLocks noChangeArrowheads="1"/>
                </p:cNvSpPr>
                <p:nvPr/>
              </p:nvSpPr>
              <p:spPr bwMode="auto">
                <a:xfrm>
                  <a:off x="1048" y="2914"/>
                  <a:ext cx="635" cy="54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  <p:grpSp>
            <p:nvGrpSpPr>
              <p:cNvPr id="12318" name="Group 70"/>
              <p:cNvGrpSpPr>
                <a:grpSpLocks/>
              </p:cNvGrpSpPr>
              <p:nvPr/>
            </p:nvGrpSpPr>
            <p:grpSpPr bwMode="auto">
              <a:xfrm>
                <a:off x="1683" y="2914"/>
                <a:ext cx="1084" cy="544"/>
                <a:chOff x="1683" y="2914"/>
                <a:chExt cx="1084" cy="544"/>
              </a:xfrm>
            </p:grpSpPr>
            <p:sp>
              <p:nvSpPr>
                <p:cNvPr id="12364" name="Rectangle 25"/>
                <p:cNvSpPr>
                  <a:spLocks noChangeArrowheads="1"/>
                </p:cNvSpPr>
                <p:nvPr/>
              </p:nvSpPr>
              <p:spPr bwMode="auto">
                <a:xfrm>
                  <a:off x="1689" y="2920"/>
                  <a:ext cx="1072" cy="5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tr-TR" altLang="tr-TR" sz="1400" dirty="0"/>
                </a:p>
                <a:p>
                  <a:pPr eaLnBrk="1" hangingPunct="1"/>
                  <a:r>
                    <a:rPr lang="tr-TR" altLang="tr-TR" sz="2000" dirty="0">
                      <a:cs typeface="Times New Roman" pitchFamily="18" charset="0"/>
                    </a:rPr>
                    <a:t>Çok Kolay Yıkanır</a:t>
                  </a:r>
                </a:p>
                <a:p>
                  <a:pPr eaLnBrk="1" hangingPunct="1"/>
                  <a:endParaRPr lang="tr-TR" altLang="tr-TR" sz="1400" dirty="0"/>
                </a:p>
                <a:p>
                  <a:pPr eaLnBrk="1" hangingPunct="1"/>
                  <a:r>
                    <a:rPr lang="tr-TR" altLang="tr-TR" sz="2000" dirty="0">
                      <a:cs typeface="Times New Roman" pitchFamily="18" charset="0"/>
                    </a:rPr>
                    <a:t>Bitki Besin Maddesi Fakir</a:t>
                  </a:r>
                </a:p>
                <a:p>
                  <a:pPr eaLnBrk="1" hangingPunct="1"/>
                  <a:r>
                    <a:rPr lang="tr-TR" altLang="tr-TR" sz="2000" dirty="0">
                      <a:cs typeface="Times New Roman" pitchFamily="18" charset="0"/>
                    </a:rPr>
                    <a:t>Kimyasal Özellikleri Kötü</a:t>
                  </a:r>
                </a:p>
                <a:p>
                  <a:endParaRPr lang="tr-TR" altLang="tr-TR" dirty="0"/>
                </a:p>
                <a:p>
                  <a:endParaRPr lang="tr-TR" altLang="tr-TR" dirty="0"/>
                </a:p>
              </p:txBody>
            </p:sp>
            <p:sp>
              <p:nvSpPr>
                <p:cNvPr id="12365" name="Rectangle 69"/>
                <p:cNvSpPr>
                  <a:spLocks noChangeArrowheads="1"/>
                </p:cNvSpPr>
                <p:nvPr/>
              </p:nvSpPr>
              <p:spPr bwMode="auto">
                <a:xfrm>
                  <a:off x="1683" y="2914"/>
                  <a:ext cx="1084" cy="54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  <p:grpSp>
            <p:nvGrpSpPr>
              <p:cNvPr id="12319" name="Group 72"/>
              <p:cNvGrpSpPr>
                <a:grpSpLocks/>
              </p:cNvGrpSpPr>
              <p:nvPr/>
            </p:nvGrpSpPr>
            <p:grpSpPr bwMode="auto">
              <a:xfrm>
                <a:off x="0" y="3470"/>
                <a:ext cx="1048" cy="828"/>
                <a:chOff x="0" y="3470"/>
                <a:chExt cx="1048" cy="828"/>
              </a:xfrm>
            </p:grpSpPr>
            <p:sp>
              <p:nvSpPr>
                <p:cNvPr id="12362" name="Rectangle 26"/>
                <p:cNvSpPr>
                  <a:spLocks noChangeArrowheads="1"/>
                </p:cNvSpPr>
                <p:nvPr/>
              </p:nvSpPr>
              <p:spPr bwMode="auto">
                <a:xfrm>
                  <a:off x="6" y="3476"/>
                  <a:ext cx="1036" cy="82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tr-TR" altLang="tr-TR" sz="1800" b="1" dirty="0">
                      <a:cs typeface="Times New Roman" pitchFamily="18" charset="0"/>
                    </a:rPr>
                    <a:t>Fiziksel Özellikleri Kötü</a:t>
                  </a:r>
                </a:p>
                <a:p>
                  <a:pPr eaLnBrk="1" hangingPunct="1"/>
                  <a:r>
                    <a:rPr lang="tr-TR" altLang="tr-TR" sz="1800" b="1" dirty="0">
                      <a:cs typeface="Times New Roman" pitchFamily="18" charset="0"/>
                    </a:rPr>
                    <a:t>Geç Isınır, Geç Tava Gelinir, </a:t>
                  </a:r>
                  <a:endParaRPr lang="tr-TR" altLang="tr-TR" sz="1800" b="1" dirty="0"/>
                </a:p>
                <a:p>
                  <a:pPr eaLnBrk="1" hangingPunct="1"/>
                  <a:r>
                    <a:rPr lang="tr-TR" altLang="tr-TR" sz="1800" b="1" dirty="0">
                      <a:cs typeface="Times New Roman" pitchFamily="18" charset="0"/>
                    </a:rPr>
                    <a:t>İşlenmesi Güç</a:t>
                  </a:r>
                </a:p>
              </p:txBody>
            </p:sp>
            <p:sp>
              <p:nvSpPr>
                <p:cNvPr id="12363" name="Rectangle 71"/>
                <p:cNvSpPr>
                  <a:spLocks noChangeArrowheads="1"/>
                </p:cNvSpPr>
                <p:nvPr/>
              </p:nvSpPr>
              <p:spPr bwMode="auto">
                <a:xfrm>
                  <a:off x="0" y="3470"/>
                  <a:ext cx="1048" cy="54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  <p:grpSp>
            <p:nvGrpSpPr>
              <p:cNvPr id="12320" name="Group 74"/>
              <p:cNvGrpSpPr>
                <a:grpSpLocks/>
              </p:cNvGrpSpPr>
              <p:nvPr/>
            </p:nvGrpSpPr>
            <p:grpSpPr bwMode="auto">
              <a:xfrm>
                <a:off x="1048" y="3470"/>
                <a:ext cx="635" cy="544"/>
                <a:chOff x="1048" y="3470"/>
                <a:chExt cx="635" cy="544"/>
              </a:xfrm>
            </p:grpSpPr>
            <p:sp>
              <p:nvSpPr>
                <p:cNvPr id="12360" name="Rectangle 27"/>
                <p:cNvSpPr>
                  <a:spLocks noChangeArrowheads="1"/>
                </p:cNvSpPr>
                <p:nvPr/>
              </p:nvSpPr>
              <p:spPr bwMode="auto">
                <a:xfrm>
                  <a:off x="1054" y="3476"/>
                  <a:ext cx="623" cy="5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  <p:sp>
              <p:nvSpPr>
                <p:cNvPr id="12361" name="Rectangle 73"/>
                <p:cNvSpPr>
                  <a:spLocks noChangeArrowheads="1"/>
                </p:cNvSpPr>
                <p:nvPr/>
              </p:nvSpPr>
              <p:spPr bwMode="auto">
                <a:xfrm>
                  <a:off x="1048" y="3470"/>
                  <a:ext cx="635" cy="54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  <p:grpSp>
            <p:nvGrpSpPr>
              <p:cNvPr id="12321" name="Group 76"/>
              <p:cNvGrpSpPr>
                <a:grpSpLocks/>
              </p:cNvGrpSpPr>
              <p:nvPr/>
            </p:nvGrpSpPr>
            <p:grpSpPr bwMode="auto">
              <a:xfrm>
                <a:off x="1683" y="3470"/>
                <a:ext cx="1084" cy="662"/>
                <a:chOff x="1683" y="3470"/>
                <a:chExt cx="1084" cy="662"/>
              </a:xfrm>
            </p:grpSpPr>
            <p:sp>
              <p:nvSpPr>
                <p:cNvPr id="12358" name="Rectangle 28"/>
                <p:cNvSpPr>
                  <a:spLocks noChangeArrowheads="1"/>
                </p:cNvSpPr>
                <p:nvPr/>
              </p:nvSpPr>
              <p:spPr bwMode="auto">
                <a:xfrm>
                  <a:off x="1689" y="3640"/>
                  <a:ext cx="1072" cy="4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tr-TR" altLang="tr-TR" sz="1400" dirty="0"/>
                </a:p>
                <a:p>
                  <a:pPr eaLnBrk="1" hangingPunct="1"/>
                  <a:r>
                    <a:rPr lang="tr-TR" altLang="tr-TR" sz="2000" dirty="0">
                      <a:cs typeface="Times New Roman" pitchFamily="18" charset="0"/>
                    </a:rPr>
                    <a:t>Fiziksel Özellikleri Kötü</a:t>
                  </a:r>
                </a:p>
                <a:p>
                  <a:pPr eaLnBrk="1" hangingPunct="1"/>
                  <a:r>
                    <a:rPr lang="tr-TR" altLang="tr-TR" sz="2000" dirty="0">
                      <a:cs typeface="Times New Roman" pitchFamily="18" charset="0"/>
                    </a:rPr>
                    <a:t>Erken Isınır, Erken Tava Gelir,</a:t>
                  </a:r>
                  <a:endParaRPr lang="tr-TR" altLang="tr-TR" sz="2000" dirty="0"/>
                </a:p>
                <a:p>
                  <a:pPr eaLnBrk="1" hangingPunct="1"/>
                  <a:r>
                    <a:rPr lang="tr-TR" altLang="tr-TR" sz="2000" dirty="0">
                      <a:cs typeface="Times New Roman" pitchFamily="18" charset="0"/>
                    </a:rPr>
                    <a:t>İşlenmesi Kolay</a:t>
                  </a:r>
                </a:p>
                <a:p>
                  <a:endParaRPr lang="tr-TR" altLang="tr-TR" dirty="0"/>
                </a:p>
              </p:txBody>
            </p:sp>
            <p:sp>
              <p:nvSpPr>
                <p:cNvPr id="12359" name="Rectangle 75"/>
                <p:cNvSpPr>
                  <a:spLocks noChangeArrowheads="1"/>
                </p:cNvSpPr>
                <p:nvPr/>
              </p:nvSpPr>
              <p:spPr bwMode="auto">
                <a:xfrm>
                  <a:off x="1683" y="3470"/>
                  <a:ext cx="1084" cy="54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  <p:grpSp>
            <p:nvGrpSpPr>
              <p:cNvPr id="12322" name="Group 78"/>
              <p:cNvGrpSpPr>
                <a:grpSpLocks/>
              </p:cNvGrpSpPr>
              <p:nvPr/>
            </p:nvGrpSpPr>
            <p:grpSpPr bwMode="auto">
              <a:xfrm>
                <a:off x="0" y="4026"/>
                <a:ext cx="1048" cy="895"/>
                <a:chOff x="0" y="4026"/>
                <a:chExt cx="1048" cy="895"/>
              </a:xfrm>
            </p:grpSpPr>
            <p:sp>
              <p:nvSpPr>
                <p:cNvPr id="12356" name="Rectangle 29"/>
                <p:cNvSpPr>
                  <a:spLocks noChangeArrowheads="1"/>
                </p:cNvSpPr>
                <p:nvPr/>
              </p:nvSpPr>
              <p:spPr bwMode="auto">
                <a:xfrm>
                  <a:off x="6" y="4268"/>
                  <a:ext cx="1036" cy="65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tr-TR" altLang="tr-TR" sz="1400" dirty="0"/>
                </a:p>
                <a:p>
                  <a:pPr eaLnBrk="1" hangingPunct="1"/>
                  <a:endParaRPr lang="tr-TR" altLang="tr-TR" sz="1200" dirty="0">
                    <a:cs typeface="Times New Roman" pitchFamily="18" charset="0"/>
                  </a:endParaRPr>
                </a:p>
                <a:p>
                  <a:r>
                    <a:rPr lang="tr-TR" altLang="tr-TR" sz="1600" b="1" dirty="0">
                      <a:cs typeface="Times New Roman" pitchFamily="18" charset="0"/>
                    </a:rPr>
                    <a:t>Mutlak çayır ve </a:t>
                  </a:r>
                  <a:r>
                    <a:rPr lang="tr-TR" altLang="tr-TR" sz="1600" b="1" dirty="0" err="1">
                      <a:cs typeface="Times New Roman" pitchFamily="18" charset="0"/>
                    </a:rPr>
                    <a:t>mer'a</a:t>
                  </a:r>
                  <a:r>
                    <a:rPr lang="tr-TR" altLang="tr-TR" sz="1600" b="1" dirty="0">
                      <a:cs typeface="Times New Roman" pitchFamily="18" charset="0"/>
                    </a:rPr>
                    <a:t> arazileridir. Kimyasal özellikleri iyi, fiziksel özellikleri kötü olan arazilerdir.</a:t>
                  </a:r>
                </a:p>
                <a:p>
                  <a:endParaRPr lang="tr-TR" altLang="tr-TR" dirty="0"/>
                </a:p>
              </p:txBody>
            </p:sp>
            <p:sp>
              <p:nvSpPr>
                <p:cNvPr id="12357" name="Rectangle 77"/>
                <p:cNvSpPr>
                  <a:spLocks noChangeArrowheads="1"/>
                </p:cNvSpPr>
                <p:nvPr/>
              </p:nvSpPr>
              <p:spPr bwMode="auto">
                <a:xfrm>
                  <a:off x="0" y="4026"/>
                  <a:ext cx="1048" cy="54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  <p:grpSp>
            <p:nvGrpSpPr>
              <p:cNvPr id="12323" name="Group 80"/>
              <p:cNvGrpSpPr>
                <a:grpSpLocks/>
              </p:cNvGrpSpPr>
              <p:nvPr/>
            </p:nvGrpSpPr>
            <p:grpSpPr bwMode="auto">
              <a:xfrm>
                <a:off x="1048" y="4026"/>
                <a:ext cx="635" cy="544"/>
                <a:chOff x="1048" y="4026"/>
                <a:chExt cx="635" cy="544"/>
              </a:xfrm>
            </p:grpSpPr>
            <p:sp>
              <p:nvSpPr>
                <p:cNvPr id="12354" name="Rectangle 30"/>
                <p:cNvSpPr>
                  <a:spLocks noChangeArrowheads="1"/>
                </p:cNvSpPr>
                <p:nvPr/>
              </p:nvSpPr>
              <p:spPr bwMode="auto">
                <a:xfrm>
                  <a:off x="1054" y="4032"/>
                  <a:ext cx="623" cy="5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  <p:sp>
              <p:nvSpPr>
                <p:cNvPr id="12355" name="Rectangle 79"/>
                <p:cNvSpPr>
                  <a:spLocks noChangeArrowheads="1"/>
                </p:cNvSpPr>
                <p:nvPr/>
              </p:nvSpPr>
              <p:spPr bwMode="auto">
                <a:xfrm>
                  <a:off x="1048" y="4026"/>
                  <a:ext cx="635" cy="54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  <p:grpSp>
            <p:nvGrpSpPr>
              <p:cNvPr id="12324" name="Group 82"/>
              <p:cNvGrpSpPr>
                <a:grpSpLocks/>
              </p:cNvGrpSpPr>
              <p:nvPr/>
            </p:nvGrpSpPr>
            <p:grpSpPr bwMode="auto">
              <a:xfrm>
                <a:off x="1683" y="4026"/>
                <a:ext cx="1084" cy="895"/>
                <a:chOff x="1683" y="4026"/>
                <a:chExt cx="1084" cy="895"/>
              </a:xfrm>
            </p:grpSpPr>
            <p:sp>
              <p:nvSpPr>
                <p:cNvPr id="12352" name="Rectangle 31"/>
                <p:cNvSpPr>
                  <a:spLocks noChangeArrowheads="1"/>
                </p:cNvSpPr>
                <p:nvPr/>
              </p:nvSpPr>
              <p:spPr bwMode="auto">
                <a:xfrm>
                  <a:off x="1689" y="4208"/>
                  <a:ext cx="1072" cy="7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tr-TR" altLang="tr-TR" sz="1400" dirty="0"/>
                </a:p>
                <a:p>
                  <a:pPr eaLnBrk="1" hangingPunct="1"/>
                  <a:r>
                    <a:rPr lang="tr-TR" altLang="tr-TR" sz="1800" dirty="0">
                      <a:cs typeface="Times New Roman" pitchFamily="18" charset="0"/>
                    </a:rPr>
                    <a:t>Mutlak orman arazileridir. </a:t>
                  </a:r>
                  <a:endParaRPr lang="tr-TR" altLang="tr-TR" sz="1800" dirty="0"/>
                </a:p>
                <a:p>
                  <a:pPr eaLnBrk="1" hangingPunct="1"/>
                  <a:r>
                    <a:rPr lang="tr-TR" altLang="tr-TR" sz="1800" dirty="0">
                      <a:cs typeface="Times New Roman" pitchFamily="18" charset="0"/>
                    </a:rPr>
                    <a:t>Fiziksel özellikleri iyi, kimyasal özellikleri kötü olan topraklardır.</a:t>
                  </a:r>
                </a:p>
                <a:p>
                  <a:endParaRPr lang="tr-TR" altLang="tr-TR" dirty="0"/>
                </a:p>
              </p:txBody>
            </p:sp>
            <p:sp>
              <p:nvSpPr>
                <p:cNvPr id="12353" name="Rectangle 81"/>
                <p:cNvSpPr>
                  <a:spLocks noChangeArrowheads="1"/>
                </p:cNvSpPr>
                <p:nvPr/>
              </p:nvSpPr>
              <p:spPr bwMode="auto">
                <a:xfrm>
                  <a:off x="1683" y="4026"/>
                  <a:ext cx="1084" cy="54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  <p:grpSp>
            <p:nvGrpSpPr>
              <p:cNvPr id="12325" name="Group 84"/>
              <p:cNvGrpSpPr>
                <a:grpSpLocks/>
              </p:cNvGrpSpPr>
              <p:nvPr/>
            </p:nvGrpSpPr>
            <p:grpSpPr bwMode="auto">
              <a:xfrm>
                <a:off x="0" y="4582"/>
                <a:ext cx="1048" cy="678"/>
                <a:chOff x="0" y="4582"/>
                <a:chExt cx="1048" cy="678"/>
              </a:xfrm>
            </p:grpSpPr>
            <p:sp>
              <p:nvSpPr>
                <p:cNvPr id="12350" name="Rectangle 32"/>
                <p:cNvSpPr>
                  <a:spLocks noChangeArrowheads="1"/>
                </p:cNvSpPr>
                <p:nvPr/>
              </p:nvSpPr>
              <p:spPr bwMode="auto">
                <a:xfrm>
                  <a:off x="6" y="4588"/>
                  <a:ext cx="1036" cy="66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tr-TR" altLang="tr-TR" sz="1400">
                    <a:cs typeface="Times New Roman" pitchFamily="18" charset="0"/>
                  </a:endParaRPr>
                </a:p>
              </p:txBody>
            </p:sp>
            <p:sp>
              <p:nvSpPr>
                <p:cNvPr id="12351" name="Rectangle 83"/>
                <p:cNvSpPr>
                  <a:spLocks noChangeArrowheads="1"/>
                </p:cNvSpPr>
                <p:nvPr/>
              </p:nvSpPr>
              <p:spPr bwMode="auto">
                <a:xfrm>
                  <a:off x="0" y="4582"/>
                  <a:ext cx="1048" cy="67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  <p:grpSp>
            <p:nvGrpSpPr>
              <p:cNvPr id="12326" name="Group 86"/>
              <p:cNvGrpSpPr>
                <a:grpSpLocks/>
              </p:cNvGrpSpPr>
              <p:nvPr/>
            </p:nvGrpSpPr>
            <p:grpSpPr bwMode="auto">
              <a:xfrm>
                <a:off x="1048" y="4582"/>
                <a:ext cx="635" cy="678"/>
                <a:chOff x="1048" y="4582"/>
                <a:chExt cx="635" cy="678"/>
              </a:xfrm>
            </p:grpSpPr>
            <p:sp>
              <p:nvSpPr>
                <p:cNvPr id="12348" name="Rectangle 33"/>
                <p:cNvSpPr>
                  <a:spLocks noChangeArrowheads="1"/>
                </p:cNvSpPr>
                <p:nvPr/>
              </p:nvSpPr>
              <p:spPr bwMode="auto">
                <a:xfrm>
                  <a:off x="1054" y="4588"/>
                  <a:ext cx="623" cy="34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  <p:sp>
              <p:nvSpPr>
                <p:cNvPr id="12349" name="Rectangle 85"/>
                <p:cNvSpPr>
                  <a:spLocks noChangeArrowheads="1"/>
                </p:cNvSpPr>
                <p:nvPr/>
              </p:nvSpPr>
              <p:spPr bwMode="auto">
                <a:xfrm>
                  <a:off x="1048" y="4582"/>
                  <a:ext cx="635" cy="67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  <p:grpSp>
            <p:nvGrpSpPr>
              <p:cNvPr id="12327" name="Group 88"/>
              <p:cNvGrpSpPr>
                <a:grpSpLocks/>
              </p:cNvGrpSpPr>
              <p:nvPr/>
            </p:nvGrpSpPr>
            <p:grpSpPr bwMode="auto">
              <a:xfrm>
                <a:off x="1683" y="4582"/>
                <a:ext cx="1084" cy="678"/>
                <a:chOff x="1683" y="4582"/>
                <a:chExt cx="1084" cy="678"/>
              </a:xfrm>
            </p:grpSpPr>
            <p:sp>
              <p:nvSpPr>
                <p:cNvPr id="12346" name="Rectangle 34"/>
                <p:cNvSpPr>
                  <a:spLocks noChangeArrowheads="1"/>
                </p:cNvSpPr>
                <p:nvPr/>
              </p:nvSpPr>
              <p:spPr bwMode="auto">
                <a:xfrm>
                  <a:off x="1689" y="4588"/>
                  <a:ext cx="1072" cy="66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tr-TR" altLang="tr-TR"/>
                </a:p>
              </p:txBody>
            </p:sp>
            <p:sp>
              <p:nvSpPr>
                <p:cNvPr id="12347" name="Rectangle 87"/>
                <p:cNvSpPr>
                  <a:spLocks noChangeArrowheads="1"/>
                </p:cNvSpPr>
                <p:nvPr/>
              </p:nvSpPr>
              <p:spPr bwMode="auto">
                <a:xfrm>
                  <a:off x="1683" y="4582"/>
                  <a:ext cx="1084" cy="67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  <p:grpSp>
            <p:nvGrpSpPr>
              <p:cNvPr id="12328" name="Group 90"/>
              <p:cNvGrpSpPr>
                <a:grpSpLocks/>
              </p:cNvGrpSpPr>
              <p:nvPr/>
            </p:nvGrpSpPr>
            <p:grpSpPr bwMode="auto">
              <a:xfrm>
                <a:off x="0" y="5272"/>
                <a:ext cx="1048" cy="410"/>
                <a:chOff x="0" y="5272"/>
                <a:chExt cx="1048" cy="410"/>
              </a:xfrm>
            </p:grpSpPr>
            <p:sp>
              <p:nvSpPr>
                <p:cNvPr id="12344" name="Rectangle 35"/>
                <p:cNvSpPr>
                  <a:spLocks noChangeArrowheads="1"/>
                </p:cNvSpPr>
                <p:nvPr/>
              </p:nvSpPr>
              <p:spPr bwMode="auto">
                <a:xfrm>
                  <a:off x="6" y="5278"/>
                  <a:ext cx="1036" cy="39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tr-TR" altLang="tr-TR"/>
                </a:p>
              </p:txBody>
            </p:sp>
            <p:sp>
              <p:nvSpPr>
                <p:cNvPr id="12345" name="Rectangle 89"/>
                <p:cNvSpPr>
                  <a:spLocks noChangeArrowheads="1"/>
                </p:cNvSpPr>
                <p:nvPr/>
              </p:nvSpPr>
              <p:spPr bwMode="auto">
                <a:xfrm>
                  <a:off x="0" y="5272"/>
                  <a:ext cx="1048" cy="41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  <p:grpSp>
            <p:nvGrpSpPr>
              <p:cNvPr id="12329" name="Group 92"/>
              <p:cNvGrpSpPr>
                <a:grpSpLocks/>
              </p:cNvGrpSpPr>
              <p:nvPr/>
            </p:nvGrpSpPr>
            <p:grpSpPr bwMode="auto">
              <a:xfrm>
                <a:off x="1048" y="5272"/>
                <a:ext cx="635" cy="410"/>
                <a:chOff x="1048" y="5272"/>
                <a:chExt cx="635" cy="410"/>
              </a:xfrm>
            </p:grpSpPr>
            <p:sp>
              <p:nvSpPr>
                <p:cNvPr id="12342" name="Rectangle 36"/>
                <p:cNvSpPr>
                  <a:spLocks noChangeArrowheads="1"/>
                </p:cNvSpPr>
                <p:nvPr/>
              </p:nvSpPr>
              <p:spPr bwMode="auto">
                <a:xfrm>
                  <a:off x="1054" y="5278"/>
                  <a:ext cx="623" cy="39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  <p:sp>
              <p:nvSpPr>
                <p:cNvPr id="12343" name="Rectangle 91"/>
                <p:cNvSpPr>
                  <a:spLocks noChangeArrowheads="1"/>
                </p:cNvSpPr>
                <p:nvPr/>
              </p:nvSpPr>
              <p:spPr bwMode="auto">
                <a:xfrm>
                  <a:off x="1048" y="5272"/>
                  <a:ext cx="635" cy="41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  <p:grpSp>
            <p:nvGrpSpPr>
              <p:cNvPr id="12330" name="Group 94"/>
              <p:cNvGrpSpPr>
                <a:grpSpLocks/>
              </p:cNvGrpSpPr>
              <p:nvPr/>
            </p:nvGrpSpPr>
            <p:grpSpPr bwMode="auto">
              <a:xfrm>
                <a:off x="1683" y="5272"/>
                <a:ext cx="1084" cy="410"/>
                <a:chOff x="1683" y="5272"/>
                <a:chExt cx="1084" cy="410"/>
              </a:xfrm>
            </p:grpSpPr>
            <p:sp>
              <p:nvSpPr>
                <p:cNvPr id="12340" name="Rectangle 37"/>
                <p:cNvSpPr>
                  <a:spLocks noChangeArrowheads="1"/>
                </p:cNvSpPr>
                <p:nvPr/>
              </p:nvSpPr>
              <p:spPr bwMode="auto">
                <a:xfrm>
                  <a:off x="1689" y="5278"/>
                  <a:ext cx="1072" cy="39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tr-TR" altLang="tr-TR"/>
                </a:p>
              </p:txBody>
            </p:sp>
            <p:sp>
              <p:nvSpPr>
                <p:cNvPr id="12341" name="Rectangle 93"/>
                <p:cNvSpPr>
                  <a:spLocks noChangeArrowheads="1"/>
                </p:cNvSpPr>
                <p:nvPr/>
              </p:nvSpPr>
              <p:spPr bwMode="auto">
                <a:xfrm>
                  <a:off x="1683" y="5272"/>
                  <a:ext cx="1084" cy="41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  <p:grpSp>
            <p:nvGrpSpPr>
              <p:cNvPr id="12331" name="Group 96"/>
              <p:cNvGrpSpPr>
                <a:grpSpLocks/>
              </p:cNvGrpSpPr>
              <p:nvPr/>
            </p:nvGrpSpPr>
            <p:grpSpPr bwMode="auto">
              <a:xfrm>
                <a:off x="0" y="5694"/>
                <a:ext cx="1048" cy="2420"/>
                <a:chOff x="0" y="5694"/>
                <a:chExt cx="1048" cy="2420"/>
              </a:xfrm>
            </p:grpSpPr>
            <p:sp>
              <p:nvSpPr>
                <p:cNvPr id="12338" name="Rectangle 38"/>
                <p:cNvSpPr>
                  <a:spLocks noChangeArrowheads="1"/>
                </p:cNvSpPr>
                <p:nvPr/>
              </p:nvSpPr>
              <p:spPr bwMode="auto">
                <a:xfrm>
                  <a:off x="6" y="5700"/>
                  <a:ext cx="1036" cy="240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tr-TR" altLang="tr-TR" sz="1200">
                    <a:cs typeface="Times New Roman" pitchFamily="18" charset="0"/>
                  </a:endParaRPr>
                </a:p>
                <a:p>
                  <a:endParaRPr lang="tr-TR" altLang="tr-TR"/>
                </a:p>
              </p:txBody>
            </p:sp>
            <p:sp>
              <p:nvSpPr>
                <p:cNvPr id="12339" name="Rectangle 95"/>
                <p:cNvSpPr>
                  <a:spLocks noChangeArrowheads="1"/>
                </p:cNvSpPr>
                <p:nvPr/>
              </p:nvSpPr>
              <p:spPr bwMode="auto">
                <a:xfrm>
                  <a:off x="0" y="5694"/>
                  <a:ext cx="1048" cy="242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  <p:grpSp>
            <p:nvGrpSpPr>
              <p:cNvPr id="12332" name="Group 98"/>
              <p:cNvGrpSpPr>
                <a:grpSpLocks/>
              </p:cNvGrpSpPr>
              <p:nvPr/>
            </p:nvGrpSpPr>
            <p:grpSpPr bwMode="auto">
              <a:xfrm>
                <a:off x="1048" y="5694"/>
                <a:ext cx="635" cy="2420"/>
                <a:chOff x="1048" y="5694"/>
                <a:chExt cx="635" cy="2420"/>
              </a:xfrm>
            </p:grpSpPr>
            <p:sp>
              <p:nvSpPr>
                <p:cNvPr id="12336" name="Rectangle 39"/>
                <p:cNvSpPr>
                  <a:spLocks noChangeArrowheads="1"/>
                </p:cNvSpPr>
                <p:nvPr/>
              </p:nvSpPr>
              <p:spPr bwMode="auto">
                <a:xfrm>
                  <a:off x="1054" y="5700"/>
                  <a:ext cx="623" cy="240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tr-TR" altLang="tr-TR"/>
                </a:p>
              </p:txBody>
            </p:sp>
            <p:sp>
              <p:nvSpPr>
                <p:cNvPr id="12337" name="Rectangle 97"/>
                <p:cNvSpPr>
                  <a:spLocks noChangeArrowheads="1"/>
                </p:cNvSpPr>
                <p:nvPr/>
              </p:nvSpPr>
              <p:spPr bwMode="auto">
                <a:xfrm>
                  <a:off x="1048" y="5694"/>
                  <a:ext cx="635" cy="242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  <p:grpSp>
            <p:nvGrpSpPr>
              <p:cNvPr id="12333" name="Group 100"/>
              <p:cNvGrpSpPr>
                <a:grpSpLocks/>
              </p:cNvGrpSpPr>
              <p:nvPr/>
            </p:nvGrpSpPr>
            <p:grpSpPr bwMode="auto">
              <a:xfrm>
                <a:off x="1683" y="5694"/>
                <a:ext cx="1084" cy="2420"/>
                <a:chOff x="1683" y="5694"/>
                <a:chExt cx="1084" cy="2420"/>
              </a:xfrm>
            </p:grpSpPr>
            <p:sp>
              <p:nvSpPr>
                <p:cNvPr id="12334" name="Rectangle 40"/>
                <p:cNvSpPr>
                  <a:spLocks noChangeArrowheads="1"/>
                </p:cNvSpPr>
                <p:nvPr/>
              </p:nvSpPr>
              <p:spPr bwMode="auto">
                <a:xfrm>
                  <a:off x="1689" y="5700"/>
                  <a:ext cx="1072" cy="240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tr-TR" altLang="tr-TR"/>
                </a:p>
              </p:txBody>
            </p:sp>
            <p:sp>
              <p:nvSpPr>
                <p:cNvPr id="12335" name="Rectangle 99"/>
                <p:cNvSpPr>
                  <a:spLocks noChangeArrowheads="1"/>
                </p:cNvSpPr>
                <p:nvPr/>
              </p:nvSpPr>
              <p:spPr bwMode="auto">
                <a:xfrm>
                  <a:off x="1683" y="5694"/>
                  <a:ext cx="1084" cy="242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tr-TR" altLang="tr-TR"/>
                </a:p>
              </p:txBody>
            </p:sp>
          </p:grpSp>
        </p:grpSp>
        <p:sp>
          <p:nvSpPr>
            <p:cNvPr id="12303" name="Rectangle 102"/>
            <p:cNvSpPr>
              <a:spLocks noChangeArrowheads="1"/>
            </p:cNvSpPr>
            <p:nvPr/>
          </p:nvSpPr>
          <p:spPr bwMode="auto">
            <a:xfrm>
              <a:off x="-3" y="419"/>
              <a:ext cx="2773" cy="7698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sp>
        <p:nvSpPr>
          <p:cNvPr id="12300" name="Rectangle 109"/>
          <p:cNvSpPr>
            <a:spLocks noChangeArrowheads="1"/>
          </p:cNvSpPr>
          <p:nvPr/>
        </p:nvSpPr>
        <p:spPr bwMode="auto">
          <a:xfrm>
            <a:off x="3275856" y="1989138"/>
            <a:ext cx="2362944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1600" b="1" dirty="0" smtClean="0">
                <a:cs typeface="Times New Roman" pitchFamily="18" charset="0"/>
              </a:rPr>
              <a:t>    Tarım </a:t>
            </a:r>
            <a:r>
              <a:rPr lang="tr-TR" altLang="tr-TR" sz="1600" b="1" dirty="0">
                <a:cs typeface="Times New Roman" pitchFamily="18" charset="0"/>
              </a:rPr>
              <a:t>arazileri olarak </a:t>
            </a:r>
            <a:r>
              <a:rPr lang="tr-TR" altLang="tr-TR" sz="1600" b="1" dirty="0" smtClean="0">
                <a:cs typeface="Times New Roman" pitchFamily="18" charset="0"/>
              </a:rPr>
              <a:t>  en </a:t>
            </a:r>
            <a:r>
              <a:rPr lang="tr-TR" altLang="tr-TR" sz="1600" b="1" dirty="0">
                <a:cs typeface="Times New Roman" pitchFamily="18" charset="0"/>
              </a:rPr>
              <a:t>elverişli topraklardır. </a:t>
            </a:r>
            <a:endParaRPr lang="tr-TR" altLang="tr-TR" sz="1600" b="1" dirty="0"/>
          </a:p>
          <a:p>
            <a:pPr algn="ctr" eaLnBrk="1" hangingPunct="1">
              <a:spcBef>
                <a:spcPct val="50000"/>
              </a:spcBef>
            </a:pPr>
            <a:r>
              <a:rPr lang="tr-TR" altLang="tr-TR" sz="1600" b="1" dirty="0" smtClean="0">
                <a:cs typeface="Times New Roman" pitchFamily="18" charset="0"/>
              </a:rPr>
              <a:t>Fiziksel </a:t>
            </a:r>
            <a:r>
              <a:rPr lang="tr-TR" altLang="tr-TR" sz="1600" b="1" dirty="0">
                <a:cs typeface="Times New Roman" pitchFamily="18" charset="0"/>
              </a:rPr>
              <a:t>ve kimyasal </a:t>
            </a:r>
            <a:r>
              <a:rPr lang="tr-TR" altLang="tr-TR" sz="1600" b="1" dirty="0" smtClean="0">
                <a:cs typeface="Times New Roman" pitchFamily="18" charset="0"/>
              </a:rPr>
              <a:t>özellikleri</a:t>
            </a:r>
            <a:r>
              <a:rPr lang="tr-TR" altLang="tr-TR" sz="1600" b="1" dirty="0">
                <a:cs typeface="Times New Roman" pitchFamily="18" charset="0"/>
              </a:rPr>
              <a:t>, </a:t>
            </a:r>
            <a:endParaRPr lang="tr-TR" altLang="tr-TR" sz="1600" b="1" dirty="0"/>
          </a:p>
          <a:p>
            <a:pPr algn="ctr" eaLnBrk="1" hangingPunct="1">
              <a:spcBef>
                <a:spcPct val="50000"/>
              </a:spcBef>
            </a:pPr>
            <a:r>
              <a:rPr lang="tr-TR" altLang="tr-TR" sz="1600" b="1" dirty="0">
                <a:cs typeface="Times New Roman" pitchFamily="18" charset="0"/>
              </a:rPr>
              <a:t>kültürel önlemlerle </a:t>
            </a:r>
            <a:endParaRPr lang="tr-TR" altLang="tr-TR" sz="1600" b="1" dirty="0"/>
          </a:p>
          <a:p>
            <a:pPr algn="ctr" eaLnBrk="1" hangingPunct="1">
              <a:spcBef>
                <a:spcPct val="50000"/>
              </a:spcBef>
            </a:pPr>
            <a:r>
              <a:rPr lang="tr-TR" altLang="tr-TR" sz="1600" b="1" dirty="0">
                <a:cs typeface="Times New Roman" pitchFamily="18" charset="0"/>
              </a:rPr>
              <a:t>her iki tarafa doğru </a:t>
            </a:r>
            <a:endParaRPr lang="tr-TR" altLang="tr-TR" sz="1600" b="1" dirty="0"/>
          </a:p>
          <a:p>
            <a:pPr algn="ctr" eaLnBrk="1" hangingPunct="1">
              <a:spcBef>
                <a:spcPct val="50000"/>
              </a:spcBef>
            </a:pPr>
            <a:r>
              <a:rPr lang="tr-TR" altLang="tr-TR" sz="1600" b="1" dirty="0">
                <a:cs typeface="Times New Roman" pitchFamily="18" charset="0"/>
              </a:rPr>
              <a:t>değiştirilebilir.</a:t>
            </a:r>
          </a:p>
        </p:txBody>
      </p:sp>
      <p:sp>
        <p:nvSpPr>
          <p:cNvPr id="12301" name="Rectangle 110"/>
          <p:cNvSpPr>
            <a:spLocks noChangeArrowheads="1"/>
          </p:cNvSpPr>
          <p:nvPr/>
        </p:nvSpPr>
        <p:spPr bwMode="auto">
          <a:xfrm>
            <a:off x="152400" y="304800"/>
            <a:ext cx="8763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tr-TR" altLang="tr-TR" b="1">
                <a:solidFill>
                  <a:srgbClr val="FF0000"/>
                </a:solidFill>
                <a:cs typeface="Times New Roman" pitchFamily="18" charset="0"/>
              </a:rPr>
              <a:t>Toprak Bünyesi İle Önemli Toprak Özellikleri Arasındaki İlişki</a:t>
            </a:r>
          </a:p>
        </p:txBody>
      </p:sp>
    </p:spTree>
    <p:extLst>
      <p:ext uri="{BB962C8B-B14F-4D97-AF65-F5344CB8AC3E}">
        <p14:creationId xmlns:p14="http://schemas.microsoft.com/office/powerpoint/2010/main" val="2186872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0649"/>
            <a:ext cx="7772400" cy="998240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Elle </a:t>
            </a:r>
            <a:r>
              <a:rPr lang="tr-TR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Tekstür</a:t>
            </a:r>
            <a:r>
              <a:rPr lang="tr-T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Tayİnİ</a:t>
            </a:r>
            <a:endParaRPr lang="tr-TR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980728"/>
            <a:ext cx="8663880" cy="5191472"/>
          </a:xfrm>
        </p:spPr>
        <p:txBody>
          <a:bodyPr/>
          <a:lstStyle/>
          <a:p>
            <a:pPr algn="just" eaLnBrk="1" hangingPunct="1"/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Toprak </a:t>
            </a:r>
            <a:r>
              <a:rPr lang="tr-TR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tekstürünün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tayini laboratuvar şartlarında yapılır ancak arazi şartlarında hemen teşhis yapmak gerekebilir.</a:t>
            </a:r>
          </a:p>
          <a:p>
            <a:pPr algn="just" eaLnBrk="1" hangingPunct="1"/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Bu amaçla bir miktar toprak orta derecede nem düzeyine getirilip, daha sonra baş ve işaret parmakları arasında ovulur. </a:t>
            </a:r>
          </a:p>
          <a:p>
            <a:pPr algn="just" eaLnBrk="1" hangingPunct="1"/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Bu ovma sırasında </a:t>
            </a:r>
            <a:r>
              <a:rPr lang="tr-TR" altLang="tr-TR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kum</a:t>
            </a:r>
            <a:r>
              <a:rPr lang="tr-TR" altLang="tr-TR" sz="24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zımpara etkisi yapar. Şekillenmez ve eli kirletmez. </a:t>
            </a:r>
          </a:p>
          <a:p>
            <a:pPr algn="just" eaLnBrk="1" hangingPunct="1"/>
            <a:r>
              <a:rPr lang="tr-TR" altLang="tr-TR" sz="24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Silt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elde kadife hissi verir az şekillenir.</a:t>
            </a:r>
          </a:p>
          <a:p>
            <a:pPr algn="just" eaLnBrk="1" hangingPunct="1"/>
            <a:r>
              <a:rPr lang="tr-TR" altLang="tr-TR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Kil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ise sabun hissi verir, yapışır ve şekillenir. 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Tamamen uygulamayı yapan kişinin tecrübesine bağlı olarak eldeki toprağın yaklaşık olarak kumlu mu, </a:t>
            </a:r>
            <a:r>
              <a:rPr lang="tr-TR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tınlı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mı yoksa killi mi olduğu kestirilebilir. </a:t>
            </a:r>
          </a:p>
          <a:p>
            <a:pPr algn="just" eaLnBrk="1" hangingPunct="1"/>
            <a:endParaRPr lang="tr-TR" altLang="tr-TR" sz="24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91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çılar">
  <a:themeElements>
    <a:clrScheme name="Açılar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çılar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çıla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</TotalTime>
  <Words>335</Words>
  <Application>Microsoft Office PowerPoint</Application>
  <PresentationFormat>Ekran Gösterisi (4:3)</PresentationFormat>
  <Paragraphs>80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Açılar</vt:lpstr>
      <vt:lpstr>TOPRAK TEKSTÜRÜ (BÜNYE)</vt:lpstr>
      <vt:lpstr>Mineral Parçacığın Çapı Küçüldükçe, 1 g Toprakta Bulunan Miktar ve Yüzey Alanları Artar  (Besin Madde ve Su Tutma Gücü Artar) Parçacık Büyüklüğü ile Yüzey Alanı Arasında Önemli İlişki </vt:lpstr>
      <vt:lpstr>PowerPoint Sunusu</vt:lpstr>
      <vt:lpstr>MEKANİK ANALİZ  </vt:lpstr>
      <vt:lpstr>PowerPoint Sunusu</vt:lpstr>
      <vt:lpstr>PowerPoint Sunusu</vt:lpstr>
      <vt:lpstr>Elle Tekstür Tayİnİ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samsungg</dc:creator>
  <cp:lastModifiedBy>samsungg</cp:lastModifiedBy>
  <cp:revision>2</cp:revision>
  <dcterms:created xsi:type="dcterms:W3CDTF">2019-04-28T20:35:19Z</dcterms:created>
  <dcterms:modified xsi:type="dcterms:W3CDTF">2019-04-28T20:37:11Z</dcterms:modified>
</cp:coreProperties>
</file>