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8" d="100"/>
          <a:sy n="68" d="100"/>
        </p:scale>
        <p:origin x="84"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A030648-68E1-4838-A462-F2EA771CA601}"/>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B254B5A-50F7-4F1B-A019-64A8BF6166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DCF86B8-DA3A-4C53-9431-9F8AD25DEBE2}"/>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5" name="Alt Bilgi Yer Tutucusu 4">
            <a:extLst>
              <a:ext uri="{FF2B5EF4-FFF2-40B4-BE49-F238E27FC236}">
                <a16:creationId xmlns:a16="http://schemas.microsoft.com/office/drawing/2014/main" id="{30CAD8D9-488D-4A40-B311-86448C42AED8}"/>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07B76C7C-740C-4D17-A8C3-BAD14E3F2FF4}"/>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4079401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9DE809-1E6E-4AE2-AB56-7AF2C9E28673}"/>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64DA3455-E007-48BF-8FD0-FF99AEE893F7}"/>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35FC5F1-7116-44B5-AA94-E9055C6510A8}"/>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5" name="Alt Bilgi Yer Tutucusu 4">
            <a:extLst>
              <a:ext uri="{FF2B5EF4-FFF2-40B4-BE49-F238E27FC236}">
                <a16:creationId xmlns:a16="http://schemas.microsoft.com/office/drawing/2014/main" id="{6823A341-D2F7-4F67-9DB5-218936C7C507}"/>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FE1785E6-A84D-4C23-BE0E-63E659C0221B}"/>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921765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73A9F561-602E-44EB-A477-13E254CD06E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6766BAD9-06D5-4596-8997-2788E27D450A}"/>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A28DA95-3F55-4367-97AD-17455CFC3FEB}"/>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5" name="Alt Bilgi Yer Tutucusu 4">
            <a:extLst>
              <a:ext uri="{FF2B5EF4-FFF2-40B4-BE49-F238E27FC236}">
                <a16:creationId xmlns:a16="http://schemas.microsoft.com/office/drawing/2014/main" id="{94BF2441-B7C9-414B-8759-6446CDDD0D97}"/>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E3123507-A029-4AED-B55E-2B2EDD7B23F2}"/>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55803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1C5BD26-427C-4BA6-A49F-6384018C35A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F02A611-1BAE-4BE8-9122-0EC2D01ACCA2}"/>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7576264-D992-41DB-A6B3-F891F0147545}"/>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5" name="Alt Bilgi Yer Tutucusu 4">
            <a:extLst>
              <a:ext uri="{FF2B5EF4-FFF2-40B4-BE49-F238E27FC236}">
                <a16:creationId xmlns:a16="http://schemas.microsoft.com/office/drawing/2014/main" id="{2C9CF8A4-40BD-4E8F-93D4-FD0EB6B3CADD}"/>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CCF7E28F-56E2-4025-AAC3-45EE2725A0B3}"/>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097816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9699D8D-8C0B-4484-B946-A7F2440F3F1D}"/>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49386EC-D3CA-4722-8BD4-75065E8DB4B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9937D383-7573-45A8-BA6F-2BE0BD9A5C2B}"/>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5" name="Alt Bilgi Yer Tutucusu 4">
            <a:extLst>
              <a:ext uri="{FF2B5EF4-FFF2-40B4-BE49-F238E27FC236}">
                <a16:creationId xmlns:a16="http://schemas.microsoft.com/office/drawing/2014/main" id="{392780F3-CBC7-4946-A911-852166EFAB45}"/>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5EF04A08-998C-42CC-899C-5C1AEF656616}"/>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841159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C65235-0B37-43B2-B339-54AC68BDC06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A4CB052-E2A1-46F7-B921-16DDB1D9176A}"/>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4595479E-8D4F-4F6E-AA78-44CB72FE0986}"/>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BE562E5C-D9A9-4E12-9E40-B263FCD34CF3}"/>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6" name="Alt Bilgi Yer Tutucusu 5">
            <a:extLst>
              <a:ext uri="{FF2B5EF4-FFF2-40B4-BE49-F238E27FC236}">
                <a16:creationId xmlns:a16="http://schemas.microsoft.com/office/drawing/2014/main" id="{166CF9AE-0A2D-4A3B-A18E-DC9C7410A5FD}"/>
              </a:ext>
            </a:extLst>
          </p:cNvPr>
          <p:cNvSpPr>
            <a:spLocks noGrp="1"/>
          </p:cNvSpPr>
          <p:nvPr>
            <p:ph type="ftr" sz="quarter" idx="11"/>
          </p:nvPr>
        </p:nvSpPr>
        <p:spPr/>
        <p:txBody>
          <a:bodyPr/>
          <a:lstStyle/>
          <a:p>
            <a:endParaRPr lang="en-US"/>
          </a:p>
        </p:txBody>
      </p:sp>
      <p:sp>
        <p:nvSpPr>
          <p:cNvPr id="7" name="Slayt Numarası Yer Tutucusu 6">
            <a:extLst>
              <a:ext uri="{FF2B5EF4-FFF2-40B4-BE49-F238E27FC236}">
                <a16:creationId xmlns:a16="http://schemas.microsoft.com/office/drawing/2014/main" id="{66A9F952-B3F5-40EE-81D1-7D7BA82C39B6}"/>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49299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716682-E450-4073-BB64-E661CF7F44C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91B677E-710A-4694-80AA-CC4412F405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BB1DAE4A-A5CD-47A0-A92A-51FD23B33E2C}"/>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49FC838-BC87-4A27-82C1-1F430B433E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52FF22E-E45D-42B3-898B-C617432FDF3D}"/>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28226CF6-A73B-482F-A3E7-8E35E4DF3BC8}"/>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8" name="Alt Bilgi Yer Tutucusu 7">
            <a:extLst>
              <a:ext uri="{FF2B5EF4-FFF2-40B4-BE49-F238E27FC236}">
                <a16:creationId xmlns:a16="http://schemas.microsoft.com/office/drawing/2014/main" id="{775EAFAF-5AD4-4887-9CB1-73C6CCC746EE}"/>
              </a:ext>
            </a:extLst>
          </p:cNvPr>
          <p:cNvSpPr>
            <a:spLocks noGrp="1"/>
          </p:cNvSpPr>
          <p:nvPr>
            <p:ph type="ftr" sz="quarter" idx="11"/>
          </p:nvPr>
        </p:nvSpPr>
        <p:spPr/>
        <p:txBody>
          <a:bodyPr/>
          <a:lstStyle/>
          <a:p>
            <a:endParaRPr lang="en-US"/>
          </a:p>
        </p:txBody>
      </p:sp>
      <p:sp>
        <p:nvSpPr>
          <p:cNvPr id="9" name="Slayt Numarası Yer Tutucusu 8">
            <a:extLst>
              <a:ext uri="{FF2B5EF4-FFF2-40B4-BE49-F238E27FC236}">
                <a16:creationId xmlns:a16="http://schemas.microsoft.com/office/drawing/2014/main" id="{78585744-6CEB-46E6-AF80-9866E721A05F}"/>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288508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A5350AC-2973-4D83-9A13-D16B44C2746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5AF6EE0-48B5-459D-9C77-1EA7332771D1}"/>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4" name="Alt Bilgi Yer Tutucusu 3">
            <a:extLst>
              <a:ext uri="{FF2B5EF4-FFF2-40B4-BE49-F238E27FC236}">
                <a16:creationId xmlns:a16="http://schemas.microsoft.com/office/drawing/2014/main" id="{BEC0C9A4-EECE-42EE-9FD9-05969B8BCAD1}"/>
              </a:ext>
            </a:extLst>
          </p:cNvPr>
          <p:cNvSpPr>
            <a:spLocks noGrp="1"/>
          </p:cNvSpPr>
          <p:nvPr>
            <p:ph type="ftr" sz="quarter" idx="11"/>
          </p:nvPr>
        </p:nvSpPr>
        <p:spPr/>
        <p:txBody>
          <a:bodyPr/>
          <a:lstStyle/>
          <a:p>
            <a:endParaRPr lang="en-US"/>
          </a:p>
        </p:txBody>
      </p:sp>
      <p:sp>
        <p:nvSpPr>
          <p:cNvPr id="5" name="Slayt Numarası Yer Tutucusu 4">
            <a:extLst>
              <a:ext uri="{FF2B5EF4-FFF2-40B4-BE49-F238E27FC236}">
                <a16:creationId xmlns:a16="http://schemas.microsoft.com/office/drawing/2014/main" id="{BA8D959E-0479-46B3-8B94-A819955EA6C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140894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D39A127-2BCC-49F6-BD62-5D68496997E2}"/>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3" name="Alt Bilgi Yer Tutucusu 2">
            <a:extLst>
              <a:ext uri="{FF2B5EF4-FFF2-40B4-BE49-F238E27FC236}">
                <a16:creationId xmlns:a16="http://schemas.microsoft.com/office/drawing/2014/main" id="{79F0966D-203A-4524-9838-016F0F7109B9}"/>
              </a:ext>
            </a:extLst>
          </p:cNvPr>
          <p:cNvSpPr>
            <a:spLocks noGrp="1"/>
          </p:cNvSpPr>
          <p:nvPr>
            <p:ph type="ftr" sz="quarter" idx="11"/>
          </p:nvPr>
        </p:nvSpPr>
        <p:spPr/>
        <p:txBody>
          <a:bodyPr/>
          <a:lstStyle/>
          <a:p>
            <a:endParaRPr lang="en-US"/>
          </a:p>
        </p:txBody>
      </p:sp>
      <p:sp>
        <p:nvSpPr>
          <p:cNvPr id="4" name="Slayt Numarası Yer Tutucusu 3">
            <a:extLst>
              <a:ext uri="{FF2B5EF4-FFF2-40B4-BE49-F238E27FC236}">
                <a16:creationId xmlns:a16="http://schemas.microsoft.com/office/drawing/2014/main" id="{D505FECB-95AE-4DE9-B671-C1315EE1D3E5}"/>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4228028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5FFA4C-4EF9-4490-A919-249725972B4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26FB08D7-0A9F-4C5F-B14A-4B8B4B5A16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0B3CCB8-709A-45BA-9F10-A9B384F1C2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E357314-AE25-4CBE-9CEA-70D968026A22}"/>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6" name="Alt Bilgi Yer Tutucusu 5">
            <a:extLst>
              <a:ext uri="{FF2B5EF4-FFF2-40B4-BE49-F238E27FC236}">
                <a16:creationId xmlns:a16="http://schemas.microsoft.com/office/drawing/2014/main" id="{897140F3-1321-4636-9249-DBE4C638A7C8}"/>
              </a:ext>
            </a:extLst>
          </p:cNvPr>
          <p:cNvSpPr>
            <a:spLocks noGrp="1"/>
          </p:cNvSpPr>
          <p:nvPr>
            <p:ph type="ftr" sz="quarter" idx="11"/>
          </p:nvPr>
        </p:nvSpPr>
        <p:spPr/>
        <p:txBody>
          <a:bodyPr/>
          <a:lstStyle/>
          <a:p>
            <a:endParaRPr lang="en-US"/>
          </a:p>
        </p:txBody>
      </p:sp>
      <p:sp>
        <p:nvSpPr>
          <p:cNvPr id="7" name="Slayt Numarası Yer Tutucusu 6">
            <a:extLst>
              <a:ext uri="{FF2B5EF4-FFF2-40B4-BE49-F238E27FC236}">
                <a16:creationId xmlns:a16="http://schemas.microsoft.com/office/drawing/2014/main" id="{5DA94EE5-7686-4A08-98B8-37D589A45EFA}"/>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4029481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46EDA7-79A7-4042-AE89-19759620DF8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0AEA55F-874B-41C1-910F-6D63809AF6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95CE9C2-144E-4B84-B72F-F12145EF90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C0492E0-5AAB-430E-9092-B218439BA3D0}"/>
              </a:ext>
            </a:extLst>
          </p:cNvPr>
          <p:cNvSpPr>
            <a:spLocks noGrp="1"/>
          </p:cNvSpPr>
          <p:nvPr>
            <p:ph type="dt" sz="half" idx="10"/>
          </p:nvPr>
        </p:nvSpPr>
        <p:spPr/>
        <p:txBody>
          <a:bodyPr/>
          <a:lstStyle/>
          <a:p>
            <a:fld id="{72345051-2045-45DA-935E-2E3CA1A69ADC}" type="datetimeFigureOut">
              <a:rPr lang="en-US" smtClean="0"/>
              <a:t>5/19/2020</a:t>
            </a:fld>
            <a:endParaRPr lang="en-US"/>
          </a:p>
        </p:txBody>
      </p:sp>
      <p:sp>
        <p:nvSpPr>
          <p:cNvPr id="6" name="Alt Bilgi Yer Tutucusu 5">
            <a:extLst>
              <a:ext uri="{FF2B5EF4-FFF2-40B4-BE49-F238E27FC236}">
                <a16:creationId xmlns:a16="http://schemas.microsoft.com/office/drawing/2014/main" id="{BB063876-4686-4D6D-B9E1-11D9D38A365A}"/>
              </a:ext>
            </a:extLst>
          </p:cNvPr>
          <p:cNvSpPr>
            <a:spLocks noGrp="1"/>
          </p:cNvSpPr>
          <p:nvPr>
            <p:ph type="ftr" sz="quarter" idx="11"/>
          </p:nvPr>
        </p:nvSpPr>
        <p:spPr/>
        <p:txBody>
          <a:bodyPr/>
          <a:lstStyle/>
          <a:p>
            <a:endParaRPr lang="en-US"/>
          </a:p>
        </p:txBody>
      </p:sp>
      <p:sp>
        <p:nvSpPr>
          <p:cNvPr id="7" name="Slayt Numarası Yer Tutucusu 6">
            <a:extLst>
              <a:ext uri="{FF2B5EF4-FFF2-40B4-BE49-F238E27FC236}">
                <a16:creationId xmlns:a16="http://schemas.microsoft.com/office/drawing/2014/main" id="{1E6D1F41-128D-4AAC-87BA-C2CB9EDFE10C}"/>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23773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8BE3DEFC-ABF1-490F-B317-2CC0788D4F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42B85EE-70E1-4E86-93EE-DBA498AAF5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EBB4B80-7ED6-41F7-8FE1-11E8340A0A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345051-2045-45DA-935E-2E3CA1A69ADC}" type="datetimeFigureOut">
              <a:rPr lang="en-US" smtClean="0"/>
              <a:t>5/19/2020</a:t>
            </a:fld>
            <a:endParaRPr lang="en-US"/>
          </a:p>
        </p:txBody>
      </p:sp>
      <p:sp>
        <p:nvSpPr>
          <p:cNvPr id="5" name="Alt Bilgi Yer Tutucusu 4">
            <a:extLst>
              <a:ext uri="{FF2B5EF4-FFF2-40B4-BE49-F238E27FC236}">
                <a16:creationId xmlns:a16="http://schemas.microsoft.com/office/drawing/2014/main" id="{FA3F4004-2F74-45FB-A0E6-A1E8826E3A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a:extLst>
              <a:ext uri="{FF2B5EF4-FFF2-40B4-BE49-F238E27FC236}">
                <a16:creationId xmlns:a16="http://schemas.microsoft.com/office/drawing/2014/main" id="{0E7D7253-CE4F-4F92-A19C-846840DC6A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CD31F4-64FA-4BA0-9498-67783267A8C8}" type="slidenum">
              <a:rPr lang="en-US" smtClean="0"/>
              <a:t>‹#›</a:t>
            </a:fld>
            <a:endParaRPr lang="en-US"/>
          </a:p>
        </p:txBody>
      </p:sp>
    </p:spTree>
    <p:extLst>
      <p:ext uri="{BB962C8B-B14F-4D97-AF65-F5344CB8AC3E}">
        <p14:creationId xmlns:p14="http://schemas.microsoft.com/office/powerpoint/2010/main" val="543971699"/>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sdergi.hacettepe.edu.tr/makaleler/MakaleFeryal.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59EB2242-8C78-4D3E-8AFC-66CCF05D23EC}"/>
              </a:ext>
            </a:extLst>
          </p:cNvPr>
          <p:cNvPicPr>
            <a:picLocks noChangeAspect="1"/>
          </p:cNvPicPr>
          <p:nvPr/>
        </p:nvPicPr>
        <p:blipFill rotWithShape="1">
          <a:blip r:embed="rId2">
            <a:alphaModFix amt="50000"/>
          </a:blip>
          <a:srcRect t="1321" b="14409"/>
          <a:stretch/>
        </p:blipFill>
        <p:spPr>
          <a:xfrm>
            <a:off x="20" y="1"/>
            <a:ext cx="12191980" cy="6857999"/>
          </a:xfrm>
          <a:prstGeom prst="rect">
            <a:avLst/>
          </a:prstGeom>
        </p:spPr>
      </p:pic>
      <p:sp>
        <p:nvSpPr>
          <p:cNvPr id="2" name="Başlık 1">
            <a:extLst>
              <a:ext uri="{FF2B5EF4-FFF2-40B4-BE49-F238E27FC236}">
                <a16:creationId xmlns:a16="http://schemas.microsoft.com/office/drawing/2014/main" id="{8383231E-EC7D-4725-A6BF-BBD2C6F1F39D}"/>
              </a:ext>
            </a:extLst>
          </p:cNvPr>
          <p:cNvSpPr>
            <a:spLocks noGrp="1"/>
          </p:cNvSpPr>
          <p:nvPr>
            <p:ph type="title"/>
          </p:nvPr>
        </p:nvSpPr>
        <p:spPr>
          <a:xfrm>
            <a:off x="1524000" y="1122362"/>
            <a:ext cx="9144000" cy="2900518"/>
          </a:xfrm>
        </p:spPr>
        <p:txBody>
          <a:bodyPr vert="horz" lIns="91440" tIns="45720" rIns="91440" bIns="45720" rtlCol="0" anchor="b">
            <a:normAutofit/>
          </a:bodyPr>
          <a:lstStyle/>
          <a:p>
            <a:pPr algn="ctr"/>
            <a:r>
              <a:rPr lang="tr-TR" sz="6000" dirty="0">
                <a:solidFill>
                  <a:srgbClr val="FFFFFF"/>
                </a:solidFill>
              </a:rPr>
              <a:t>Yeşil </a:t>
            </a:r>
            <a:r>
              <a:rPr lang="tr-TR" sz="6000" dirty="0" err="1">
                <a:solidFill>
                  <a:srgbClr val="FFFFFF"/>
                </a:solidFill>
              </a:rPr>
              <a:t>Gözboyama</a:t>
            </a:r>
            <a:r>
              <a:rPr lang="tr-TR" sz="6000" dirty="0">
                <a:solidFill>
                  <a:srgbClr val="FFFFFF"/>
                </a:solidFill>
              </a:rPr>
              <a:t> </a:t>
            </a:r>
            <a:endParaRPr lang="en-US" sz="6000" dirty="0">
              <a:solidFill>
                <a:srgbClr val="FFFFFF"/>
              </a:solidFill>
            </a:endParaRPr>
          </a:p>
        </p:txBody>
      </p:sp>
      <p:sp>
        <p:nvSpPr>
          <p:cNvPr id="3" name="Alt Başlık 2">
            <a:extLst>
              <a:ext uri="{FF2B5EF4-FFF2-40B4-BE49-F238E27FC236}">
                <a16:creationId xmlns:a16="http://schemas.microsoft.com/office/drawing/2014/main" id="{ABCF9AC1-72AA-4927-B89F-589C82D0D2B6}"/>
              </a:ext>
            </a:extLst>
          </p:cNvPr>
          <p:cNvSpPr>
            <a:spLocks noGrp="1"/>
          </p:cNvSpPr>
          <p:nvPr>
            <p:ph idx="1"/>
          </p:nvPr>
        </p:nvSpPr>
        <p:spPr>
          <a:xfrm>
            <a:off x="1524000" y="4159404"/>
            <a:ext cx="9144000" cy="1098395"/>
          </a:xfrm>
        </p:spPr>
        <p:txBody>
          <a:bodyPr vert="horz" lIns="91440" tIns="45720" rIns="91440" bIns="45720" rtlCol="0">
            <a:normAutofit/>
          </a:bodyPr>
          <a:lstStyle/>
          <a:p>
            <a:pPr marL="0" indent="0" algn="ctr">
              <a:buNone/>
            </a:pPr>
            <a:endParaRPr lang="en-US" sz="2400" dirty="0">
              <a:solidFill>
                <a:srgbClr val="FFFFFF"/>
              </a:solidFill>
            </a:endParaRPr>
          </a:p>
        </p:txBody>
      </p:sp>
    </p:spTree>
    <p:extLst>
      <p:ext uri="{BB962C8B-B14F-4D97-AF65-F5344CB8AC3E}">
        <p14:creationId xmlns:p14="http://schemas.microsoft.com/office/powerpoint/2010/main" val="2999951338"/>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891CA266-A9E4-4D4B-BE06-4109CEC022A6}"/>
              </a:ext>
            </a:extLst>
          </p:cNvPr>
          <p:cNvSpPr>
            <a:spLocks noGrp="1"/>
          </p:cNvSpPr>
          <p:nvPr>
            <p:ph type="title"/>
          </p:nvPr>
        </p:nvSpPr>
        <p:spPr>
          <a:xfrm>
            <a:off x="1389278" y="1233241"/>
            <a:ext cx="3240506" cy="4064628"/>
          </a:xfrm>
        </p:spPr>
        <p:txBody>
          <a:bodyPr>
            <a:normAutofit/>
          </a:bodyPr>
          <a:lstStyle/>
          <a:p>
            <a:r>
              <a:rPr lang="tr-TR">
                <a:solidFill>
                  <a:srgbClr val="FFFFFF"/>
                </a:solidFill>
              </a:rPr>
              <a:t>Yeşil Tüketim Maddeleri</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9A04A393-CDB3-49FD-B946-AF8542468AC3}"/>
              </a:ext>
            </a:extLst>
          </p:cNvPr>
          <p:cNvSpPr>
            <a:spLocks noGrp="1"/>
          </p:cNvSpPr>
          <p:nvPr>
            <p:ph idx="1"/>
          </p:nvPr>
        </p:nvSpPr>
        <p:spPr>
          <a:xfrm>
            <a:off x="6096000" y="820880"/>
            <a:ext cx="5257799" cy="4889350"/>
          </a:xfrm>
        </p:spPr>
        <p:txBody>
          <a:bodyPr anchor="t">
            <a:normAutofit/>
          </a:bodyPr>
          <a:lstStyle/>
          <a:p>
            <a:r>
              <a:rPr lang="tr-TR" sz="2200"/>
              <a:t>Tüketim eğilimlerinden biri,  çevreci/yeşil ürünler ve bunların üretim sürecidir. Çevre sorunlarının ürkütücü bir düzeye ulaştığı bu günlerde gündemin bu yönde oluşması rastlantı değildir.   </a:t>
            </a:r>
          </a:p>
          <a:p>
            <a:r>
              <a:rPr lang="tr-TR" sz="2200"/>
              <a:t>Çevre sorunlarının bu düzeye gelmesiyle, duyarlı/sorumlu bir birey veya kurum olarak neler yapılabileceği tartışmaları da yoğunlaşmış görünmektedir. Ticari ve politik olarak doğru yaklaşım tüm üretim ve tüketim süreçlerini çevre duyarlılığı bağlamında tanımlama olarak belirlenmiş görünmektedir.   </a:t>
            </a: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960353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74B1E8D-956C-4186-AA6A-8301065E83C8}"/>
              </a:ext>
            </a:extLst>
          </p:cNvPr>
          <p:cNvSpPr>
            <a:spLocks noGrp="1"/>
          </p:cNvSpPr>
          <p:nvPr>
            <p:ph type="title"/>
          </p:nvPr>
        </p:nvSpPr>
        <p:spPr/>
        <p:txBody>
          <a:bodyPr/>
          <a:lstStyle/>
          <a:p>
            <a:r>
              <a:rPr lang="tr-TR" dirty="0"/>
              <a:t>Yeşil Tüketim </a:t>
            </a:r>
          </a:p>
        </p:txBody>
      </p:sp>
      <p:sp>
        <p:nvSpPr>
          <p:cNvPr id="3" name="İçerik Yer Tutucusu 2">
            <a:extLst>
              <a:ext uri="{FF2B5EF4-FFF2-40B4-BE49-F238E27FC236}">
                <a16:creationId xmlns:a16="http://schemas.microsoft.com/office/drawing/2014/main" id="{C4E5FD9B-EB98-464C-A54E-26E7E928A281}"/>
              </a:ext>
            </a:extLst>
          </p:cNvPr>
          <p:cNvSpPr>
            <a:spLocks noGrp="1"/>
          </p:cNvSpPr>
          <p:nvPr>
            <p:ph idx="1"/>
          </p:nvPr>
        </p:nvSpPr>
        <p:spPr/>
        <p:txBody>
          <a:bodyPr/>
          <a:lstStyle/>
          <a:p>
            <a:r>
              <a:rPr lang="tr-TR" sz="3200" dirty="0"/>
              <a:t>Çevreyi koruma veya çevreye daha az zarar verme adına yapılacaklardan biri olarak yeşil tüketim (</a:t>
            </a:r>
            <a:r>
              <a:rPr lang="tr-TR" sz="3200" dirty="0" err="1"/>
              <a:t>green</a:t>
            </a:r>
            <a:r>
              <a:rPr lang="tr-TR" sz="3200" dirty="0"/>
              <a:t> </a:t>
            </a:r>
            <a:r>
              <a:rPr lang="tr-TR" sz="3200" dirty="0" err="1"/>
              <a:t>consumer</a:t>
            </a:r>
            <a:r>
              <a:rPr lang="tr-TR" sz="3200" dirty="0"/>
              <a:t>) önerilmekte ve yaygınlaştırılması teşvik edilmektedir.</a:t>
            </a:r>
          </a:p>
          <a:p>
            <a:r>
              <a:rPr lang="tr-TR" sz="3200" dirty="0"/>
              <a:t>Birçok uluslararası şirket artan oranda kendi ürün ve üretim süreçlerini tanımlamada çevreci düşünceleri kullanmaktadırlar. Bu düşüncelerin açığa çıkardığı en etkileyici sav ise ürün ve üretim süreçlerinin sürdürülebilir ve çevre dostu olduğudur.</a:t>
            </a:r>
          </a:p>
          <a:p>
            <a:endParaRPr lang="tr-TR" dirty="0"/>
          </a:p>
        </p:txBody>
      </p:sp>
    </p:spTree>
    <p:extLst>
      <p:ext uri="{BB962C8B-B14F-4D97-AF65-F5344CB8AC3E}">
        <p14:creationId xmlns:p14="http://schemas.microsoft.com/office/powerpoint/2010/main" val="3321249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CCDC5F-AF26-47E0-9EAF-EBCF23A41748}"/>
              </a:ext>
            </a:extLst>
          </p:cNvPr>
          <p:cNvSpPr>
            <a:spLocks noGrp="1"/>
          </p:cNvSpPr>
          <p:nvPr>
            <p:ph type="title"/>
          </p:nvPr>
        </p:nvSpPr>
        <p:spPr/>
        <p:txBody>
          <a:bodyPr/>
          <a:lstStyle/>
          <a:p>
            <a:r>
              <a:rPr lang="tr-TR" dirty="0"/>
              <a:t>Yeşil Göz Boyama </a:t>
            </a:r>
          </a:p>
        </p:txBody>
      </p:sp>
      <p:sp>
        <p:nvSpPr>
          <p:cNvPr id="3" name="İçerik Yer Tutucusu 2">
            <a:extLst>
              <a:ext uri="{FF2B5EF4-FFF2-40B4-BE49-F238E27FC236}">
                <a16:creationId xmlns:a16="http://schemas.microsoft.com/office/drawing/2014/main" id="{1182F2B6-0130-420A-BCFB-E038EF2FB24D}"/>
              </a:ext>
            </a:extLst>
          </p:cNvPr>
          <p:cNvSpPr>
            <a:spLocks noGrp="1"/>
          </p:cNvSpPr>
          <p:nvPr>
            <p:ph idx="1"/>
          </p:nvPr>
        </p:nvSpPr>
        <p:spPr/>
        <p:txBody>
          <a:bodyPr>
            <a:noAutofit/>
          </a:bodyPr>
          <a:lstStyle/>
          <a:p>
            <a:r>
              <a:rPr lang="tr-TR" sz="3200" dirty="0"/>
              <a:t>Yeşil ürün ve hizmetlerin artmasının yaratığı en ciddi tartışma “yeşil göz </a:t>
            </a:r>
            <a:r>
              <a:rPr lang="tr-TR" sz="3200" dirty="0" err="1"/>
              <a:t>boyama”dır</a:t>
            </a:r>
            <a:r>
              <a:rPr lang="tr-TR" sz="3200" dirty="0"/>
              <a:t>.  Bazı çevreciler ve sivil toplum kuruluşları (STK),  çevre dostu ürün pazarlayan şirketlerin ürünlerinin çevresel yararları hakkında tüketicilere yanlış veya yanıltıcı bilgi vererek yeşil göz boyama (</a:t>
            </a:r>
            <a:r>
              <a:rPr lang="tr-TR" sz="3200" dirty="0" err="1"/>
              <a:t>greenwashing</a:t>
            </a:r>
            <a:r>
              <a:rPr lang="tr-TR" sz="3200" dirty="0"/>
              <a:t>) yaptıklarını ileri sürmektedir.</a:t>
            </a:r>
          </a:p>
          <a:p>
            <a:r>
              <a:rPr lang="tr-TR" sz="3200" dirty="0"/>
              <a:t>Yeşil pazarın bu denli genişlemesini ve yeşil üretim yapan şirketlerin sayısının her geçen gün artması, yeşil göz boyama ile çevre dostu üretimin birbirinden nasıl ayrılacağını öne çıkarmıştır.</a:t>
            </a:r>
          </a:p>
        </p:txBody>
      </p:sp>
    </p:spTree>
    <p:extLst>
      <p:ext uri="{BB962C8B-B14F-4D97-AF65-F5344CB8AC3E}">
        <p14:creationId xmlns:p14="http://schemas.microsoft.com/office/powerpoint/2010/main" val="2621004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7">
            <a:extLst>
              <a:ext uri="{FF2B5EF4-FFF2-40B4-BE49-F238E27FC236}">
                <a16:creationId xmlns:a16="http://schemas.microsoft.com/office/drawing/2014/main" id="{B164D969-46F1-44FC-B488-3FA68C6775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707"/>
            <a:ext cx="12188952" cy="6656293"/>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9">
            <a:extLst>
              <a:ext uri="{FF2B5EF4-FFF2-40B4-BE49-F238E27FC236}">
                <a16:creationId xmlns:a16="http://schemas.microsoft.com/office/drawing/2014/main" id="{F3003D4E-E9FF-4669-90E7-7CED081587F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8235" t="20008" r="8214" b="57101"/>
          <a:stretch/>
        </p:blipFill>
        <p:spPr>
          <a:xfrm flipV="1">
            <a:off x="2" y="1"/>
            <a:ext cx="12191999" cy="1878950"/>
          </a:xfrm>
          <a:custGeom>
            <a:avLst/>
            <a:gdLst>
              <a:gd name="connsiteX0" fmla="*/ 0 w 12191999"/>
              <a:gd name="connsiteY0" fmla="*/ 1878950 h 1878950"/>
              <a:gd name="connsiteX1" fmla="*/ 12191999 w 12191999"/>
              <a:gd name="connsiteY1" fmla="*/ 1878950 h 1878950"/>
              <a:gd name="connsiteX2" fmla="*/ 12191999 w 12191999"/>
              <a:gd name="connsiteY2" fmla="*/ 0 h 1878950"/>
              <a:gd name="connsiteX3" fmla="*/ 0 w 12191999"/>
              <a:gd name="connsiteY3" fmla="*/ 0 h 1878950"/>
            </a:gdLst>
            <a:ahLst/>
            <a:cxnLst>
              <a:cxn ang="0">
                <a:pos x="connsiteX0" y="connsiteY0"/>
              </a:cxn>
              <a:cxn ang="0">
                <a:pos x="connsiteX1" y="connsiteY1"/>
              </a:cxn>
              <a:cxn ang="0">
                <a:pos x="connsiteX2" y="connsiteY2"/>
              </a:cxn>
              <a:cxn ang="0">
                <a:pos x="connsiteX3" y="connsiteY3"/>
              </a:cxn>
            </a:cxnLst>
            <a:rect l="l" t="t" r="r" b="b"/>
            <a:pathLst>
              <a:path w="12191999" h="1878950">
                <a:moveTo>
                  <a:pt x="0" y="1878950"/>
                </a:moveTo>
                <a:lnTo>
                  <a:pt x="12191999" y="1878950"/>
                </a:lnTo>
                <a:lnTo>
                  <a:pt x="12191999" y="0"/>
                </a:lnTo>
                <a:lnTo>
                  <a:pt x="0" y="0"/>
                </a:lnTo>
                <a:close/>
              </a:path>
            </a:pathLst>
          </a:custGeom>
        </p:spPr>
      </p:pic>
      <p:pic>
        <p:nvPicPr>
          <p:cNvPr id="17" name="Picture 11">
            <a:extLst>
              <a:ext uri="{FF2B5EF4-FFF2-40B4-BE49-F238E27FC236}">
                <a16:creationId xmlns:a16="http://schemas.microsoft.com/office/drawing/2014/main" id="{A7D98261-3895-4FB5-B9CE-26FAF635730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8235" t="-1" r="8214" b="80325"/>
          <a:stretch/>
        </p:blipFill>
        <p:spPr>
          <a:xfrm flipV="1">
            <a:off x="0" y="4914024"/>
            <a:ext cx="12191999" cy="1614974"/>
          </a:xfrm>
          <a:custGeom>
            <a:avLst/>
            <a:gdLst>
              <a:gd name="connsiteX0" fmla="*/ 0 w 12191999"/>
              <a:gd name="connsiteY0" fmla="*/ 1614974 h 1614974"/>
              <a:gd name="connsiteX1" fmla="*/ 12191999 w 12191999"/>
              <a:gd name="connsiteY1" fmla="*/ 1614974 h 1614974"/>
              <a:gd name="connsiteX2" fmla="*/ 12191999 w 12191999"/>
              <a:gd name="connsiteY2" fmla="*/ 0 h 1614974"/>
              <a:gd name="connsiteX3" fmla="*/ 0 w 12191999"/>
              <a:gd name="connsiteY3" fmla="*/ 0 h 1614974"/>
            </a:gdLst>
            <a:ahLst/>
            <a:cxnLst>
              <a:cxn ang="0">
                <a:pos x="connsiteX0" y="connsiteY0"/>
              </a:cxn>
              <a:cxn ang="0">
                <a:pos x="connsiteX1" y="connsiteY1"/>
              </a:cxn>
              <a:cxn ang="0">
                <a:pos x="connsiteX2" y="connsiteY2"/>
              </a:cxn>
              <a:cxn ang="0">
                <a:pos x="connsiteX3" y="connsiteY3"/>
              </a:cxn>
            </a:cxnLst>
            <a:rect l="l" t="t" r="r" b="b"/>
            <a:pathLst>
              <a:path w="12191999" h="1614974">
                <a:moveTo>
                  <a:pt x="0" y="1614974"/>
                </a:moveTo>
                <a:lnTo>
                  <a:pt x="12191999" y="1614974"/>
                </a:lnTo>
                <a:lnTo>
                  <a:pt x="12191999" y="0"/>
                </a:lnTo>
                <a:lnTo>
                  <a:pt x="0" y="0"/>
                </a:lnTo>
                <a:close/>
              </a:path>
            </a:pathLst>
          </a:custGeom>
        </p:spPr>
      </p:pic>
      <p:sp>
        <p:nvSpPr>
          <p:cNvPr id="2" name="Başlık 1">
            <a:extLst>
              <a:ext uri="{FF2B5EF4-FFF2-40B4-BE49-F238E27FC236}">
                <a16:creationId xmlns:a16="http://schemas.microsoft.com/office/drawing/2014/main" id="{19303FD0-ACFA-4B85-A000-47857FA3E0F3}"/>
              </a:ext>
            </a:extLst>
          </p:cNvPr>
          <p:cNvSpPr>
            <a:spLocks noGrp="1"/>
          </p:cNvSpPr>
          <p:nvPr>
            <p:ph type="title"/>
          </p:nvPr>
        </p:nvSpPr>
        <p:spPr>
          <a:xfrm>
            <a:off x="805661" y="1401859"/>
            <a:ext cx="3510845" cy="4054282"/>
          </a:xfrm>
        </p:spPr>
        <p:txBody>
          <a:bodyPr>
            <a:normAutofit/>
          </a:bodyPr>
          <a:lstStyle/>
          <a:p>
            <a:r>
              <a:rPr lang="tr-TR" sz="4000">
                <a:solidFill>
                  <a:srgbClr val="FFFFFF"/>
                </a:solidFill>
              </a:rPr>
              <a:t>Yeşil Göz Boyama: Temel Sorular </a:t>
            </a:r>
          </a:p>
        </p:txBody>
      </p:sp>
      <p:sp>
        <p:nvSpPr>
          <p:cNvPr id="3" name="İçerik Yer Tutucusu 2">
            <a:extLst>
              <a:ext uri="{FF2B5EF4-FFF2-40B4-BE49-F238E27FC236}">
                <a16:creationId xmlns:a16="http://schemas.microsoft.com/office/drawing/2014/main" id="{66D9A2B3-C273-41E1-8AE8-8E1C106EB453}"/>
              </a:ext>
            </a:extLst>
          </p:cNvPr>
          <p:cNvSpPr>
            <a:spLocks noGrp="1"/>
          </p:cNvSpPr>
          <p:nvPr>
            <p:ph idx="1"/>
          </p:nvPr>
        </p:nvSpPr>
        <p:spPr>
          <a:xfrm>
            <a:off x="5257800" y="1553134"/>
            <a:ext cx="6128539" cy="3751732"/>
          </a:xfrm>
        </p:spPr>
        <p:txBody>
          <a:bodyPr anchor="ctr">
            <a:normAutofit/>
          </a:bodyPr>
          <a:lstStyle/>
          <a:p>
            <a:r>
              <a:rPr lang="tr-TR" sz="2000">
                <a:solidFill>
                  <a:srgbClr val="FFFFFF"/>
                </a:solidFill>
              </a:rPr>
              <a:t>Global  pazarda her geçen gün artan ve çevre dostu olduğu iddia edilen bu ürün ve üretim süreçleri çevreyi koruma açısından önemli katkılar sağlayabilir mi? Pazarda her geçen gün artan bu ürünlerin toplum ve çevre açısından anlamı ve algısı nedir? Bu kapitalist bir toplumda sadece daha fazla ve farklı bir türde tüketime yol açan bir yanılsama mıdır?  Bu firmaların çevre dostu olduğunu iddia ettikleri ürün ve süreçler gerçekten yalnızca bir yeşil göz boyama mıdır?  </a:t>
            </a:r>
          </a:p>
          <a:p>
            <a:r>
              <a:rPr lang="tr-TR" sz="2000">
                <a:solidFill>
                  <a:srgbClr val="FFFFFF"/>
                </a:solidFill>
              </a:rPr>
              <a:t>Bu konu ile ilgili tartışmaların daha da artacağını söylemek mümkündür.</a:t>
            </a:r>
          </a:p>
        </p:txBody>
      </p:sp>
      <p:sp>
        <p:nvSpPr>
          <p:cNvPr id="14" name="Rectangle 13">
            <a:extLst>
              <a:ext uri="{FF2B5EF4-FFF2-40B4-BE49-F238E27FC236}">
                <a16:creationId xmlns:a16="http://schemas.microsoft.com/office/drawing/2014/main" id="{9E0A01E6-95B9-424D-93AE-19F4928DFD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44454"/>
            <a:ext cx="12188952" cy="81354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48790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98E4AB5-D7B8-4A34-82B2-737A6DCC191D}"/>
              </a:ext>
            </a:extLst>
          </p:cNvPr>
          <p:cNvSpPr>
            <a:spLocks noGrp="1"/>
          </p:cNvSpPr>
          <p:nvPr>
            <p:ph type="title"/>
          </p:nvPr>
        </p:nvSpPr>
        <p:spPr/>
        <p:txBody>
          <a:bodyPr/>
          <a:lstStyle/>
          <a:p>
            <a:r>
              <a:rPr lang="tr-TR" dirty="0"/>
              <a:t>Yeşil Göz Boyama </a:t>
            </a:r>
          </a:p>
        </p:txBody>
      </p:sp>
      <p:sp>
        <p:nvSpPr>
          <p:cNvPr id="3" name="İçerik Yer Tutucusu 2">
            <a:extLst>
              <a:ext uri="{FF2B5EF4-FFF2-40B4-BE49-F238E27FC236}">
                <a16:creationId xmlns:a16="http://schemas.microsoft.com/office/drawing/2014/main" id="{2AFDB1C1-28FB-4E7C-A2F5-1529B4411A82}"/>
              </a:ext>
            </a:extLst>
          </p:cNvPr>
          <p:cNvSpPr>
            <a:spLocks noGrp="1"/>
          </p:cNvSpPr>
          <p:nvPr>
            <p:ph idx="1"/>
          </p:nvPr>
        </p:nvSpPr>
        <p:spPr/>
        <p:txBody>
          <a:bodyPr>
            <a:noAutofit/>
          </a:bodyPr>
          <a:lstStyle/>
          <a:p>
            <a:r>
              <a:rPr lang="tr-TR" sz="3000" dirty="0"/>
              <a:t>Üretilen mallar yeşil veya çevreye zarar vermeyen ürünler olarak etiketlense bile, üretimin belirli bir tarihsel, sosyal ve ekonomik sistem içinde yer aldığı gerçeği unutulmamalıdır. Bu yapının dışında soyut olarak ürünleri değerlendirmek, sadece tüketim davranışı ile ilgili olarak açıklamak, olayın sadece yüzeysel bir açıklamasını sunmaktan öteye gidemeyecektir.</a:t>
            </a:r>
          </a:p>
          <a:p>
            <a:r>
              <a:rPr lang="tr-TR" sz="3000" dirty="0"/>
              <a:t>Bu nedenle yeşil şirketlerin söylemini toplumlarda var olan mevcut eşitsizlikler, güç ilişkileri ve pazar ilişkileri çerçevesinde değerlendirmek gerekmektedir.</a:t>
            </a:r>
          </a:p>
        </p:txBody>
      </p:sp>
    </p:spTree>
    <p:extLst>
      <p:ext uri="{BB962C8B-B14F-4D97-AF65-F5344CB8AC3E}">
        <p14:creationId xmlns:p14="http://schemas.microsoft.com/office/powerpoint/2010/main" val="3922157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D10FD1F-65DB-4451-8E8D-12276B537380}"/>
              </a:ext>
            </a:extLst>
          </p:cNvPr>
          <p:cNvSpPr>
            <a:spLocks noGrp="1"/>
          </p:cNvSpPr>
          <p:nvPr>
            <p:ph type="title"/>
          </p:nvPr>
        </p:nvSpPr>
        <p:spPr/>
        <p:txBody>
          <a:bodyPr/>
          <a:lstStyle/>
          <a:p>
            <a:r>
              <a:rPr lang="tr-TR" dirty="0"/>
              <a:t>Yeşil Göz Boyama </a:t>
            </a:r>
          </a:p>
        </p:txBody>
      </p:sp>
      <p:sp>
        <p:nvSpPr>
          <p:cNvPr id="3" name="İçerik Yer Tutucusu 2">
            <a:extLst>
              <a:ext uri="{FF2B5EF4-FFF2-40B4-BE49-F238E27FC236}">
                <a16:creationId xmlns:a16="http://schemas.microsoft.com/office/drawing/2014/main" id="{A9D89633-9CEF-44AE-B447-A39931725D9D}"/>
              </a:ext>
            </a:extLst>
          </p:cNvPr>
          <p:cNvSpPr>
            <a:spLocks noGrp="1"/>
          </p:cNvSpPr>
          <p:nvPr>
            <p:ph idx="1"/>
          </p:nvPr>
        </p:nvSpPr>
        <p:spPr/>
        <p:txBody>
          <a:bodyPr>
            <a:normAutofit lnSpcReduction="10000"/>
          </a:bodyPr>
          <a:lstStyle/>
          <a:p>
            <a:r>
              <a:rPr lang="tr-TR" dirty="0"/>
              <a:t>Can alıcı tartışma yeşil tüketim ürünlerinin gerçekten çevreye zarar vermeyen ürünler mi yoksa yeşil bir göz boyamanın sonucunda pazarlanan ürünler mi olduğu odağında yoğunlaşmaktadır.  </a:t>
            </a:r>
          </a:p>
          <a:p>
            <a:r>
              <a:rPr lang="tr-TR" dirty="0"/>
              <a:t>İki grupta toplanabilecek olan bu görüşlerden biri, uluslararası şirketlerin çevre dostu olarak sundukları ürünler ve süreçlerin sadece yeşil göz boyama olduğunu ve bunların ne çevreci ne de sürdürülebilir olmadıklarını ileri sürer. Alternatif görüşe göre yeşil tüketim, dikkatli olarak seçilen ürün ve hizmetlerin yaşam tarzını çok fazla değiştirmeden çevreye zararlı olan yerine daha olumlu etki yapanı seçme şansı verecek ve bu şekilde çevre tahribatı azaltılabilecektir (</a:t>
            </a:r>
            <a:r>
              <a:rPr lang="tr-TR" dirty="0" err="1"/>
              <a:t>Elkington</a:t>
            </a:r>
            <a:r>
              <a:rPr lang="tr-TR" dirty="0"/>
              <a:t> ve diğerleri, 1990:5).</a:t>
            </a:r>
          </a:p>
        </p:txBody>
      </p:sp>
    </p:spTree>
    <p:extLst>
      <p:ext uri="{BB962C8B-B14F-4D97-AF65-F5344CB8AC3E}">
        <p14:creationId xmlns:p14="http://schemas.microsoft.com/office/powerpoint/2010/main" val="2131550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C9FF1C10-E94B-456D-9348-6E44C04C9A90}"/>
              </a:ext>
            </a:extLst>
          </p:cNvPr>
          <p:cNvSpPr>
            <a:spLocks noGrp="1"/>
          </p:cNvSpPr>
          <p:nvPr>
            <p:ph type="title"/>
          </p:nvPr>
        </p:nvSpPr>
        <p:spPr>
          <a:xfrm>
            <a:off x="686834" y="1153572"/>
            <a:ext cx="3200400" cy="4461163"/>
          </a:xfrm>
        </p:spPr>
        <p:txBody>
          <a:bodyPr>
            <a:normAutofit/>
          </a:bodyPr>
          <a:lstStyle/>
          <a:p>
            <a:r>
              <a:rPr lang="tr-TR">
                <a:solidFill>
                  <a:srgbClr val="FFFFFF"/>
                </a:solidFill>
              </a:rPr>
              <a:t>Sonuç </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C4DBB35A-70C7-47EE-B4DA-CB514E3BF83E}"/>
              </a:ext>
            </a:extLst>
          </p:cNvPr>
          <p:cNvSpPr>
            <a:spLocks noGrp="1"/>
          </p:cNvSpPr>
          <p:nvPr>
            <p:ph idx="1"/>
          </p:nvPr>
        </p:nvSpPr>
        <p:spPr>
          <a:xfrm>
            <a:off x="4447308" y="591344"/>
            <a:ext cx="6906491" cy="5585619"/>
          </a:xfrm>
        </p:spPr>
        <p:txBody>
          <a:bodyPr anchor="ctr">
            <a:normAutofit/>
          </a:bodyPr>
          <a:lstStyle/>
          <a:p>
            <a:r>
              <a:rPr lang="tr-TR"/>
              <a:t>Pazarda her geçen artan oranda çevreci/yeşil ürünlerin üretilmesi çevreyi koruma açısından önemli katkılarda bulunabilir mi yoksa kapitalist bir toplumda sadece daha fazla ve farklı bir türde tüketime mi yol açmakta mıdır sorusu gündeme gelmektedir.</a:t>
            </a:r>
          </a:p>
        </p:txBody>
      </p:sp>
    </p:spTree>
    <p:extLst>
      <p:ext uri="{BB962C8B-B14F-4D97-AF65-F5344CB8AC3E}">
        <p14:creationId xmlns:p14="http://schemas.microsoft.com/office/powerpoint/2010/main" val="1014386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FE2B82-22E5-42C2-BBF2-C0C61616FD9C}"/>
              </a:ext>
            </a:extLst>
          </p:cNvPr>
          <p:cNvSpPr>
            <a:spLocks noGrp="1"/>
          </p:cNvSpPr>
          <p:nvPr>
            <p:ph type="title"/>
          </p:nvPr>
        </p:nvSpPr>
        <p:spPr/>
        <p:txBody>
          <a:bodyPr/>
          <a:lstStyle/>
          <a:p>
            <a:r>
              <a:rPr lang="tr-TR" dirty="0"/>
              <a:t>Kaynak </a:t>
            </a:r>
          </a:p>
        </p:txBody>
      </p:sp>
      <p:sp>
        <p:nvSpPr>
          <p:cNvPr id="3" name="İçerik Yer Tutucusu 2">
            <a:extLst>
              <a:ext uri="{FF2B5EF4-FFF2-40B4-BE49-F238E27FC236}">
                <a16:creationId xmlns:a16="http://schemas.microsoft.com/office/drawing/2014/main" id="{EF097CA7-5465-47F5-AE60-F7FC70C109BD}"/>
              </a:ext>
            </a:extLst>
          </p:cNvPr>
          <p:cNvSpPr>
            <a:spLocks noGrp="1"/>
          </p:cNvSpPr>
          <p:nvPr>
            <p:ph idx="1"/>
          </p:nvPr>
        </p:nvSpPr>
        <p:spPr/>
        <p:txBody>
          <a:bodyPr/>
          <a:lstStyle/>
          <a:p>
            <a:pPr marL="0" indent="0">
              <a:buNone/>
            </a:pPr>
            <a:endParaRPr lang="tr-TR" dirty="0"/>
          </a:p>
          <a:p>
            <a:endParaRPr lang="tr-TR" dirty="0"/>
          </a:p>
          <a:p>
            <a:r>
              <a:rPr lang="tr-TR" sz="3600" dirty="0"/>
              <a:t>F. Turan, 2014, Çevre Dostu Şirketler: Yeşil Göz Boyama mı Çevresel Üretim mi? </a:t>
            </a:r>
            <a:r>
              <a:rPr lang="tr-TR" sz="3600" dirty="0">
                <a:hlinkClick r:id="rId2"/>
              </a:rPr>
              <a:t>http://www.sdergi.hacettepe.edu.tr/makaleler/MakaleFeryal.pdf</a:t>
            </a:r>
            <a:r>
              <a:rPr lang="tr-TR" sz="3600" dirty="0"/>
              <a:t> makalesinden yararlanılmıştır.</a:t>
            </a:r>
          </a:p>
        </p:txBody>
      </p:sp>
    </p:spTree>
    <p:extLst>
      <p:ext uri="{BB962C8B-B14F-4D97-AF65-F5344CB8AC3E}">
        <p14:creationId xmlns:p14="http://schemas.microsoft.com/office/powerpoint/2010/main" val="2267916787"/>
      </p:ext>
    </p:extLst>
  </p:cSld>
  <p:clrMapOvr>
    <a:masterClrMapping/>
  </p:clrMapOvr>
</p:sld>
</file>

<file path=ppt/theme/theme1.xml><?xml version="1.0" encoding="utf-8"?>
<a:theme xmlns:a="http://schemas.openxmlformats.org/drawingml/2006/main" name="Office Teması">
  <a:themeElements>
    <a:clrScheme name="Yeşil">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562</Words>
  <Application>Microsoft Office PowerPoint</Application>
  <PresentationFormat>Geniş ekran</PresentationFormat>
  <Paragraphs>25</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Yeşil Gözboyama </vt:lpstr>
      <vt:lpstr>Yeşil Tüketim Maddeleri</vt:lpstr>
      <vt:lpstr>Yeşil Tüketim </vt:lpstr>
      <vt:lpstr>Yeşil Göz Boyama </vt:lpstr>
      <vt:lpstr>Yeşil Göz Boyama: Temel Sorular </vt:lpstr>
      <vt:lpstr>Yeşil Göz Boyama </vt:lpstr>
      <vt:lpstr>Yeşil Göz Boyama </vt:lpstr>
      <vt:lpstr>Sonuç </vt:lpstr>
      <vt:lpstr>Kaynak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Yeşil Gözboyama </dc:title>
  <dc:creator>Mavis</dc:creator>
  <cp:lastModifiedBy>Mavis</cp:lastModifiedBy>
  <cp:revision>1</cp:revision>
  <dcterms:created xsi:type="dcterms:W3CDTF">2020-05-19T14:46:04Z</dcterms:created>
  <dcterms:modified xsi:type="dcterms:W3CDTF">2020-05-19T14:46:37Z</dcterms:modified>
</cp:coreProperties>
</file>