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66" r:id="rId3"/>
    <p:sldId id="272" r:id="rId4"/>
    <p:sldId id="267" r:id="rId5"/>
    <p:sldId id="273" r:id="rId6"/>
    <p:sldId id="268" r:id="rId7"/>
    <p:sldId id="275" r:id="rId8"/>
    <p:sldId id="269" r:id="rId9"/>
    <p:sldId id="276" r:id="rId10"/>
    <p:sldId id="270" r:id="rId11"/>
    <p:sldId id="271" r:id="rId12"/>
    <p:sldId id="257" r:id="rId13"/>
    <p:sldId id="258" r:id="rId14"/>
    <p:sldId id="259" r:id="rId15"/>
    <p:sldId id="260" r:id="rId16"/>
    <p:sldId id="261" r:id="rId17"/>
    <p:sldId id="262" r:id="rId18"/>
    <p:sldId id="277" r:id="rId19"/>
    <p:sldId id="263" r:id="rId20"/>
    <p:sldId id="264" r:id="rId21"/>
    <p:sldId id="265"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94660"/>
  </p:normalViewPr>
  <p:slideViewPr>
    <p:cSldViewPr>
      <p:cViewPr>
        <p:scale>
          <a:sx n="100" d="100"/>
          <a:sy n="100" d="100"/>
        </p:scale>
        <p:origin x="-2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06.05.2020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06.05.2020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06.05.2020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06.05.2020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06.05.2020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t>06.05.2020</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02176B-0E47-46AC-8F43-DAB4B8A37D06}"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3720DD-5B6D-40BF-8493-A6B52D484E6B}" type="datetimeFigureOut">
              <a:rPr lang="tr-TR" smtClean="0"/>
              <a:t>06.05.2020</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343"/>
            <a:ext cx="4608512" cy="665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487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a:t>Camdan atlayan </a:t>
            </a:r>
            <a:r>
              <a:rPr lang="tr-TR" dirty="0" err="1"/>
              <a:t>Alex</a:t>
            </a:r>
            <a:r>
              <a:rPr lang="tr-TR" dirty="0"/>
              <a:t> bu sefer hastanede alçılar içinde bulur kendini. Ziyarete gelen ailesini gören </a:t>
            </a:r>
            <a:r>
              <a:rPr lang="tr-TR" dirty="0" err="1"/>
              <a:t>Alex</a:t>
            </a:r>
            <a:r>
              <a:rPr lang="tr-TR" dirty="0"/>
              <a:t> onlara gelmelerini istemediğini söyler. Ailesi kendilerinde de suç olduğunu söyleyip giderler. Odasına gelen bir psikolog ile resimde sonraki cümleyi tamamlamada verdiği cevaplar ile biraz eski haline döndüğünü de belirtse de doktor hiçbir sorunun olmadığını söyler. Sonra odasına gelen bakan ile konuşur. Bakan </a:t>
            </a:r>
            <a:r>
              <a:rPr lang="tr-TR" dirty="0" err="1"/>
              <a:t>Alex’den</a:t>
            </a:r>
            <a:r>
              <a:rPr lang="tr-TR" dirty="0"/>
              <a:t> özür dileyip yardım edeceğini </a:t>
            </a:r>
            <a:r>
              <a:rPr lang="tr-TR" dirty="0" err="1"/>
              <a:t>Alex’e</a:t>
            </a:r>
            <a:r>
              <a:rPr lang="tr-TR" dirty="0"/>
              <a:t> bunu yapanların uzaklaştırıldığını güvende olduğunu söyler ve hastaneden çıkınca istediği bir işte güzel bir maaşla çalışabilip bir de yaşadıkları için teminat alacağını belirtip bu olaylardan gazetede çıkanlardan oy kaybettiklerini söyleyip karşılıklı yardımlaşma teklif eder. Kabul eden </a:t>
            </a:r>
            <a:r>
              <a:rPr lang="tr-TR" dirty="0" err="1"/>
              <a:t>Alex’e</a:t>
            </a:r>
            <a:r>
              <a:rPr lang="tr-TR" dirty="0"/>
              <a:t> bakan çok sevdiği için odada büyük kolonlarla </a:t>
            </a:r>
            <a:r>
              <a:rPr lang="tr-TR" dirty="0" err="1"/>
              <a:t>Luding</a:t>
            </a:r>
            <a:r>
              <a:rPr lang="tr-TR" dirty="0"/>
              <a:t> </a:t>
            </a:r>
            <a:r>
              <a:rPr lang="tr-TR" dirty="0" err="1"/>
              <a:t>van</a:t>
            </a:r>
            <a:r>
              <a:rPr lang="tr-TR" dirty="0"/>
              <a:t> </a:t>
            </a:r>
            <a:r>
              <a:rPr lang="tr-TR" dirty="0" err="1"/>
              <a:t>Bethoven’ın</a:t>
            </a:r>
            <a:r>
              <a:rPr lang="tr-TR" dirty="0"/>
              <a:t> 9. Senfonisi’ni çaldırır ve gazeteciler girer poz verirler. </a:t>
            </a:r>
            <a:r>
              <a:rPr lang="tr-TR" dirty="0" err="1"/>
              <a:t>Alex’den</a:t>
            </a:r>
            <a:r>
              <a:rPr lang="tr-TR" dirty="0"/>
              <a:t> yana </a:t>
            </a:r>
            <a:r>
              <a:rPr lang="tr-TR" dirty="0" err="1"/>
              <a:t>Luding</a:t>
            </a:r>
            <a:r>
              <a:rPr lang="tr-TR" dirty="0"/>
              <a:t> </a:t>
            </a:r>
            <a:r>
              <a:rPr lang="tr-TR" dirty="0" err="1"/>
              <a:t>van</a:t>
            </a:r>
            <a:r>
              <a:rPr lang="tr-TR" dirty="0"/>
              <a:t> </a:t>
            </a:r>
            <a:r>
              <a:rPr lang="tr-TR" dirty="0" err="1"/>
              <a:t>Bethoven’ın</a:t>
            </a:r>
            <a:r>
              <a:rPr lang="tr-TR" dirty="0"/>
              <a:t> 9. Senfonisi’ne hiçbir tepki </a:t>
            </a:r>
            <a:r>
              <a:rPr lang="tr-TR" dirty="0" err="1"/>
              <a:t>şartlanmabelirtisi</a:t>
            </a:r>
            <a:r>
              <a:rPr lang="tr-TR" dirty="0"/>
              <a:t> gelmezken aklında da etrafta bir sürü insan varken sevişen bir çift görüntüsü canlanır böylece </a:t>
            </a:r>
            <a:r>
              <a:rPr lang="tr-TR" dirty="0" err="1"/>
              <a:t>Alex’in</a:t>
            </a:r>
            <a:r>
              <a:rPr lang="tr-TR" dirty="0"/>
              <a:t> şartlanmayı yendiğini ve </a:t>
            </a:r>
            <a:r>
              <a:rPr lang="tr-TR" dirty="0" err="1"/>
              <a:t>belirteleri</a:t>
            </a:r>
            <a:r>
              <a:rPr lang="tr-TR" dirty="0"/>
              <a:t> olmadığı görür ve eski haline döndüğünü anlarız ve film orada biter.</a:t>
            </a:r>
          </a:p>
          <a:p>
            <a:endParaRPr lang="tr-TR" dirty="0"/>
          </a:p>
        </p:txBody>
      </p:sp>
      <p:sp>
        <p:nvSpPr>
          <p:cNvPr id="4" name="Başlık 1"/>
          <p:cNvSpPr>
            <a:spLocks noGrp="1"/>
          </p:cNvSpPr>
          <p:nvPr>
            <p:ph type="title"/>
          </p:nvPr>
        </p:nvSpPr>
        <p:spPr/>
        <p:txBody>
          <a:bodyPr/>
          <a:lstStyle/>
          <a:p>
            <a:pPr algn="ctr"/>
            <a:r>
              <a:rPr lang="tr-TR" dirty="0" smtClean="0"/>
              <a:t>Olay Örgüsü</a:t>
            </a:r>
            <a:endParaRPr lang="tr-TR" dirty="0"/>
          </a:p>
        </p:txBody>
      </p:sp>
    </p:spTree>
    <p:extLst>
      <p:ext uri="{BB962C8B-B14F-4D97-AF65-F5344CB8AC3E}">
        <p14:creationId xmlns:p14="http://schemas.microsoft.com/office/powerpoint/2010/main" val="154770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Günümüz İle Bağlantı</a:t>
            </a:r>
            <a:endParaRPr lang="tr-TR" dirty="0"/>
          </a:p>
        </p:txBody>
      </p:sp>
      <p:sp>
        <p:nvSpPr>
          <p:cNvPr id="3" name="İçerik Yer Tutucusu 2"/>
          <p:cNvSpPr>
            <a:spLocks noGrp="1"/>
          </p:cNvSpPr>
          <p:nvPr>
            <p:ph idx="1"/>
          </p:nvPr>
        </p:nvSpPr>
        <p:spPr/>
        <p:txBody>
          <a:bodyPr>
            <a:normAutofit fontScale="92500"/>
          </a:bodyPr>
          <a:lstStyle/>
          <a:p>
            <a:r>
              <a:rPr lang="tr-TR" dirty="0"/>
              <a:t>Filmde yaşanan olaylar günümüzde ve yaşadığımız toplumda olsa daha gelişmiş olan teknoloji ile böyle suçlar bu kadar kolay işlenemezdi. Kameralar, daha iyi kanıt toplanmasına yardım eden teknolojik cihazlar ile bir nebze yakalanma olasılığının artması ile azalabilirdi. Sonra </a:t>
            </a:r>
            <a:r>
              <a:rPr lang="tr-TR" dirty="0" err="1"/>
              <a:t>Alex</a:t>
            </a:r>
            <a:r>
              <a:rPr lang="tr-TR" dirty="0"/>
              <a:t> yakalanınca polis diğer suç arkadaşlarını aramadılar hiç günümüzde böyle kararlar daha az polisin şahsi istediğine bırakıldığı için diğer suç arkadaşları da yakalanır masum ve yüzsüz gibi polislik yapamazlardı ve cezalarını çekerlerdi. </a:t>
            </a:r>
            <a:r>
              <a:rPr lang="tr-TR" dirty="0" err="1"/>
              <a:t>Alex’in</a:t>
            </a:r>
            <a:r>
              <a:rPr lang="tr-TR" dirty="0"/>
              <a:t> aldığı ceza günümüz de alması gereken ceza pişmanlık indirimi, kılık kıyafet indirimi gibi hafifletmelerle azaltılır iyi halden de yarı yarıya bir süre içerde kalıp çıkardı. Filmde uygulanan deneye gelirsek günümüzde artık şartlandırma ile geri kazanmalar suç olasılığını şartlandırma ile indirmeler. Seçim hakkını elinden alacak deneyler ve uygulamalar insan hakları gerekçesiyle yasaklanmıştır. Onun için böyle uygulamalar ve yaptırımlar günümüzde kullanılmamaktadır.</a:t>
            </a:r>
          </a:p>
          <a:p>
            <a:endParaRPr lang="tr-TR" dirty="0"/>
          </a:p>
        </p:txBody>
      </p:sp>
    </p:spTree>
    <p:extLst>
      <p:ext uri="{BB962C8B-B14F-4D97-AF65-F5344CB8AC3E}">
        <p14:creationId xmlns:p14="http://schemas.microsoft.com/office/powerpoint/2010/main" val="3915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02.40 – 04.23 	</a:t>
            </a:r>
            <a:endParaRPr lang="tr-TR" dirty="0"/>
          </a:p>
        </p:txBody>
      </p:sp>
      <p:sp>
        <p:nvSpPr>
          <p:cNvPr id="3" name="İçerik Yer Tutucusu 2"/>
          <p:cNvSpPr>
            <a:spLocks noGrp="1"/>
          </p:cNvSpPr>
          <p:nvPr>
            <p:ph idx="1"/>
          </p:nvPr>
        </p:nvSpPr>
        <p:spPr/>
        <p:txBody>
          <a:bodyPr/>
          <a:lstStyle/>
          <a:p>
            <a:r>
              <a:rPr lang="tr-TR" dirty="0" smtClean="0"/>
              <a:t>Olay; Sarhoş, yaşlı bir adamın alkol alıp yüksek sesle gece dışarda şarkı söyleyip insanların geçiş yerlerinde insanları rahatsız etmesidir.</a:t>
            </a:r>
          </a:p>
          <a:p>
            <a:pPr marL="114300" indent="0">
              <a:buNone/>
            </a:pPr>
            <a:endParaRPr lang="tr-TR" dirty="0" smtClean="0"/>
          </a:p>
          <a:p>
            <a:r>
              <a:rPr lang="tr-TR" dirty="0" smtClean="0"/>
              <a:t>Bu olay «İnsan Hakları Evrensel Bildirgesi» maddelerince incelendiğinde 29. maddenin 2. fıkrasına göre yapılan davranış uygun değildir.</a:t>
            </a:r>
          </a:p>
          <a:p>
            <a:r>
              <a:rPr lang="tr-TR" dirty="0" smtClean="0"/>
              <a:t>Madde 29, fıkra 2;</a:t>
            </a:r>
          </a:p>
          <a:p>
            <a:r>
              <a:rPr lang="tr-TR" sz="1800" i="1" u="sng" dirty="0">
                <a:latin typeface="+mj-lt"/>
              </a:rPr>
              <a:t>Herkes haklarını kullanırken ve özgürlüklerinden yararlanırken, başkalarının hak ve özgürlüklerinin tanınması ve bunlara saygı gösterilmesinin sağlanması ve demokratik bir toplumda genel ahlak ve kamu düzeniyle genel refahın gereklerinin karşılanması amacıyla yalnız yasayla belirlenmiş sınırlamalara bağlı olur. </a:t>
            </a:r>
          </a:p>
        </p:txBody>
      </p:sp>
    </p:spTree>
    <p:extLst>
      <p:ext uri="{BB962C8B-B14F-4D97-AF65-F5344CB8AC3E}">
        <p14:creationId xmlns:p14="http://schemas.microsoft.com/office/powerpoint/2010/main" val="23817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04.25 – 04.59</a:t>
            </a:r>
            <a:endParaRPr lang="tr-TR" dirty="0"/>
          </a:p>
        </p:txBody>
      </p:sp>
      <p:sp>
        <p:nvSpPr>
          <p:cNvPr id="3" name="İçerik Yer Tutucusu 2"/>
          <p:cNvSpPr>
            <a:spLocks noGrp="1"/>
          </p:cNvSpPr>
          <p:nvPr>
            <p:ph idx="1"/>
          </p:nvPr>
        </p:nvSpPr>
        <p:spPr/>
        <p:txBody>
          <a:bodyPr/>
          <a:lstStyle/>
          <a:p>
            <a:r>
              <a:rPr lang="tr-TR" dirty="0" smtClean="0"/>
              <a:t>Olay; 4 arkadaşın yol kenarında durup insanları rahatsız eden yaşlı ve sarhoş adamı işkence ederek kendi cezalarını uygulamalarıdır.</a:t>
            </a:r>
          </a:p>
          <a:p>
            <a:endParaRPr lang="tr-TR" dirty="0" smtClean="0"/>
          </a:p>
          <a:p>
            <a:r>
              <a:rPr lang="tr-TR" dirty="0" smtClean="0"/>
              <a:t>Madde 5;</a:t>
            </a:r>
          </a:p>
          <a:p>
            <a:r>
              <a:rPr lang="tr-TR" sz="1800" i="1" u="sng" dirty="0">
                <a:latin typeface="+mj-lt"/>
              </a:rPr>
              <a:t>Hiç kimseye işkence yapılamaz, zalimce, insanlık dışı veya onur kırıcı davranışlarda bulunulamaz ve ceza verilemez. </a:t>
            </a:r>
            <a:endParaRPr lang="tr-TR" sz="1800" i="1" u="sng" dirty="0" smtClean="0">
              <a:latin typeface="+mj-lt"/>
            </a:endParaRPr>
          </a:p>
          <a:p>
            <a:endParaRPr lang="tr-TR" sz="1800" i="1" dirty="0">
              <a:latin typeface="+mj-lt"/>
            </a:endParaRPr>
          </a:p>
        </p:txBody>
      </p:sp>
    </p:spTree>
    <p:extLst>
      <p:ext uri="{BB962C8B-B14F-4D97-AF65-F5344CB8AC3E}">
        <p14:creationId xmlns:p14="http://schemas.microsoft.com/office/powerpoint/2010/main" val="305906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05.00 – 07.20</a:t>
            </a:r>
            <a:endParaRPr lang="tr-TR" dirty="0"/>
          </a:p>
        </p:txBody>
      </p:sp>
      <p:sp>
        <p:nvSpPr>
          <p:cNvPr id="3" name="İçerik Yer Tutucusu 2"/>
          <p:cNvSpPr>
            <a:spLocks noGrp="1"/>
          </p:cNvSpPr>
          <p:nvPr>
            <p:ph idx="1"/>
          </p:nvPr>
        </p:nvSpPr>
        <p:spPr/>
        <p:txBody>
          <a:bodyPr/>
          <a:lstStyle/>
          <a:p>
            <a:r>
              <a:rPr lang="tr-TR" dirty="0" smtClean="0"/>
              <a:t>Olay; 5 adamın sokakta buldukları bir kadını harabe eski bir tiyatro salonuna getirip zor kullanarak kıyafetlerini çıkartıp cinsel istismar ve tecavüz etmeye yeltenmeleridir.</a:t>
            </a:r>
          </a:p>
          <a:p>
            <a:r>
              <a:rPr lang="tr-TR" dirty="0" smtClean="0"/>
              <a:t>Madde 3; </a:t>
            </a:r>
          </a:p>
          <a:p>
            <a:r>
              <a:rPr lang="tr-TR" sz="1800" i="1" u="sng" dirty="0" smtClean="0">
                <a:latin typeface="+mj-lt"/>
              </a:rPr>
              <a:t>Yaşamak</a:t>
            </a:r>
            <a:r>
              <a:rPr lang="tr-TR" sz="1800" i="1" u="sng" dirty="0">
                <a:latin typeface="+mj-lt"/>
              </a:rPr>
              <a:t>, özgürlük ve </a:t>
            </a:r>
            <a:r>
              <a:rPr lang="tr-TR" sz="1800" i="1" u="sng" dirty="0" smtClean="0">
                <a:latin typeface="+mj-lt"/>
              </a:rPr>
              <a:t>kişi </a:t>
            </a:r>
            <a:r>
              <a:rPr lang="tr-TR" sz="1800" i="1" u="sng" dirty="0">
                <a:latin typeface="+mj-lt"/>
              </a:rPr>
              <a:t>güvenliği herkesin hakkıdır. </a:t>
            </a:r>
            <a:endParaRPr lang="tr-TR" sz="1800" i="1" u="sng" dirty="0" smtClean="0">
              <a:latin typeface="+mj-lt"/>
            </a:endParaRPr>
          </a:p>
          <a:p>
            <a:r>
              <a:rPr lang="tr-TR" dirty="0"/>
              <a:t>Madde </a:t>
            </a:r>
            <a:r>
              <a:rPr lang="tr-TR" dirty="0" smtClean="0"/>
              <a:t>5; </a:t>
            </a:r>
          </a:p>
          <a:p>
            <a:r>
              <a:rPr lang="tr-TR" sz="1800" i="1" u="sng" dirty="0">
                <a:latin typeface="+mj-lt"/>
              </a:rPr>
              <a:t>Hiç kimseye işkence yapılamaz, zalimce, insanlık dışı veya onur kırıcı davranışlarda bulunulamaz ve ceza verilemez. </a:t>
            </a:r>
          </a:p>
          <a:p>
            <a:endParaRPr lang="tr-TR" dirty="0"/>
          </a:p>
          <a:p>
            <a:endParaRPr lang="tr-TR" dirty="0"/>
          </a:p>
        </p:txBody>
      </p:sp>
    </p:spTree>
    <p:extLst>
      <p:ext uri="{BB962C8B-B14F-4D97-AF65-F5344CB8AC3E}">
        <p14:creationId xmlns:p14="http://schemas.microsoft.com/office/powerpoint/2010/main" val="116081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09.20 – 12.55</a:t>
            </a:r>
            <a:endParaRPr lang="tr-TR" dirty="0"/>
          </a:p>
        </p:txBody>
      </p:sp>
      <p:sp>
        <p:nvSpPr>
          <p:cNvPr id="3" name="İçerik Yer Tutucusu 2"/>
          <p:cNvSpPr>
            <a:spLocks noGrp="1"/>
          </p:cNvSpPr>
          <p:nvPr>
            <p:ph idx="1"/>
          </p:nvPr>
        </p:nvSpPr>
        <p:spPr/>
        <p:txBody>
          <a:bodyPr/>
          <a:lstStyle/>
          <a:p>
            <a:r>
              <a:rPr lang="tr-TR" dirty="0" smtClean="0"/>
              <a:t>Olay; 4 arkadaşın kaza yapma bahanesi ile yardım isteyerek bir eve girip adam ve kadını darp edip kadına cinsel istismar ve tecavüz etmesi ve ardında evi dağıtıp kaçmalarıdır.</a:t>
            </a:r>
          </a:p>
          <a:p>
            <a:r>
              <a:rPr lang="tr-TR" dirty="0"/>
              <a:t>Madde 3; </a:t>
            </a:r>
          </a:p>
          <a:p>
            <a:r>
              <a:rPr lang="tr-TR" sz="1800" i="1" u="sng" dirty="0">
                <a:latin typeface="+mj-lt"/>
              </a:rPr>
              <a:t>Yaşamak, özgürlük ve kişi güvenliği herkesin hakkıdır. </a:t>
            </a:r>
          </a:p>
          <a:p>
            <a:r>
              <a:rPr lang="tr-TR" dirty="0"/>
              <a:t>Madde 5; </a:t>
            </a:r>
          </a:p>
          <a:p>
            <a:r>
              <a:rPr lang="tr-TR" sz="1800" i="1" u="sng" dirty="0">
                <a:latin typeface="+mj-lt"/>
              </a:rPr>
              <a:t>Hiç kimseye işkence yapılamaz, zalimce, insanlık dışı veya onur kırıcı davranışlarda bulunulamaz ve ceza verilemez. </a:t>
            </a:r>
            <a:endParaRPr lang="tr-TR" sz="1800" i="1" u="sng" dirty="0" smtClean="0">
              <a:latin typeface="+mj-lt"/>
            </a:endParaRPr>
          </a:p>
          <a:p>
            <a:r>
              <a:rPr lang="tr-TR" dirty="0" smtClean="0"/>
              <a:t>Madde 12;</a:t>
            </a:r>
          </a:p>
          <a:p>
            <a:r>
              <a:rPr lang="tr-TR" sz="1800" i="1" u="sng" dirty="0">
                <a:latin typeface="+mj-lt"/>
              </a:rPr>
              <a:t>Kimsenin özel yaşamına, ailesine konutuna ya da haberleşmesine keyfi olarak karışılamaz, şeref ve adına saldırılamaz. Herkesin bu gibi karışma ve saldırılara karşı yasa tarafından korunmaya hakkı vardır. </a:t>
            </a:r>
          </a:p>
          <a:p>
            <a:endParaRPr lang="tr-TR" dirty="0"/>
          </a:p>
        </p:txBody>
      </p:sp>
    </p:spTree>
    <p:extLst>
      <p:ext uri="{BB962C8B-B14F-4D97-AF65-F5344CB8AC3E}">
        <p14:creationId xmlns:p14="http://schemas.microsoft.com/office/powerpoint/2010/main" val="320643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37.35 – 41.56	</a:t>
            </a:r>
            <a:endParaRPr lang="tr-TR" dirty="0"/>
          </a:p>
        </p:txBody>
      </p:sp>
      <p:sp>
        <p:nvSpPr>
          <p:cNvPr id="3" name="İçerik Yer Tutucusu 2"/>
          <p:cNvSpPr>
            <a:spLocks noGrp="1"/>
          </p:cNvSpPr>
          <p:nvPr>
            <p:ph idx="1"/>
          </p:nvPr>
        </p:nvSpPr>
        <p:spPr/>
        <p:txBody>
          <a:bodyPr/>
          <a:lstStyle/>
          <a:p>
            <a:r>
              <a:rPr lang="tr-TR" dirty="0" smtClean="0"/>
              <a:t>Olay; 4 arkadaştan baş rolün eve zorla girmesi ve ev sahibi kadın ile kavga etmesi ile başlamaktadır. Daha sonra ise polis gelince kaçmak istemektedir. Ancak 3 arkadaşı ona tuzak kurmuştur. Bu tuzak sonucunda </a:t>
            </a:r>
            <a:r>
              <a:rPr lang="tr-TR" dirty="0" err="1" smtClean="0"/>
              <a:t>Alex</a:t>
            </a:r>
            <a:r>
              <a:rPr lang="tr-TR" dirty="0" smtClean="0"/>
              <a:t> bayılmış ve polis tarafından yakalanmıştır.</a:t>
            </a:r>
          </a:p>
          <a:p>
            <a:r>
              <a:rPr lang="tr-TR" dirty="0"/>
              <a:t>Madde 3; </a:t>
            </a:r>
          </a:p>
          <a:p>
            <a:r>
              <a:rPr lang="tr-TR" sz="1800" i="1" u="sng" dirty="0">
                <a:latin typeface="+mj-lt"/>
              </a:rPr>
              <a:t>Yaşamak, özgürlük ve kişi güvenliği herkesin hakkıdır. </a:t>
            </a:r>
          </a:p>
          <a:p>
            <a:r>
              <a:rPr lang="tr-TR" dirty="0"/>
              <a:t>Madde 12;</a:t>
            </a:r>
          </a:p>
          <a:p>
            <a:r>
              <a:rPr lang="tr-TR" sz="1800" i="1" u="sng" dirty="0">
                <a:latin typeface="+mj-lt"/>
              </a:rPr>
              <a:t>Kimsenin özel yaşamına, ailesine konutuna ya da haberleşmesine keyfi olarak karışılamaz, şeref ve adına saldırılamaz. Herkesin bu gibi karışma ve saldırılara karşı yasa tarafından korunmaya hakkı vardır. </a:t>
            </a:r>
          </a:p>
          <a:p>
            <a:endParaRPr lang="tr-TR" dirty="0"/>
          </a:p>
          <a:p>
            <a:endParaRPr lang="tr-TR" dirty="0"/>
          </a:p>
        </p:txBody>
      </p:sp>
    </p:spTree>
    <p:extLst>
      <p:ext uri="{BB962C8B-B14F-4D97-AF65-F5344CB8AC3E}">
        <p14:creationId xmlns:p14="http://schemas.microsoft.com/office/powerpoint/2010/main" val="78964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42.00 – 45.30</a:t>
            </a:r>
            <a:endParaRPr lang="tr-TR" dirty="0"/>
          </a:p>
        </p:txBody>
      </p:sp>
      <p:sp>
        <p:nvSpPr>
          <p:cNvPr id="3" name="İçerik Yer Tutucusu 2"/>
          <p:cNvSpPr>
            <a:spLocks noGrp="1"/>
          </p:cNvSpPr>
          <p:nvPr>
            <p:ph idx="1"/>
          </p:nvPr>
        </p:nvSpPr>
        <p:spPr/>
        <p:txBody>
          <a:bodyPr/>
          <a:lstStyle/>
          <a:p>
            <a:r>
              <a:rPr lang="tr-TR" dirty="0" smtClean="0"/>
              <a:t>Olay; Gözaltına alınan </a:t>
            </a:r>
            <a:r>
              <a:rPr lang="tr-TR" dirty="0" err="1" smtClean="0"/>
              <a:t>Alex</a:t>
            </a:r>
            <a:r>
              <a:rPr lang="tr-TR" dirty="0" smtClean="0"/>
              <a:t> avukatı gelene kadar konuşmak istememiş ve bunun sonucunda şiddet ve psikolojik baskı uygulanmıştır.</a:t>
            </a:r>
          </a:p>
          <a:p>
            <a:r>
              <a:rPr lang="tr-TR" dirty="0"/>
              <a:t>Madde 5; </a:t>
            </a:r>
          </a:p>
          <a:p>
            <a:r>
              <a:rPr lang="tr-TR" sz="1800" i="1" u="sng" dirty="0">
                <a:latin typeface="+mj-lt"/>
              </a:rPr>
              <a:t>Hiç kimseye işkence yapılamaz, zalimce, insanlık dışı veya onur kırıcı davranışlarda bulunulamaz ve ceza verilemez. </a:t>
            </a:r>
            <a:endParaRPr lang="tr-TR" sz="1800" i="1" u="sng" dirty="0" smtClean="0">
              <a:latin typeface="+mj-lt"/>
            </a:endParaRPr>
          </a:p>
          <a:p>
            <a:r>
              <a:rPr lang="tr-TR" dirty="0" smtClean="0"/>
              <a:t>Madde 19;</a:t>
            </a:r>
          </a:p>
          <a:p>
            <a:r>
              <a:rPr lang="tr-TR" sz="1800" i="1" u="sng" dirty="0">
                <a:latin typeface="+mj-lt"/>
              </a:rPr>
              <a:t>Herkesin düşünce ve anlatım özgürlüğüne hakkı vardır. Bu hak düşüncelerinden dolayı rahatsız edilmemek, ülke sınırları söz konusu 205 İnsan Hakları Evrensel Beyannamesi olmaksızın, bilgi ve düşünceleri her yoldan araştırmak, elde etmek ve yaymak hakkını gerekli kılar.</a:t>
            </a:r>
            <a:endParaRPr lang="tr-TR" sz="1800" i="1" u="sng" dirty="0" smtClean="0">
              <a:latin typeface="+mj-lt"/>
            </a:endParaRPr>
          </a:p>
          <a:p>
            <a:endParaRPr lang="tr-TR" dirty="0"/>
          </a:p>
        </p:txBody>
      </p:sp>
    </p:spTree>
    <p:extLst>
      <p:ext uri="{BB962C8B-B14F-4D97-AF65-F5344CB8AC3E}">
        <p14:creationId xmlns:p14="http://schemas.microsoft.com/office/powerpoint/2010/main" val="2870015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1.07.10 – 1.16.07</a:t>
            </a:r>
            <a:endParaRPr lang="tr-TR" dirty="0"/>
          </a:p>
        </p:txBody>
      </p:sp>
      <p:sp>
        <p:nvSpPr>
          <p:cNvPr id="3" name="İçerik Yer Tutucusu 2"/>
          <p:cNvSpPr>
            <a:spLocks noGrp="1"/>
          </p:cNvSpPr>
          <p:nvPr>
            <p:ph idx="1"/>
          </p:nvPr>
        </p:nvSpPr>
        <p:spPr/>
        <p:txBody>
          <a:bodyPr/>
          <a:lstStyle/>
          <a:p>
            <a:r>
              <a:rPr lang="tr-TR" dirty="0"/>
              <a:t>Olay; </a:t>
            </a:r>
            <a:r>
              <a:rPr lang="tr-TR" dirty="0" err="1"/>
              <a:t>Alex’e</a:t>
            </a:r>
            <a:r>
              <a:rPr lang="tr-TR" dirty="0"/>
              <a:t> gözlerine aparat takılıp bağlanarak şiddet ve cinsel içerikli filmler izletiliyor. Böylece şiddet ve cinselliğe karşı şartlanma oluşup yapmaması sağlanıyor. Filmler izlenirken </a:t>
            </a:r>
            <a:r>
              <a:rPr lang="tr-TR" dirty="0" err="1"/>
              <a:t>Luding</a:t>
            </a:r>
            <a:r>
              <a:rPr lang="tr-TR" dirty="0"/>
              <a:t> </a:t>
            </a:r>
            <a:r>
              <a:rPr lang="tr-TR" dirty="0" err="1"/>
              <a:t>van</a:t>
            </a:r>
            <a:r>
              <a:rPr lang="tr-TR" dirty="0"/>
              <a:t> </a:t>
            </a:r>
            <a:r>
              <a:rPr lang="tr-TR" dirty="0" err="1"/>
              <a:t>Bethoven’ın</a:t>
            </a:r>
            <a:r>
              <a:rPr lang="tr-TR" dirty="0"/>
              <a:t> 9. Senfonisi çalmaktadır ekstra o şarkıya da şartlanmış oluyor. Kişi özgürlüğü ve seçim hakkı elinden alınıyor burada şartlandırılarak ekstra kendi izin ve bilgisi dahilinde olmayan </a:t>
            </a:r>
            <a:r>
              <a:rPr lang="tr-TR" dirty="0" err="1"/>
              <a:t>Luding</a:t>
            </a:r>
            <a:r>
              <a:rPr lang="tr-TR" dirty="0"/>
              <a:t> </a:t>
            </a:r>
            <a:r>
              <a:rPr lang="tr-TR" dirty="0" err="1"/>
              <a:t>van</a:t>
            </a:r>
            <a:r>
              <a:rPr lang="tr-TR" dirty="0"/>
              <a:t> </a:t>
            </a:r>
            <a:r>
              <a:rPr lang="tr-TR" dirty="0" err="1"/>
              <a:t>Bethoven’ın</a:t>
            </a:r>
            <a:r>
              <a:rPr lang="tr-TR" dirty="0"/>
              <a:t> 9. </a:t>
            </a:r>
            <a:r>
              <a:rPr lang="tr-TR" dirty="0" err="1"/>
              <a:t>Senfonisi’nede</a:t>
            </a:r>
            <a:r>
              <a:rPr lang="tr-TR" dirty="0"/>
              <a:t> şartlanmış </a:t>
            </a:r>
            <a:r>
              <a:rPr lang="tr-TR" dirty="0" smtClean="0"/>
              <a:t>oluyor</a:t>
            </a:r>
          </a:p>
          <a:p>
            <a:r>
              <a:rPr lang="tr-TR" dirty="0" smtClean="0"/>
              <a:t>Madde 3;</a:t>
            </a:r>
          </a:p>
          <a:p>
            <a:r>
              <a:rPr lang="tr-TR" sz="1800" i="1" u="sng" dirty="0">
                <a:latin typeface="+mj-lt"/>
              </a:rPr>
              <a:t>Yaşamak, özgürlük ve kişi güvenliği herkesin hakkıdır. </a:t>
            </a:r>
          </a:p>
          <a:p>
            <a:endParaRPr lang="tr-TR" dirty="0"/>
          </a:p>
        </p:txBody>
      </p:sp>
    </p:spTree>
    <p:extLst>
      <p:ext uri="{BB962C8B-B14F-4D97-AF65-F5344CB8AC3E}">
        <p14:creationId xmlns:p14="http://schemas.microsoft.com/office/powerpoint/2010/main" val="978905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1.35.55 – 1.38.20</a:t>
            </a:r>
            <a:endParaRPr lang="tr-TR" dirty="0"/>
          </a:p>
        </p:txBody>
      </p:sp>
      <p:sp>
        <p:nvSpPr>
          <p:cNvPr id="3" name="İçerik Yer Tutucusu 2"/>
          <p:cNvSpPr>
            <a:spLocks noGrp="1"/>
          </p:cNvSpPr>
          <p:nvPr>
            <p:ph idx="1"/>
          </p:nvPr>
        </p:nvSpPr>
        <p:spPr/>
        <p:txBody>
          <a:bodyPr>
            <a:normAutofit lnSpcReduction="10000"/>
          </a:bodyPr>
          <a:lstStyle/>
          <a:p>
            <a:r>
              <a:rPr lang="tr-TR" dirty="0" smtClean="0"/>
              <a:t>Olay; </a:t>
            </a:r>
            <a:r>
              <a:rPr lang="tr-TR" dirty="0" err="1" smtClean="0"/>
              <a:t>Alex</a:t>
            </a:r>
            <a:r>
              <a:rPr lang="tr-TR" dirty="0" smtClean="0"/>
              <a:t> yaşlılar tarafından darp edilmektedir. Bunun akabinde olay yerine gelen polisler </a:t>
            </a:r>
            <a:r>
              <a:rPr lang="tr-TR" dirty="0" err="1"/>
              <a:t>A</a:t>
            </a:r>
            <a:r>
              <a:rPr lang="tr-TR" dirty="0" err="1" smtClean="0"/>
              <a:t>lex</a:t>
            </a:r>
            <a:r>
              <a:rPr lang="tr-TR" dirty="0" smtClean="0"/>
              <a:t>’ in hapse girmesine neden olan arkadaşlarıdır. O arkadaşları </a:t>
            </a:r>
            <a:r>
              <a:rPr lang="tr-TR" dirty="0" err="1" smtClean="0"/>
              <a:t>Alex</a:t>
            </a:r>
            <a:r>
              <a:rPr lang="tr-TR" dirty="0" smtClean="0"/>
              <a:t>’ den intikam almak istemişlerdir. Kelepçeleyip bir yerde darp ve boğmaya çalışmışlardır ve daha sonrasında ise bırakıp kaçmışlardır.</a:t>
            </a:r>
          </a:p>
          <a:p>
            <a:r>
              <a:rPr lang="tr-TR" dirty="0"/>
              <a:t>Madde 3; </a:t>
            </a:r>
          </a:p>
          <a:p>
            <a:r>
              <a:rPr lang="tr-TR" sz="1800" i="1" u="sng" dirty="0">
                <a:latin typeface="+mj-lt"/>
              </a:rPr>
              <a:t>Yaşamak, özgürlük ve kişi güvenliği herkesin hakkıdır. </a:t>
            </a:r>
            <a:endParaRPr lang="tr-TR" sz="2400" i="1" u="sng" dirty="0">
              <a:latin typeface="+mj-lt"/>
            </a:endParaRPr>
          </a:p>
          <a:p>
            <a:r>
              <a:rPr lang="tr-TR" dirty="0"/>
              <a:t>Madde 5; </a:t>
            </a:r>
          </a:p>
          <a:p>
            <a:r>
              <a:rPr lang="tr-TR" sz="1800" i="1" u="sng" dirty="0">
                <a:latin typeface="+mj-lt"/>
              </a:rPr>
              <a:t>Hiç kimseye işkence yapılamaz, zalimce, insanlık dışı veya onur kırıcı davranışlarda bulunulamaz ve ceza verilemez. </a:t>
            </a:r>
          </a:p>
          <a:p>
            <a:r>
              <a:rPr lang="tr-TR" dirty="0" smtClean="0"/>
              <a:t>Madde 7;</a:t>
            </a:r>
          </a:p>
          <a:p>
            <a:r>
              <a:rPr lang="tr-TR" sz="1800" i="1" u="sng" dirty="0">
                <a:latin typeface="+mj-lt"/>
              </a:rPr>
              <a:t>Herkes yasa önünde eşittir ve ayrım gözetilmeksizin yasanın korunmasından eşit olarak yararlanma hakkına sahiptir. Herkesin bu Bildirgeye aykırı her türlü ayrım gözetici işleme karşı ve böyle işlemler için yapılacak her türlü kışkırtmaya karşı eşit korunma hakkı vardır. </a:t>
            </a:r>
          </a:p>
        </p:txBody>
      </p:sp>
    </p:spTree>
    <p:extLst>
      <p:ext uri="{BB962C8B-B14F-4D97-AF65-F5344CB8AC3E}">
        <p14:creationId xmlns:p14="http://schemas.microsoft.com/office/powerpoint/2010/main" val="388639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Olay Örgüsü</a:t>
            </a:r>
            <a:endParaRPr lang="tr-TR" dirty="0"/>
          </a:p>
        </p:txBody>
      </p:sp>
      <p:sp>
        <p:nvSpPr>
          <p:cNvPr id="3" name="İçerik Yer Tutucusu 2"/>
          <p:cNvSpPr>
            <a:spLocks noGrp="1"/>
          </p:cNvSpPr>
          <p:nvPr>
            <p:ph idx="1"/>
          </p:nvPr>
        </p:nvSpPr>
        <p:spPr/>
        <p:txBody>
          <a:bodyPr>
            <a:normAutofit fontScale="77500" lnSpcReduction="20000"/>
          </a:bodyPr>
          <a:lstStyle/>
          <a:p>
            <a:r>
              <a:rPr lang="tr-TR" dirty="0"/>
              <a:t>Baş rol karakterimi </a:t>
            </a:r>
            <a:r>
              <a:rPr lang="tr-TR" dirty="0" err="1"/>
              <a:t>Alex</a:t>
            </a:r>
            <a:r>
              <a:rPr lang="tr-TR" dirty="0"/>
              <a:t> İngiltere de geceleri sokağa çıkıp eğlence için suç işleyen dört kişilik bir çetenin lideridir. Filmin başında çete sürekli gittikleri ve aynı şekil insanların takıldığı bir kulüp te oturmaktadırlar. Grup gece dışarı çıkar ve sokakta sevmedikleri ve rahatsız oldukları için şarkı söyleyen ve insanların geçtikleri yerde sızmış olan yaşlı birini döverler. Grup daha sonra harabe bir tiyatro salonun da yoldan buldukları bir kadını zorla götürüp tecavüz etmeye çalışan başka bir beş kişilik çetenin yanına giderler. Rakip çeteyle eğlence için sataşıp kendini savunan birilerine saldırmaya yetip yetmeyeceğini söyleyip kışkırtıp kavga ederler ve kadın kurtulup kaçar o esnada.  Yollara çıkan grup ters şeritten hızlıca araba kullanıp karşı yoldan gelenlerin yoldan çıkıp kaza yapmasına sebep olurken kendilerine bir ev seçip oraya giderler. Ev de bir yazar ve eşi yaşamaktadır. Kapı çalınca yazarın eşi kapıya gider ve liderleri </a:t>
            </a:r>
            <a:r>
              <a:rPr lang="tr-TR" dirty="0" err="1"/>
              <a:t>Alex</a:t>
            </a:r>
            <a:r>
              <a:rPr lang="tr-TR" dirty="0"/>
              <a:t> kaza yaptıklarını arkadaşının kan kaybettiğini söyleyip telefonlarını kullanıp kullanamayacağını sorar. Kadın kapıyı açınca maskesini takan </a:t>
            </a:r>
            <a:r>
              <a:rPr lang="tr-TR" dirty="0" err="1"/>
              <a:t>Alex</a:t>
            </a:r>
            <a:r>
              <a:rPr lang="tr-TR" dirty="0"/>
              <a:t> ve arkadaşları biranda eve girip kadını da zorla alıp içeri giderler. Orada şarkı söyleyerek ellerini kollarını bağlayıp kadın ile adamın döverler ve evi dağıtırlar.  </a:t>
            </a:r>
            <a:r>
              <a:rPr lang="tr-TR" dirty="0" err="1"/>
              <a:t>Alex</a:t>
            </a:r>
            <a:r>
              <a:rPr lang="tr-TR" dirty="0"/>
              <a:t> kadının kıyafetlerini kesip adamın gözleri önünde eşine tecavüz ederler. Kulübe geri dönen grup orada bazı anlaşmazlıklar yaşarlar. </a:t>
            </a:r>
            <a:r>
              <a:rPr lang="tr-TR" dirty="0" err="1"/>
              <a:t>Alex</a:t>
            </a:r>
            <a:r>
              <a:rPr lang="tr-TR" dirty="0"/>
              <a:t> arkadaşına sopa ile vurarak müziğe saygılı olmasını söyleyip tartışma çıkarır ve arkadaşını korkutarak ezer</a:t>
            </a:r>
            <a:r>
              <a:rPr lang="tr-TR" dirty="0" smtClean="0"/>
              <a:t>.</a:t>
            </a:r>
            <a:endParaRPr lang="tr-TR" dirty="0"/>
          </a:p>
        </p:txBody>
      </p:sp>
    </p:spTree>
    <p:extLst>
      <p:ext uri="{BB962C8B-B14F-4D97-AF65-F5344CB8AC3E}">
        <p14:creationId xmlns:p14="http://schemas.microsoft.com/office/powerpoint/2010/main" val="144261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400" dirty="0" smtClean="0"/>
              <a:t>Madde 9;</a:t>
            </a:r>
          </a:p>
          <a:p>
            <a:r>
              <a:rPr lang="tr-TR" sz="1800" i="1" u="sng" dirty="0">
                <a:latin typeface="+mj-lt"/>
              </a:rPr>
              <a:t>Hiç kimse keyfi olarak yakalanamaz, tutuklanamaz ve sürgün </a:t>
            </a:r>
            <a:r>
              <a:rPr lang="tr-TR" sz="1800" i="1" u="sng" dirty="0" smtClean="0">
                <a:latin typeface="+mj-lt"/>
              </a:rPr>
              <a:t>edilemez.</a:t>
            </a:r>
            <a:endParaRPr lang="tr-TR" sz="1800" i="1" u="sng" dirty="0">
              <a:latin typeface="+mj-lt"/>
            </a:endParaRPr>
          </a:p>
        </p:txBody>
      </p:sp>
      <p:sp>
        <p:nvSpPr>
          <p:cNvPr id="4" name="Başlık 1"/>
          <p:cNvSpPr>
            <a:spLocks noGrp="1"/>
          </p:cNvSpPr>
          <p:nvPr>
            <p:ph type="title"/>
          </p:nvPr>
        </p:nvSpPr>
        <p:spPr/>
        <p:txBody>
          <a:bodyPr/>
          <a:lstStyle/>
          <a:p>
            <a:r>
              <a:rPr lang="tr-TR" dirty="0" smtClean="0"/>
              <a:t>1.35.55 – 1.38.20</a:t>
            </a:r>
            <a:endParaRPr lang="tr-TR" dirty="0"/>
          </a:p>
        </p:txBody>
      </p:sp>
    </p:spTree>
    <p:extLst>
      <p:ext uri="{BB962C8B-B14F-4D97-AF65-F5344CB8AC3E}">
        <p14:creationId xmlns:p14="http://schemas.microsoft.com/office/powerpoint/2010/main" val="2696848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1.53.20 – 1.57.00	</a:t>
            </a:r>
            <a:endParaRPr lang="tr-TR" dirty="0"/>
          </a:p>
        </p:txBody>
      </p:sp>
      <p:sp>
        <p:nvSpPr>
          <p:cNvPr id="3" name="İçerik Yer Tutucusu 2"/>
          <p:cNvSpPr>
            <a:spLocks noGrp="1"/>
          </p:cNvSpPr>
          <p:nvPr>
            <p:ph idx="1"/>
          </p:nvPr>
        </p:nvSpPr>
        <p:spPr/>
        <p:txBody>
          <a:bodyPr>
            <a:normAutofit/>
          </a:bodyPr>
          <a:lstStyle/>
          <a:p>
            <a:r>
              <a:rPr lang="tr-TR" dirty="0" smtClean="0"/>
              <a:t>Olay; </a:t>
            </a:r>
            <a:r>
              <a:rPr lang="tr-TR" dirty="0" err="1" smtClean="0"/>
              <a:t>Alex</a:t>
            </a:r>
            <a:r>
              <a:rPr lang="tr-TR" dirty="0" smtClean="0"/>
              <a:t> sığındığı evde içkisine ilaç atılarak hapsedilir. İşkence olarak duymaya tahammül edemediği senfoni dinletilir. Bu sese tahammül edemeyen </a:t>
            </a:r>
            <a:r>
              <a:rPr lang="tr-TR" dirty="0" err="1" smtClean="0"/>
              <a:t>Alex</a:t>
            </a:r>
            <a:r>
              <a:rPr lang="tr-TR" dirty="0" smtClean="0"/>
              <a:t> pencereden atlayarak yaşamına son vermek ister.</a:t>
            </a:r>
          </a:p>
          <a:p>
            <a:r>
              <a:rPr lang="tr-TR" dirty="0"/>
              <a:t>Madde 3; </a:t>
            </a:r>
          </a:p>
          <a:p>
            <a:r>
              <a:rPr lang="tr-TR" sz="1800" i="1" u="sng" dirty="0">
                <a:latin typeface="+mj-lt"/>
              </a:rPr>
              <a:t>Yaşamak, özgürlük ve kişi güvenliği herkesin hakkıdır. </a:t>
            </a:r>
          </a:p>
          <a:p>
            <a:r>
              <a:rPr lang="tr-TR" dirty="0"/>
              <a:t>Madde 5; </a:t>
            </a:r>
          </a:p>
          <a:p>
            <a:r>
              <a:rPr lang="tr-TR" sz="1800" i="1" u="sng" dirty="0">
                <a:latin typeface="+mj-lt"/>
              </a:rPr>
              <a:t>Hiç kimseye işkence yapılamaz, zalimce, insanlık dışı veya onur kırıcı davranışlarda bulunulamaz ve ceza verilemez.</a:t>
            </a:r>
            <a:endParaRPr lang="tr-TR" sz="1800" dirty="0" smtClean="0">
              <a:latin typeface="+mj-lt"/>
            </a:endParaRPr>
          </a:p>
          <a:p>
            <a:r>
              <a:rPr lang="tr-TR" dirty="0"/>
              <a:t>Madde 9;</a:t>
            </a:r>
          </a:p>
          <a:p>
            <a:r>
              <a:rPr lang="tr-TR" sz="1800" i="1" u="sng" dirty="0">
                <a:latin typeface="+mj-lt"/>
              </a:rPr>
              <a:t>Hiç kimse keyfi olarak yakalanamaz, tutuklanamaz ve sürgün edilemez.</a:t>
            </a:r>
          </a:p>
          <a:p>
            <a:pPr marL="114300" indent="0">
              <a:buNone/>
            </a:pPr>
            <a:endParaRPr lang="tr-TR" dirty="0"/>
          </a:p>
        </p:txBody>
      </p:sp>
    </p:spTree>
    <p:extLst>
      <p:ext uri="{BB962C8B-B14F-4D97-AF65-F5344CB8AC3E}">
        <p14:creationId xmlns:p14="http://schemas.microsoft.com/office/powerpoint/2010/main" val="11518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484784"/>
            <a:ext cx="6442531" cy="385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99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a:t> Bir iki gün grubun yanına uğramayan </a:t>
            </a:r>
            <a:r>
              <a:rPr lang="tr-TR" dirty="0" err="1"/>
              <a:t>Alex</a:t>
            </a:r>
            <a:r>
              <a:rPr lang="tr-TR" dirty="0"/>
              <a:t> kulübe gitmek için çıktığında binasında çeteyi görür. Neden geldiklerini sorup biraz konuştuktan sonra grup artık daha büyük işler yapmak istediklerini belirtip bir planı olduklarını söylediler ve planı </a:t>
            </a:r>
            <a:r>
              <a:rPr lang="tr-TR" dirty="0" err="1"/>
              <a:t>Alex’e</a:t>
            </a:r>
            <a:r>
              <a:rPr lang="tr-TR" dirty="0"/>
              <a:t> anlatmayıp liderliği onun yapmasını istemediklerini söylerler. </a:t>
            </a:r>
            <a:r>
              <a:rPr lang="tr-TR" dirty="0" err="1"/>
              <a:t>Alex</a:t>
            </a:r>
            <a:r>
              <a:rPr lang="tr-TR" dirty="0"/>
              <a:t> kabul etmiş gibi yapıp yolda arkadaşlarına saldırır ve birinin elini keserek liderliği tekrar alır ve kabul ettirir. Arkadaşları da planı anlattıktan sonra tek başına kedileri ile yaşayan yaşlı bir kadının evine gidip aynı şekil kapıyı çalıp kaza mevzusunu anlatırlar. Kadın kabul etmeyip başka bir yerin adresini verip oraya gitmelerini orada telefon bulabileceklerini söyler. </a:t>
            </a:r>
            <a:r>
              <a:rPr lang="tr-TR" dirty="0" err="1"/>
              <a:t>Alex</a:t>
            </a:r>
            <a:r>
              <a:rPr lang="tr-TR" dirty="0"/>
              <a:t> kabul ve teşekkür ettikten sonra pencereden eve girmeye gider. Kadın da bu arada sabah gazete de aynı şekil kapı çalınıp kaza bahanesi ile eve girilip darp, hırsızlık ve tecavüz haberini okuduğu için direk telefondan polisi arayıp bilgi verir. Telefonu kapattığı anda odaya giren </a:t>
            </a:r>
            <a:r>
              <a:rPr lang="tr-TR" dirty="0" err="1"/>
              <a:t>Alex</a:t>
            </a:r>
            <a:r>
              <a:rPr lang="tr-TR" dirty="0"/>
              <a:t> kadına sataşıp kendisine saldırtıp orada bulduğu bir sanat eseri ile kadının başına vurur. Polis sirenini duyan </a:t>
            </a:r>
            <a:r>
              <a:rPr lang="tr-TR" dirty="0" err="1"/>
              <a:t>alex</a:t>
            </a:r>
            <a:r>
              <a:rPr lang="tr-TR" dirty="0"/>
              <a:t> direk kapıya gider arkadaşlarına kaçmaları gerektiğini söyler. Arkadaşları ise onun kaçamayacağını söyleyip kafasına dolu süt şişesi ile vurup kaçarlar. </a:t>
            </a:r>
          </a:p>
        </p:txBody>
      </p:sp>
      <p:sp>
        <p:nvSpPr>
          <p:cNvPr id="4" name="Başlık 1"/>
          <p:cNvSpPr>
            <a:spLocks noGrp="1"/>
          </p:cNvSpPr>
          <p:nvPr>
            <p:ph type="title"/>
          </p:nvPr>
        </p:nvSpPr>
        <p:spPr/>
        <p:txBody>
          <a:bodyPr/>
          <a:lstStyle/>
          <a:p>
            <a:pPr algn="ctr"/>
            <a:r>
              <a:rPr lang="tr-TR" dirty="0" smtClean="0"/>
              <a:t>Olay Örgüsü</a:t>
            </a:r>
            <a:endParaRPr lang="tr-TR" dirty="0"/>
          </a:p>
        </p:txBody>
      </p:sp>
    </p:spTree>
    <p:extLst>
      <p:ext uri="{BB962C8B-B14F-4D97-AF65-F5344CB8AC3E}">
        <p14:creationId xmlns:p14="http://schemas.microsoft.com/office/powerpoint/2010/main" val="72972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7630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43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tr-TR" dirty="0"/>
              <a:t>Polise yakalanan </a:t>
            </a:r>
            <a:r>
              <a:rPr lang="tr-TR" dirty="0" err="1"/>
              <a:t>Alex</a:t>
            </a:r>
            <a:r>
              <a:rPr lang="tr-TR" dirty="0"/>
              <a:t> sorgu odasında kadının öldüğünü avukatı tarafından öğrenir ve 14 yıl hapis ile cezalandırılır. Hapse giren </a:t>
            </a:r>
            <a:r>
              <a:rPr lang="tr-TR" dirty="0" err="1"/>
              <a:t>Alex</a:t>
            </a:r>
            <a:r>
              <a:rPr lang="tr-TR" dirty="0"/>
              <a:t> hapiste hiçbir vukuat işlemez hiçbir şeye karşı gelmez ve pederin yardımcısı olarak görev yapıp </a:t>
            </a:r>
            <a:r>
              <a:rPr lang="tr-TR" dirty="0" err="1"/>
              <a:t>incil</a:t>
            </a:r>
            <a:r>
              <a:rPr lang="tr-TR" dirty="0"/>
              <a:t> okur her zaman. Ne kadar uslu gözükse de tüm psikopatlıklarını içinde devam ettirip rol yapmaktadır. </a:t>
            </a:r>
            <a:r>
              <a:rPr lang="tr-TR" dirty="0" err="1"/>
              <a:t>Alex’in</a:t>
            </a:r>
            <a:r>
              <a:rPr lang="tr-TR" dirty="0"/>
              <a:t> kulağına mahkumları iyileştirip suçlardan arındıran ve serbest bırakan bir uygulama gelmiştir. İlk önce yanın da çalıştığı peder e kendisini yazdırmasını ister onun yapamayacağı bir şey olduğunu öğrenince de teftişe gelen iç işleri bakanı müdür ile konuşurken ona hak verdiğini söyleyerek dışa dönük, atılımcı ve cesur olduğunu göstermiş ve bakan tarafından bu programa seçilmiştir.</a:t>
            </a:r>
          </a:p>
          <a:p>
            <a:r>
              <a:rPr lang="tr-TR" dirty="0"/>
              <a:t> İyileştirme programın da </a:t>
            </a:r>
            <a:r>
              <a:rPr lang="tr-TR" dirty="0" err="1"/>
              <a:t>Alex’e</a:t>
            </a:r>
            <a:r>
              <a:rPr lang="tr-TR" dirty="0"/>
              <a:t> her gün bir koltuğa bağlanıp gözlerini kapatmaması için aparatlar takılıp film izletilir. İzletilen bu filmler şiddet ve tecavüz ve cinsellik barındıran filmlerdir. Böylece onlardan tiksinip korkmasını sağlayıp onları yaptığında vücudunda tiksinme, yok olma ve ölüp kurtulma duygularını ve aktivitelerini şartlamış oluyorlar. Filmler de </a:t>
            </a:r>
            <a:r>
              <a:rPr lang="tr-TR" dirty="0" err="1"/>
              <a:t>Alex’in</a:t>
            </a:r>
            <a:r>
              <a:rPr lang="tr-TR" dirty="0"/>
              <a:t> çok sevdiği </a:t>
            </a:r>
            <a:r>
              <a:rPr lang="tr-TR" dirty="0" err="1"/>
              <a:t>Luding</a:t>
            </a:r>
            <a:r>
              <a:rPr lang="tr-TR" dirty="0"/>
              <a:t> </a:t>
            </a:r>
            <a:r>
              <a:rPr lang="tr-TR" dirty="0" err="1"/>
              <a:t>van</a:t>
            </a:r>
            <a:r>
              <a:rPr lang="tr-TR" dirty="0"/>
              <a:t> </a:t>
            </a:r>
            <a:r>
              <a:rPr lang="tr-TR" dirty="0" err="1"/>
              <a:t>Bethoven’ın</a:t>
            </a:r>
            <a:r>
              <a:rPr lang="tr-TR" dirty="0"/>
              <a:t> 9. Senfonisi eseri çaldığı içi O müziğe de aynı şartlanmalar geçekleşmiştir. Program bittiğinde </a:t>
            </a:r>
            <a:r>
              <a:rPr lang="tr-TR" dirty="0" err="1"/>
              <a:t>Alex</a:t>
            </a:r>
            <a:r>
              <a:rPr lang="tr-TR" dirty="0"/>
              <a:t> bakan, doktorlar, hapishane müdürü , gardiyan, peder ve gazetecilerin geldiği bir sahneye çıkarılır. Sahnede bakanın konuşmasından ve tanıtımından sonra bir adam gelip </a:t>
            </a:r>
            <a:r>
              <a:rPr lang="tr-TR" dirty="0" err="1"/>
              <a:t>Alex’e</a:t>
            </a:r>
            <a:r>
              <a:rPr lang="tr-TR" dirty="0"/>
              <a:t> sataşıp dövmeye başlar. </a:t>
            </a:r>
            <a:r>
              <a:rPr lang="tr-TR" dirty="0" err="1"/>
              <a:t>Alex</a:t>
            </a:r>
            <a:r>
              <a:rPr lang="tr-TR" dirty="0"/>
              <a:t> hiçbir şey yapmaz ve adamın demesi üzerine ayakkabılarının altını yalar. Adam gittikten sonra sahneye üzerinde sadece külot olan bir kadın gelir ve </a:t>
            </a:r>
            <a:r>
              <a:rPr lang="tr-TR" dirty="0" err="1"/>
              <a:t>Alex’in</a:t>
            </a:r>
            <a:r>
              <a:rPr lang="tr-TR" dirty="0"/>
              <a:t> önünde durur. </a:t>
            </a:r>
            <a:r>
              <a:rPr lang="tr-TR" dirty="0" err="1"/>
              <a:t>Alex</a:t>
            </a:r>
            <a:r>
              <a:rPr lang="tr-TR" dirty="0"/>
              <a:t> kadına bakıp göğüslerine dokunmak için ellerini uzattığın tam dokunacakken bir den kötüleşir ve </a:t>
            </a:r>
            <a:r>
              <a:rPr lang="tr-TR" dirty="0" err="1"/>
              <a:t>miğdesi</a:t>
            </a:r>
            <a:r>
              <a:rPr lang="tr-TR" dirty="0"/>
              <a:t> bulanır. Bakan sahneye çıkıp deneyin başarılı olduğunu söylerken peder çıkar ve bunun yanlış olduğunu tanrının insanları seçim hakkı ile yarattığını ve onun elinden alındığını söylese de bakan ahlaklı ve suçsuzun bir toplum olacağını söyleyip alkışlarla pederi susturur. </a:t>
            </a:r>
          </a:p>
          <a:p>
            <a:endParaRPr lang="tr-TR" dirty="0"/>
          </a:p>
        </p:txBody>
      </p:sp>
      <p:sp>
        <p:nvSpPr>
          <p:cNvPr id="4" name="Başlık 1"/>
          <p:cNvSpPr>
            <a:spLocks noGrp="1"/>
          </p:cNvSpPr>
          <p:nvPr>
            <p:ph type="title"/>
          </p:nvPr>
        </p:nvSpPr>
        <p:spPr/>
        <p:txBody>
          <a:bodyPr/>
          <a:lstStyle/>
          <a:p>
            <a:pPr algn="ctr"/>
            <a:r>
              <a:rPr lang="tr-TR" dirty="0" smtClean="0"/>
              <a:t>Olay Örgüsü</a:t>
            </a:r>
            <a:endParaRPr lang="tr-TR" dirty="0"/>
          </a:p>
        </p:txBody>
      </p:sp>
    </p:spTree>
    <p:extLst>
      <p:ext uri="{BB962C8B-B14F-4D97-AF65-F5344CB8AC3E}">
        <p14:creationId xmlns:p14="http://schemas.microsoft.com/office/powerpoint/2010/main" val="225853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m FİLM Hem KİTAP Haliyle Yasaklı Bir Meyve: OTOMATİK PORTAK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9" y="692696"/>
            <a:ext cx="894848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9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62500" lnSpcReduction="20000"/>
          </a:bodyPr>
          <a:lstStyle/>
          <a:p>
            <a:r>
              <a:rPr lang="tr-TR" dirty="0"/>
              <a:t>Serbest bırakılan </a:t>
            </a:r>
            <a:r>
              <a:rPr lang="tr-TR" dirty="0" err="1"/>
              <a:t>Alex</a:t>
            </a:r>
            <a:r>
              <a:rPr lang="tr-TR" dirty="0"/>
              <a:t> eve gider. Evde ailesi gazeteden oğullarının serbest kaldığı haberini okurken </a:t>
            </a:r>
            <a:r>
              <a:rPr lang="tr-TR" dirty="0" err="1"/>
              <a:t>Alex</a:t>
            </a:r>
            <a:r>
              <a:rPr lang="tr-TR" dirty="0"/>
              <a:t> eve girer. Odasının kiraya verildiğini ve oturan kişinin ailesini gerçek </a:t>
            </a:r>
            <a:r>
              <a:rPr lang="tr-TR" dirty="0" err="1"/>
              <a:t>anna</a:t>
            </a:r>
            <a:r>
              <a:rPr lang="tr-TR" dirty="0"/>
              <a:t> babası gibi sevdiğini ve ailesinin de oğulları olarak </a:t>
            </a:r>
            <a:r>
              <a:rPr lang="tr-TR" dirty="0" err="1"/>
              <a:t>davradığını</a:t>
            </a:r>
            <a:r>
              <a:rPr lang="tr-TR" dirty="0"/>
              <a:t> görünce sinirlenir. Odasında kalan çocukta </a:t>
            </a:r>
            <a:r>
              <a:rPr lang="tr-TR" dirty="0" err="1"/>
              <a:t>Alex’i</a:t>
            </a:r>
            <a:r>
              <a:rPr lang="tr-TR" dirty="0"/>
              <a:t> ailesini üzdüğünü iyi bir evlat olmamakla suçlayıp üstüne yürüyünce </a:t>
            </a:r>
            <a:r>
              <a:rPr lang="tr-TR" dirty="0" err="1"/>
              <a:t>Alex</a:t>
            </a:r>
            <a:r>
              <a:rPr lang="tr-TR" dirty="0"/>
              <a:t> vurmak için elini kaldırsa da sahnedeki tepkilerin aynısını gösterir ve vuramaz. Ailesi evde kalan çocukla sözleşme yaptıklarını söyleyip evden çıkaramayacaklarını belirttiğinde </a:t>
            </a:r>
            <a:r>
              <a:rPr lang="tr-TR" dirty="0" err="1"/>
              <a:t>Alex</a:t>
            </a:r>
            <a:r>
              <a:rPr lang="tr-TR" dirty="0"/>
              <a:t> sinirlenip evi terk eder. Bir deniz kenarına gelen </a:t>
            </a:r>
            <a:r>
              <a:rPr lang="tr-TR" dirty="0" err="1"/>
              <a:t>Alex’e</a:t>
            </a:r>
            <a:r>
              <a:rPr lang="tr-TR" dirty="0"/>
              <a:t> yaşlı biri yaklaşıp bozuk para ister. </a:t>
            </a:r>
            <a:r>
              <a:rPr lang="tr-TR" dirty="0" err="1"/>
              <a:t>Alex</a:t>
            </a:r>
            <a:r>
              <a:rPr lang="tr-TR" dirty="0"/>
              <a:t> bozuk para verse de yaşlı adam 2 yıl önce kendisini döven kişi olan </a:t>
            </a:r>
            <a:r>
              <a:rPr lang="tr-TR" dirty="0" err="1"/>
              <a:t>Alex’i</a:t>
            </a:r>
            <a:r>
              <a:rPr lang="tr-TR" dirty="0"/>
              <a:t> tanır ve hesap sorar. Gitmeye çalışan </a:t>
            </a:r>
            <a:r>
              <a:rPr lang="tr-TR" dirty="0" err="1"/>
              <a:t>Alex</a:t>
            </a:r>
            <a:r>
              <a:rPr lang="tr-TR" dirty="0"/>
              <a:t> yaşlı adamın arkadaşlarının yanından geçer ve hepsi </a:t>
            </a:r>
            <a:r>
              <a:rPr lang="tr-TR" dirty="0" err="1"/>
              <a:t>Alex’i</a:t>
            </a:r>
            <a:r>
              <a:rPr lang="tr-TR" dirty="0"/>
              <a:t> dövmeye başlar. Polis gelir ve </a:t>
            </a:r>
            <a:r>
              <a:rPr lang="tr-TR" dirty="0" err="1"/>
              <a:t>yaşıları</a:t>
            </a:r>
            <a:r>
              <a:rPr lang="tr-TR" dirty="0"/>
              <a:t> dağıtır. </a:t>
            </a:r>
            <a:r>
              <a:rPr lang="tr-TR" dirty="0" err="1"/>
              <a:t>Alex</a:t>
            </a:r>
            <a:r>
              <a:rPr lang="tr-TR" dirty="0"/>
              <a:t> teşekkür etmek için başını kaldırdığında polislerinin kendi çetesinden arkadaşları olduğunu görür. Arkadaşları polisliğin bir iş dalı olduğunu çalışma vakitlerinin geldiğini ve </a:t>
            </a:r>
            <a:r>
              <a:rPr lang="tr-TR" dirty="0" err="1"/>
              <a:t>parmakizi</a:t>
            </a:r>
            <a:r>
              <a:rPr lang="tr-TR" dirty="0"/>
              <a:t> gibi hiçbir kanıt olmadığı için de yapabildiklerini söyleyip </a:t>
            </a:r>
            <a:r>
              <a:rPr lang="tr-TR" dirty="0" err="1"/>
              <a:t>Alex’i</a:t>
            </a:r>
            <a:r>
              <a:rPr lang="tr-TR" dirty="0"/>
              <a:t> zorla alıp ormana götürürler. Ormanda </a:t>
            </a:r>
            <a:r>
              <a:rPr lang="tr-TR" dirty="0" err="1"/>
              <a:t>Alex’in</a:t>
            </a:r>
            <a:r>
              <a:rPr lang="tr-TR" dirty="0"/>
              <a:t> başını suya sokup döverler ve bırakırlar. </a:t>
            </a:r>
            <a:r>
              <a:rPr lang="tr-TR" dirty="0" err="1"/>
              <a:t>Alex</a:t>
            </a:r>
            <a:r>
              <a:rPr lang="tr-TR" dirty="0"/>
              <a:t> biraz toparlanınca bir eve yardım istemeye gider. Kapıyı açan adam eve aldığında içerde ki adamın 2 sene önce karısına tecavüz edip zorlar girdiklerini ev olduğunu öğrenir. Maske taktığı için tanınmadığını anlar </a:t>
            </a:r>
            <a:r>
              <a:rPr lang="tr-TR" dirty="0" err="1"/>
              <a:t>Alex</a:t>
            </a:r>
            <a:r>
              <a:rPr lang="tr-TR" dirty="0"/>
              <a:t>. Adam </a:t>
            </a:r>
            <a:r>
              <a:rPr lang="tr-TR" dirty="0" err="1"/>
              <a:t>Alex’i</a:t>
            </a:r>
            <a:r>
              <a:rPr lang="tr-TR" dirty="0"/>
              <a:t> tanıdığını söyler ama gazetelerden salınan mahkum olarak gördüğünü </a:t>
            </a:r>
            <a:r>
              <a:rPr lang="tr-TR" dirty="0" err="1"/>
              <a:t>söyeyip</a:t>
            </a:r>
            <a:r>
              <a:rPr lang="tr-TR" dirty="0"/>
              <a:t> yardım edeceğini söyler. </a:t>
            </a:r>
            <a:r>
              <a:rPr lang="tr-TR" dirty="0" err="1"/>
              <a:t>Alex</a:t>
            </a:r>
            <a:r>
              <a:rPr lang="tr-TR" dirty="0"/>
              <a:t> rahatlama ile banyoya götürülür ve dinlenir. Adam ise telefon ile birilerini arayıp </a:t>
            </a:r>
            <a:r>
              <a:rPr lang="tr-TR" dirty="0" err="1"/>
              <a:t>Alex’in</a:t>
            </a:r>
            <a:r>
              <a:rPr lang="tr-TR" dirty="0"/>
              <a:t> onda olduğunu ve siyasi olarak yararlanabileceklerini söyler. Bu esnada banyoda şarkı söyleyen </a:t>
            </a:r>
            <a:r>
              <a:rPr lang="tr-TR" dirty="0" err="1"/>
              <a:t>Alex’i</a:t>
            </a:r>
            <a:r>
              <a:rPr lang="tr-TR" dirty="0"/>
              <a:t> duyar ve evine girip karısına tecavüz edenlerden biri olduğunu anlar. Banyodan çıkan </a:t>
            </a:r>
            <a:r>
              <a:rPr lang="tr-TR" dirty="0" err="1"/>
              <a:t>Alex’e</a:t>
            </a:r>
            <a:r>
              <a:rPr lang="tr-TR" dirty="0"/>
              <a:t> yemek verip şarap içmesini söyler ve başından geçenleri anlatır </a:t>
            </a:r>
            <a:r>
              <a:rPr lang="tr-TR" dirty="0" err="1"/>
              <a:t>Alex’i</a:t>
            </a:r>
            <a:r>
              <a:rPr lang="tr-TR" dirty="0"/>
              <a:t> tanımamış gibi ve kadını öldüğünü anlar </a:t>
            </a:r>
            <a:r>
              <a:rPr lang="tr-TR" dirty="0" err="1"/>
              <a:t>Alex</a:t>
            </a:r>
            <a:r>
              <a:rPr lang="tr-TR" dirty="0"/>
              <a:t>. Arkadaşları da gelince adamın </a:t>
            </a:r>
            <a:r>
              <a:rPr lang="tr-TR" dirty="0" err="1"/>
              <a:t>Alex’e</a:t>
            </a:r>
            <a:r>
              <a:rPr lang="tr-TR" dirty="0"/>
              <a:t> sorular sorup neye şartlandığını ve görüp duyduğun, yapmaya kalkıştığında neler olduğunu öğrenirler. Cinsellik, şiddet ve </a:t>
            </a:r>
            <a:r>
              <a:rPr lang="tr-TR" dirty="0" err="1"/>
              <a:t>Luding</a:t>
            </a:r>
            <a:r>
              <a:rPr lang="tr-TR" dirty="0"/>
              <a:t> </a:t>
            </a:r>
            <a:r>
              <a:rPr lang="tr-TR" dirty="0" err="1"/>
              <a:t>van</a:t>
            </a:r>
            <a:r>
              <a:rPr lang="tr-TR" dirty="0"/>
              <a:t> </a:t>
            </a:r>
            <a:r>
              <a:rPr lang="tr-TR" dirty="0" err="1"/>
              <a:t>Bethoven’ın</a:t>
            </a:r>
            <a:r>
              <a:rPr lang="tr-TR" dirty="0"/>
              <a:t> 9. Senfonisi olduğunda intihar etme ve bitmesini isteyip rahatlama belirtilerini ve bunlar olmadığında da kendinden tiksinme onlardan tiksinme düşüncelerini söyleyip bayılır. Bayılan </a:t>
            </a:r>
            <a:r>
              <a:rPr lang="tr-TR" dirty="0" err="1"/>
              <a:t>Alex</a:t>
            </a:r>
            <a:r>
              <a:rPr lang="tr-TR" dirty="0"/>
              <a:t> uyandığın kendisini bir yatakta ve </a:t>
            </a:r>
            <a:r>
              <a:rPr lang="tr-TR" dirty="0" err="1"/>
              <a:t>Luding</a:t>
            </a:r>
            <a:r>
              <a:rPr lang="tr-TR" dirty="0"/>
              <a:t> </a:t>
            </a:r>
            <a:r>
              <a:rPr lang="tr-TR" dirty="0" err="1"/>
              <a:t>van</a:t>
            </a:r>
            <a:r>
              <a:rPr lang="tr-TR" dirty="0"/>
              <a:t> </a:t>
            </a:r>
            <a:r>
              <a:rPr lang="tr-TR" dirty="0" err="1"/>
              <a:t>Bethoven’ın</a:t>
            </a:r>
            <a:r>
              <a:rPr lang="tr-TR" dirty="0"/>
              <a:t> 9. Senfonisi çalarken bulur. Kapı kapalıdır dışarı çıkamaz. Bunu bitirmek isteyen </a:t>
            </a:r>
            <a:r>
              <a:rPr lang="tr-TR" dirty="0" err="1"/>
              <a:t>Alex</a:t>
            </a:r>
            <a:r>
              <a:rPr lang="tr-TR" dirty="0"/>
              <a:t> camdan aşağı atlayarak intihar etmeye çalışır.</a:t>
            </a:r>
          </a:p>
          <a:p>
            <a:endParaRPr lang="tr-TR" dirty="0"/>
          </a:p>
        </p:txBody>
      </p:sp>
      <p:sp>
        <p:nvSpPr>
          <p:cNvPr id="4" name="Başlık 1"/>
          <p:cNvSpPr>
            <a:spLocks noGrp="1"/>
          </p:cNvSpPr>
          <p:nvPr>
            <p:ph type="title"/>
          </p:nvPr>
        </p:nvSpPr>
        <p:spPr/>
        <p:txBody>
          <a:bodyPr/>
          <a:lstStyle/>
          <a:p>
            <a:pPr algn="ctr"/>
            <a:r>
              <a:rPr lang="tr-TR" dirty="0" smtClean="0"/>
              <a:t>Olay Örgüsü</a:t>
            </a:r>
            <a:endParaRPr lang="tr-TR" dirty="0"/>
          </a:p>
        </p:txBody>
      </p:sp>
    </p:spTree>
    <p:extLst>
      <p:ext uri="{BB962C8B-B14F-4D97-AF65-F5344CB8AC3E}">
        <p14:creationId xmlns:p14="http://schemas.microsoft.com/office/powerpoint/2010/main" val="271793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Clockwork Orange (1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04089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972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77</TotalTime>
  <Words>2176</Words>
  <Application>Microsoft Office PowerPoint</Application>
  <PresentationFormat>Ekran Gösterisi (4:3)</PresentationFormat>
  <Paragraphs>73</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Bitişiklik</vt:lpstr>
      <vt:lpstr>PowerPoint Sunusu</vt:lpstr>
      <vt:lpstr>Olay Örgüsü</vt:lpstr>
      <vt:lpstr>PowerPoint Sunusu</vt:lpstr>
      <vt:lpstr>Olay Örgüsü</vt:lpstr>
      <vt:lpstr>PowerPoint Sunusu</vt:lpstr>
      <vt:lpstr>Olay Örgüsü</vt:lpstr>
      <vt:lpstr>PowerPoint Sunusu</vt:lpstr>
      <vt:lpstr>Olay Örgüsü</vt:lpstr>
      <vt:lpstr>PowerPoint Sunusu</vt:lpstr>
      <vt:lpstr>Olay Örgüsü</vt:lpstr>
      <vt:lpstr>Günümüz İle Bağlantı</vt:lpstr>
      <vt:lpstr>02.40 – 04.23  </vt:lpstr>
      <vt:lpstr>04.25 – 04.59</vt:lpstr>
      <vt:lpstr>05.00 – 07.20</vt:lpstr>
      <vt:lpstr>09.20 – 12.55</vt:lpstr>
      <vt:lpstr>37.35 – 41.56 </vt:lpstr>
      <vt:lpstr>42.00 – 45.30</vt:lpstr>
      <vt:lpstr>1.07.10 – 1.16.07</vt:lpstr>
      <vt:lpstr>1.35.55 – 1.38.20</vt:lpstr>
      <vt:lpstr>1.35.55 – 1.38.20</vt:lpstr>
      <vt:lpstr>1.53.20 – 1.57.00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OTOMATİK PORTAKAL</dc:title>
  <dc:creator>Ramazan AYTÜRK</dc:creator>
  <cp:lastModifiedBy>PC</cp:lastModifiedBy>
  <cp:revision>8</cp:revision>
  <dcterms:created xsi:type="dcterms:W3CDTF">2020-04-09T15:17:44Z</dcterms:created>
  <dcterms:modified xsi:type="dcterms:W3CDTF">2020-05-06T14:49:25Z</dcterms:modified>
</cp:coreProperties>
</file>