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340CED-A426-4D1A-AB48-E2B4E72F3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015A33-3669-4DCA-AEAA-945FD6D95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CE2F03-A522-47EA-8D2E-7DE2EE42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C1E02D-90FA-4F6A-A28E-7ED8916D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32FBF1-1049-4ECA-8B4E-4D135C44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85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793B06-AAE4-440A-8255-4DFD3794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BB3C81E-F724-4723-84BB-A09EC028C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EA9EC2-0067-4983-9F06-15B8C662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5F81C8-566E-4A46-81C0-086D6B78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A6AA18-DA3E-47C5-B927-4E80CBEE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46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2504C47-D42C-4BCE-8DEC-EFB04C35A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00D4769-6CCC-4D68-8585-36B35C2BE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E9BDBB-52E1-47AC-9616-5FC5F676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0C6A0-AECD-42A0-92D5-F4D5942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490452-DD66-4ADB-8E62-088BB271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26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DBEA8E-B4C8-42CD-BE46-BEDD8AA3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B6ABF4-A872-4836-A25F-C195D9045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DEA9FA-E29E-4E1B-8B97-BC797CBE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838219-32D3-4E1C-9A07-B1BE24BF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E05C19-558D-4CCF-839E-ABBC76AC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13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544A8A-FEE5-4B00-999F-B27B0031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5E1736-E052-4285-9376-589DB66C7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A7F06B-FB03-4E2C-B86D-91E5A1E4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6AF8B9-8501-4B01-9C9B-C0B94A8F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6E031E-4F24-4D3E-9E89-996B8FD9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05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E5D143-DCE3-4D07-857C-6F019ACB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9C9F41-4333-41E8-80FF-0168D9434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0BDF160-2FB4-4F0C-BF00-42B2BD2A7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7B671E-D14C-4DE3-AF46-C8567157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7D7781-1CCB-4F29-BB0C-32092787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A47F29-98C4-462E-A0D4-6289DEC4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39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8E8C26-8AC6-48F6-8BF2-0FD3DF51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A0B92A-BEC7-4C29-B822-7839CEC77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A8D872-7018-44AB-B47C-1E9A0D476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73E6518-10AD-4B44-B858-F4CB61FB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925599-2041-4A6F-9FEA-91CF89EC7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2045E40-2B9E-4910-B7FA-8443540F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0313BF-7CC5-46F4-AEDB-E026B505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0C0E64B-DDEF-411B-A1D5-57692569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2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D04055-06AB-471C-8ECC-482D7097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417D2D4-F21A-48DC-83C7-2DE67103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EA80834-CCF4-4142-8A14-CC3C7C85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4644D02-6BAB-4C9C-BC14-8CE21062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9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71FA91B-8CDD-45CC-866B-313310F3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0BA7C6F-311F-4060-8D08-C93FD944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63B92D-D617-4968-9212-846B1DB7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20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1001C4-2D0E-4543-B9C6-C76D9CE3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42309A-8E12-46EA-A378-97568C03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A399FB9-D021-49B5-912C-73DB87A00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96E5C89-2F27-4B96-878E-B569D69D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28353A-1F1D-4F7D-B5E6-A88480F0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315A3B-C424-4B1C-8466-EBC0A1BD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7F41F2-2D80-4E52-ADE9-78BD03D6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F63C164-1079-4D2D-9CF8-EE270C0D5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3265C4B-3E03-4601-998C-35866803B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1F5811-BCBC-4760-A59D-EE852002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4412D0-FEFB-41FD-9D41-3BA2B0B0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D40C30-9E48-4F11-8122-F90035A5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99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F516802-3B54-44EC-855F-C0085343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6AE498-4196-4ADA-B7D0-1DB41C4E7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983791-4758-4BB2-B900-1E4E18E3F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67BB-8819-4F5F-8F72-9B42A38E77AF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1C4229-0B1D-4184-BA67-579AED04F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ECE70D-8597-43E4-8C27-30AA53C27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C6D7-4971-4927-B39D-1857341AF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94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8E65790-1F12-4291-9047-14F1F30E6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19" r="3133"/>
          <a:stretch/>
        </p:blipFill>
        <p:spPr>
          <a:xfrm>
            <a:off x="8738256" y="658059"/>
            <a:ext cx="3048736" cy="5958030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0F58F7-EC65-4A1B-AEB6-DA241BF27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008" y="320842"/>
            <a:ext cx="7749435" cy="638875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Asimetrik </a:t>
            </a:r>
            <a:r>
              <a:rPr lang="tr-TR" sz="2400" b="1" dirty="0" err="1">
                <a:solidFill>
                  <a:srgbClr val="FF0000"/>
                </a:solidFill>
              </a:rPr>
              <a:t>Gova</a:t>
            </a:r>
            <a:r>
              <a:rPr lang="tr-TR" sz="2400" b="1" dirty="0">
                <a:solidFill>
                  <a:srgbClr val="FF0000"/>
                </a:solidFill>
              </a:rPr>
              <a:t> Sayanın Kesimi</a:t>
            </a:r>
          </a:p>
          <a:p>
            <a:r>
              <a:rPr lang="tr-TR" sz="2400" b="1" dirty="0"/>
              <a:t>Bayanlar için yapılan klasik, her zaman giyilebilen ayakkabı türüdür. Çeşitleri pek çok olan asimetrik </a:t>
            </a:r>
            <a:r>
              <a:rPr lang="tr-TR" sz="2400" b="1" dirty="0" err="1"/>
              <a:t>gova</a:t>
            </a:r>
            <a:r>
              <a:rPr lang="tr-TR" sz="2400" b="1" dirty="0"/>
              <a:t> sağlam, rahat, ayakkabı sayasının iç saya elamanı ile dış saya elamanı farklı olan ayakkabı modelidir. 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Kesim yapılırken dikkat edilmesi gereken ana ilkeler şunlardır:</a:t>
            </a:r>
          </a:p>
          <a:p>
            <a:r>
              <a:rPr lang="tr-TR" sz="2400" b="1" dirty="0"/>
              <a:t>Sayayı oluşturacak parçalar malzemenin uygun bölgelerinden uygun konumda kesilmelidir.</a:t>
            </a:r>
          </a:p>
          <a:p>
            <a:r>
              <a:rPr lang="tr-TR" sz="2400" b="1" dirty="0"/>
              <a:t>Istampalar malzeme kaybı minimum olacak biçimde yerleştirilmelidir.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Genel kural olarak şunu söyleyebiliriz:</a:t>
            </a:r>
            <a:r>
              <a:rPr lang="tr-TR" sz="2400" b="1" dirty="0"/>
              <a:t> Genellikle saya parçaları kanadın üzerine arka kısmından başlanarak baş yönüne doğru, (sıklık doğrultusunda) kesilmelidir.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576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6AE5771-CC40-4A7B-A661-B26B43F67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7857" y="1808729"/>
            <a:ext cx="2494460" cy="3562323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81CE315-D68C-419E-A4DC-5660A8198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0729"/>
            <a:ext cx="6325100" cy="5627953"/>
          </a:xfrm>
        </p:spPr>
        <p:txBody>
          <a:bodyPr/>
          <a:lstStyle/>
          <a:p>
            <a:r>
              <a:rPr lang="tr-TR" sz="2400" b="1" dirty="0">
                <a:solidFill>
                  <a:srgbClr val="FF0000"/>
                </a:solidFill>
              </a:rPr>
              <a:t>Üste Atma</a:t>
            </a:r>
          </a:p>
          <a:p>
            <a:r>
              <a:rPr lang="tr-TR" sz="2400" b="1" dirty="0"/>
              <a:t>Yüzün astara yapıştırılması işlemine üste atma denir. Sayada genel olarak iki tür üste atma vardır.</a:t>
            </a:r>
          </a:p>
          <a:p>
            <a:r>
              <a:rPr lang="tr-TR" sz="2400" b="1" dirty="0"/>
              <a:t>Kapalı sistem: Yüz ayrı hazırlanır, astar ayrı hazırlanır ve ikisi birleştirilir.</a:t>
            </a:r>
          </a:p>
          <a:p>
            <a:r>
              <a:rPr lang="tr-TR" sz="2400" b="1" dirty="0" err="1"/>
              <a:t>Çoraplık</a:t>
            </a:r>
            <a:r>
              <a:rPr lang="tr-TR" sz="2400" b="1" dirty="0"/>
              <a:t> orta çizgisinden tutularak yüzün arka ortasına merkezlenir. Gümüş kalem ya da makas ile küçük bir işaret konulabilir yada şekilde olduğu gibi sivri üste doğru bir işaretleme şeklinde </a:t>
            </a:r>
            <a:r>
              <a:rPr lang="tr-TR" sz="2400" b="1" dirty="0" err="1"/>
              <a:t>çoraplığımızı</a:t>
            </a:r>
            <a:r>
              <a:rPr lang="tr-TR" sz="2400" b="1" dirty="0"/>
              <a:t> keseriz.</a:t>
            </a:r>
          </a:p>
          <a:p>
            <a:r>
              <a:rPr lang="tr-TR" sz="2400" b="1" dirty="0"/>
              <a:t>Arka kısım ve yanlar el ile düzgün bir şekilde yapıştırılır. Çekiçle vurularak yapışma sağlamlaştırılır.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32425CD-AE37-424A-A7AD-5DDC6436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317" y="3375465"/>
            <a:ext cx="2515647" cy="32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B3587-D835-4058-ABB3-CC28B93E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256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Ağız Dikişi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BE048F9-C694-4DA1-83AB-A6467FB5E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51049"/>
            <a:ext cx="3087767" cy="4055266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C3D705A-4B3B-48F4-B61D-4447603D0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776" y="1089764"/>
            <a:ext cx="4935254" cy="4672209"/>
          </a:xfrm>
        </p:spPr>
        <p:txBody>
          <a:bodyPr>
            <a:normAutofit/>
          </a:bodyPr>
          <a:lstStyle/>
          <a:p>
            <a:r>
              <a:rPr lang="tr-TR" sz="2800" b="1" dirty="0"/>
              <a:t>Ağız kenarından uçtan aşağıya doğru 1,5 mm pay verilerek sayanın arka tarafından dikilmeye başlanır. Dikişin sonuna geldiğinde ise </a:t>
            </a:r>
            <a:r>
              <a:rPr lang="tr-TR" sz="2800" b="1" dirty="0" err="1"/>
              <a:t>ponterzi</a:t>
            </a:r>
            <a:r>
              <a:rPr lang="tr-TR" sz="2800" b="1" dirty="0"/>
              <a:t> yapılarak dikiş işlemi sonlandırılır.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FE2EB05-FFB9-4A67-BFDB-BEB09C46B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625" y="3299258"/>
            <a:ext cx="237155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3B2F76-9D5B-454A-8BA1-908D5C8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solidFill>
                  <a:srgbClr val="FF0000"/>
                </a:solidFill>
              </a:rPr>
              <a:t>Asimetrik</a:t>
            </a:r>
            <a:r>
              <a:rPr lang="en-US" sz="4100" b="1" dirty="0">
                <a:solidFill>
                  <a:srgbClr val="FF0000"/>
                </a:solidFill>
              </a:rPr>
              <a:t> </a:t>
            </a:r>
            <a:r>
              <a:rPr lang="en-US" sz="4100" b="1" dirty="0" err="1">
                <a:solidFill>
                  <a:srgbClr val="FF0000"/>
                </a:solidFill>
              </a:rPr>
              <a:t>govanın</a:t>
            </a:r>
            <a:r>
              <a:rPr lang="en-US" sz="4100" b="1" dirty="0">
                <a:solidFill>
                  <a:srgbClr val="FF0000"/>
                </a:solidFill>
              </a:rPr>
              <a:t> </a:t>
            </a:r>
            <a:r>
              <a:rPr lang="tr-TR" sz="4100" b="1">
                <a:solidFill>
                  <a:srgbClr val="FF0000"/>
                </a:solidFill>
              </a:rPr>
              <a:t>montaja hazırlanması</a:t>
            </a:r>
            <a:endParaRPr lang="en-US" sz="4100" b="1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1EEC415-A21F-4239-BA9F-9F091D00A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tr-TR" sz="2000" dirty="0"/>
              <a:t>Asimetrik </a:t>
            </a:r>
            <a:r>
              <a:rPr lang="tr-TR" sz="2000" dirty="0" err="1"/>
              <a:t>gova</a:t>
            </a:r>
            <a:r>
              <a:rPr lang="tr-TR" sz="2000" dirty="0"/>
              <a:t> sayasının dikiş işlemi bitirildikten sonra, iplikleri kesilerek kalite kontrolü yapılır. Daha sonrada montaja hazırlanır. Resmimizde görüldüğü </a:t>
            </a:r>
            <a:r>
              <a:rPr lang="tr-TR" sz="2000" dirty="0" err="1"/>
              <a:t>gib.i</a:t>
            </a:r>
            <a:endParaRPr lang="en-US" sz="20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01D07BA-2AF8-436B-8577-318D1E24B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99" b="18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A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6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12C38B6-0583-446A-A20E-EF069E97D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69" r="-3125" b="14174"/>
          <a:stretch/>
        </p:blipFill>
        <p:spPr>
          <a:xfrm>
            <a:off x="8737459" y="1064712"/>
            <a:ext cx="3474896" cy="5448822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3311E9E-867D-408C-9523-D8D9E9E7E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833" y="137787"/>
            <a:ext cx="5380091" cy="6576164"/>
          </a:xfrm>
        </p:spPr>
        <p:txBody>
          <a:bodyPr/>
          <a:lstStyle/>
          <a:p>
            <a:r>
              <a:rPr lang="tr-TR" sz="2400" b="1" dirty="0">
                <a:solidFill>
                  <a:srgbClr val="FF0000"/>
                </a:solidFill>
              </a:rPr>
              <a:t>Yüz parçaları </a:t>
            </a:r>
          </a:p>
          <a:p>
            <a:r>
              <a:rPr lang="tr-TR" sz="2400" b="1" dirty="0"/>
              <a:t>Ayakkabının önünde devamlı gözüktüğünden dolayı sayanın en önemli elemanlarıdır.</a:t>
            </a:r>
          </a:p>
          <a:p>
            <a:r>
              <a:rPr lang="tr-TR" sz="2400" b="1" dirty="0"/>
              <a:t>Derinin sık olduğu tarafa doğru yerleştirilerek kesilmelidir.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Gambalar</a:t>
            </a:r>
          </a:p>
          <a:p>
            <a:r>
              <a:rPr lang="tr-TR" sz="2400" b="1" dirty="0"/>
              <a:t>Ayakkabının arka ve yan kısmını örten veya tamamlayan saya elemanlarıdır. Asimetrik </a:t>
            </a:r>
            <a:r>
              <a:rPr lang="tr-TR" sz="2400" b="1" dirty="0" err="1"/>
              <a:t>gova</a:t>
            </a:r>
            <a:r>
              <a:rPr lang="tr-TR" sz="2400" b="1" dirty="0"/>
              <a:t> ayakkabıda ayakkabının iç tarafına tek adet gamba kullanılmaktadır. </a:t>
            </a:r>
          </a:p>
          <a:p>
            <a:r>
              <a:rPr lang="tr-TR" sz="2400" b="1" dirty="0"/>
              <a:t>Derinin sık olduğu tarafa doğru yerleştirilmelidir. Fakat deriden kazanmak için gambaları sağa veya sola çevirebiliriz.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51561AF-CD81-42F8-A76F-ACFFFF3A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25" y="-282759"/>
            <a:ext cx="2956533" cy="60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9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7D31BC0-D14E-4C80-B038-354FA81E3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927" b="5874"/>
          <a:stretch/>
        </p:blipFill>
        <p:spPr>
          <a:xfrm>
            <a:off x="8711286" y="330634"/>
            <a:ext cx="3047577" cy="3811588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808C7D4-AA11-4138-A561-2EA9A878D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463" y="330633"/>
            <a:ext cx="5919537" cy="6527367"/>
          </a:xfrm>
        </p:spPr>
        <p:txBody>
          <a:bodyPr>
            <a:normAutofit fontScale="40000" lnSpcReduction="20000"/>
          </a:bodyPr>
          <a:lstStyle/>
          <a:p>
            <a:r>
              <a:rPr lang="tr-TR" sz="5900" b="1" dirty="0">
                <a:solidFill>
                  <a:srgbClr val="FF0000"/>
                </a:solidFill>
              </a:rPr>
              <a:t>Astarlar</a:t>
            </a:r>
          </a:p>
          <a:p>
            <a:r>
              <a:rPr lang="tr-TR" sz="5900" b="1" dirty="0"/>
              <a:t>Ayakkabının iç kısmını oluşturan saya astar elamanlarının birleşmesinden meydana gelir. Suni deri ve tekstil malzemelerinden yapılır. </a:t>
            </a:r>
            <a:r>
              <a:rPr lang="tr-TR" sz="5900" b="1" dirty="0" err="1"/>
              <a:t>Astarlık</a:t>
            </a:r>
            <a:r>
              <a:rPr lang="tr-TR" sz="5900" b="1" dirty="0"/>
              <a:t> deriye meşin’ de  denilmektedir.</a:t>
            </a:r>
          </a:p>
          <a:p>
            <a:r>
              <a:rPr lang="tr-TR" sz="5900" b="1" dirty="0">
                <a:solidFill>
                  <a:srgbClr val="FF0000"/>
                </a:solidFill>
              </a:rPr>
              <a:t>Yüz astarı: </a:t>
            </a:r>
            <a:r>
              <a:rPr lang="tr-TR" sz="5900" b="1" dirty="0"/>
              <a:t>Ayakkabının yüz kısmının ve gamba parçalarının bir bölümünün altına gelen elemandır. Derinin sık olduğu tarafa doğru (esnemeyen) yöne dik olarak yerleştirilip kesilmelidir.</a:t>
            </a:r>
          </a:p>
          <a:p>
            <a:r>
              <a:rPr lang="tr-TR" sz="5900" b="1" dirty="0"/>
              <a:t> </a:t>
            </a:r>
            <a:r>
              <a:rPr lang="tr-TR" sz="5900" b="1" dirty="0" err="1">
                <a:solidFill>
                  <a:srgbClr val="FF0000"/>
                </a:solidFill>
              </a:rPr>
              <a:t>Çoraplık</a:t>
            </a:r>
            <a:r>
              <a:rPr lang="tr-TR" sz="5900" b="1" dirty="0">
                <a:solidFill>
                  <a:srgbClr val="FF0000"/>
                </a:solidFill>
              </a:rPr>
              <a:t>:</a:t>
            </a:r>
            <a:r>
              <a:rPr lang="tr-TR" sz="5900" b="1" dirty="0"/>
              <a:t> Astarın topuk arkasına gelen kısmıdır. Genellikle burada kullanılan malzeme meşinin arka kısmından kesilir. Meşinin ters tarafından kesilme sebebi </a:t>
            </a:r>
            <a:r>
              <a:rPr lang="tr-TR" sz="5900" b="1" dirty="0" err="1"/>
              <a:t>çoraplığın</a:t>
            </a:r>
            <a:r>
              <a:rPr lang="tr-TR" sz="5900" b="1" dirty="0"/>
              <a:t> ayağı tutması (ayaktan çıkmaması) içindir. Pürüzlü yüzeyi ayak tarafına bakacak şekilde yerleştirilir. Ayağın topuğu tutması için yapılır.</a:t>
            </a:r>
          </a:p>
          <a:p>
            <a:r>
              <a:rPr lang="tr-TR" sz="5900" b="1" dirty="0"/>
              <a:t>Bu parçada da sıklık yönü pek fark etmese de derinin sık olduğu tarafa doğru ok yönünde kesilmesi tavsiye edilir.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B137C68-9A65-4B2C-BCD7-286583A69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4001"/>
            <a:ext cx="2632406" cy="54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412B8E-484B-4452-8644-AD263F59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BB9AFA6-4543-44BB-9541-E881871F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5" y="286927"/>
            <a:ext cx="5240397" cy="9001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Asimetrik </a:t>
            </a:r>
            <a:r>
              <a:rPr lang="en-US" sz="3600" b="1" dirty="0" err="1">
                <a:solidFill>
                  <a:srgbClr val="FF0000"/>
                </a:solidFill>
              </a:rPr>
              <a:t>Gova</a:t>
            </a:r>
            <a:r>
              <a:rPr lang="en-US" sz="3600" b="1" dirty="0">
                <a:solidFill>
                  <a:srgbClr val="FF0000"/>
                </a:solidFill>
              </a:rPr>
              <a:t> Model Saya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6A7AB1-38A5-49F0-9654-7624C4FF3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837" y="1837171"/>
            <a:ext cx="6458640" cy="4500993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 err="1">
                <a:highlight>
                  <a:srgbClr val="FFFF00"/>
                </a:highlight>
              </a:rPr>
              <a:t>Tıraş</a:t>
            </a:r>
            <a:endParaRPr lang="en-US" sz="4400" b="1" dirty="0">
              <a:highlight>
                <a:srgbClr val="FFFF00"/>
              </a:highlight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 err="1"/>
              <a:t>Tıraşlama</a:t>
            </a:r>
            <a:r>
              <a:rPr lang="en-US" sz="4400" b="1" dirty="0"/>
              <a:t>, </a:t>
            </a:r>
            <a:r>
              <a:rPr lang="en-US" sz="4400" b="1" dirty="0" err="1"/>
              <a:t>derinin</a:t>
            </a:r>
            <a:r>
              <a:rPr lang="en-US" sz="4400" b="1" dirty="0"/>
              <a:t> </a:t>
            </a:r>
            <a:r>
              <a:rPr lang="en-US" sz="4400" b="1" dirty="0" err="1"/>
              <a:t>ters</a:t>
            </a:r>
            <a:r>
              <a:rPr lang="en-US" sz="4400" b="1" dirty="0"/>
              <a:t> </a:t>
            </a:r>
            <a:r>
              <a:rPr lang="en-US" sz="4400" b="1" dirty="0" err="1"/>
              <a:t>yüzeyinden</a:t>
            </a:r>
            <a:r>
              <a:rPr lang="en-US" sz="4400" b="1" dirty="0"/>
              <a:t> </a:t>
            </a:r>
            <a:r>
              <a:rPr lang="en-US" sz="4400" b="1" dirty="0" err="1"/>
              <a:t>elde</a:t>
            </a:r>
            <a:r>
              <a:rPr lang="en-US" sz="4400" b="1" dirty="0"/>
              <a:t> </a:t>
            </a:r>
            <a:r>
              <a:rPr lang="en-US" sz="4400" b="1" dirty="0" err="1"/>
              <a:t>veya</a:t>
            </a:r>
            <a:r>
              <a:rPr lang="en-US" sz="4400" b="1" dirty="0"/>
              <a:t> </a:t>
            </a:r>
            <a:r>
              <a:rPr lang="en-US" sz="4400" b="1" dirty="0" err="1"/>
              <a:t>makinede</a:t>
            </a:r>
            <a:r>
              <a:rPr lang="en-US" sz="4400" b="1" dirty="0"/>
              <a:t> </a:t>
            </a:r>
            <a:r>
              <a:rPr lang="en-US" sz="4400" b="1" dirty="0" err="1"/>
              <a:t>yapılabilir</a:t>
            </a:r>
            <a:r>
              <a:rPr lang="en-US" sz="4400" b="1" dirty="0"/>
              <a:t>. </a:t>
            </a:r>
            <a:r>
              <a:rPr lang="en-US" sz="4400" b="1" dirty="0" err="1"/>
              <a:t>Sırça</a:t>
            </a:r>
            <a:r>
              <a:rPr lang="en-US" sz="4400" b="1" dirty="0"/>
              <a:t> </a:t>
            </a:r>
            <a:r>
              <a:rPr lang="en-US" sz="4400" b="1" dirty="0" err="1"/>
              <a:t>yüz</a:t>
            </a:r>
            <a:r>
              <a:rPr lang="en-US" sz="4400" b="1" dirty="0"/>
              <a:t> </a:t>
            </a:r>
            <a:r>
              <a:rPr lang="en-US" sz="4400" b="1" dirty="0" err="1"/>
              <a:t>tıraşlanmaz</a:t>
            </a:r>
            <a:r>
              <a:rPr lang="en-US" sz="4400" b="1" dirty="0"/>
              <a:t>. </a:t>
            </a:r>
            <a:r>
              <a:rPr lang="en-US" sz="4400" b="1" dirty="0" err="1"/>
              <a:t>Kesilmiş</a:t>
            </a:r>
            <a:r>
              <a:rPr lang="en-US" sz="4400" b="1" dirty="0"/>
              <a:t> </a:t>
            </a:r>
            <a:r>
              <a:rPr lang="en-US" sz="4400" b="1" dirty="0" err="1"/>
              <a:t>olan</a:t>
            </a:r>
            <a:r>
              <a:rPr lang="en-US" sz="4400" b="1" dirty="0"/>
              <a:t> </a:t>
            </a:r>
            <a:r>
              <a:rPr lang="en-US" sz="4400" b="1" dirty="0" err="1"/>
              <a:t>saya</a:t>
            </a:r>
            <a:r>
              <a:rPr lang="en-US" sz="4400" b="1" dirty="0"/>
              <a:t> </a:t>
            </a:r>
            <a:r>
              <a:rPr lang="en-US" sz="4400" b="1" dirty="0" err="1"/>
              <a:t>parçalarının</a:t>
            </a:r>
            <a:r>
              <a:rPr lang="en-US" sz="4400" b="1" dirty="0"/>
              <a:t> </a:t>
            </a:r>
            <a:r>
              <a:rPr lang="en-US" sz="4400" b="1" dirty="0" err="1"/>
              <a:t>gerekli</a:t>
            </a:r>
            <a:r>
              <a:rPr lang="en-US" sz="4400" b="1" dirty="0"/>
              <a:t> </a:t>
            </a:r>
            <a:r>
              <a:rPr lang="en-US" sz="4400" b="1" dirty="0" err="1"/>
              <a:t>yerleri</a:t>
            </a:r>
            <a:r>
              <a:rPr lang="en-US" sz="4400" b="1" dirty="0"/>
              <a:t> </a:t>
            </a:r>
            <a:r>
              <a:rPr lang="en-US" sz="4400" b="1" dirty="0" err="1"/>
              <a:t>uygun</a:t>
            </a:r>
            <a:r>
              <a:rPr lang="en-US" sz="4400" b="1" dirty="0"/>
              <a:t> </a:t>
            </a:r>
            <a:r>
              <a:rPr lang="en-US" sz="4400" b="1" dirty="0" err="1"/>
              <a:t>kalınlıkta</a:t>
            </a:r>
            <a:r>
              <a:rPr lang="en-US" sz="4400" b="1" dirty="0"/>
              <a:t> </a:t>
            </a:r>
            <a:r>
              <a:rPr lang="en-US" sz="4400" b="1" dirty="0" err="1"/>
              <a:t>ve</a:t>
            </a:r>
            <a:r>
              <a:rPr lang="en-US" sz="4400" b="1" dirty="0"/>
              <a:t> </a:t>
            </a:r>
            <a:r>
              <a:rPr lang="en-US" sz="4400" b="1" dirty="0" err="1"/>
              <a:t>uygun</a:t>
            </a:r>
            <a:r>
              <a:rPr lang="en-US" sz="4400" b="1" dirty="0"/>
              <a:t> </a:t>
            </a:r>
            <a:r>
              <a:rPr lang="en-US" sz="4400" b="1" dirty="0" err="1"/>
              <a:t>genişlikte</a:t>
            </a:r>
            <a:r>
              <a:rPr lang="en-US" sz="4400" b="1" dirty="0"/>
              <a:t> </a:t>
            </a:r>
            <a:r>
              <a:rPr lang="en-US" sz="4400" b="1" dirty="0" err="1"/>
              <a:t>tıraşlanır</a:t>
            </a:r>
            <a:r>
              <a:rPr lang="en-US" sz="4400" b="1" dirty="0"/>
              <a:t>. Bu </a:t>
            </a:r>
            <a:r>
              <a:rPr lang="en-US" sz="4400" b="1" dirty="0" err="1"/>
              <a:t>gova</a:t>
            </a:r>
            <a:r>
              <a:rPr lang="en-US" sz="4400" b="1" dirty="0"/>
              <a:t> model </a:t>
            </a:r>
            <a:r>
              <a:rPr lang="en-US" sz="4400" b="1" dirty="0" err="1"/>
              <a:t>ayakkabıda</a:t>
            </a:r>
            <a:r>
              <a:rPr lang="en-US" sz="4400" b="1" dirty="0"/>
              <a:t> </a:t>
            </a:r>
            <a:r>
              <a:rPr lang="en-US" sz="4400" b="1" dirty="0" err="1"/>
              <a:t>iki</a:t>
            </a:r>
            <a:r>
              <a:rPr lang="en-US" sz="4400" b="1" dirty="0"/>
              <a:t> </a:t>
            </a:r>
            <a:r>
              <a:rPr lang="en-US" sz="4400" b="1" dirty="0" err="1"/>
              <a:t>çeşit</a:t>
            </a:r>
            <a:r>
              <a:rPr lang="en-US" sz="4400" b="1" dirty="0"/>
              <a:t> </a:t>
            </a:r>
            <a:r>
              <a:rPr lang="en-US" sz="4400" b="1" dirty="0" err="1"/>
              <a:t>tıraş</a:t>
            </a:r>
            <a:r>
              <a:rPr lang="en-US" sz="4400" b="1" dirty="0"/>
              <a:t> </a:t>
            </a:r>
            <a:r>
              <a:rPr lang="en-US" sz="4400" b="1" dirty="0" err="1"/>
              <a:t>vardır</a:t>
            </a:r>
            <a:r>
              <a:rPr lang="en-US" sz="4400" b="1" dirty="0"/>
              <a:t>.</a:t>
            </a:r>
            <a:endParaRPr lang="en-US" sz="4400" b="1" dirty="0">
              <a:highlight>
                <a:srgbClr val="FFFF00"/>
              </a:highlight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Kıvırma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tıraşı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: </a:t>
            </a:r>
            <a:r>
              <a:rPr lang="en-US" sz="4400" b="1" dirty="0" err="1"/>
              <a:t>Kıvırma</a:t>
            </a:r>
            <a:r>
              <a:rPr lang="en-US" sz="4400" b="1" dirty="0"/>
              <a:t> </a:t>
            </a:r>
            <a:r>
              <a:rPr lang="en-US" sz="4400" b="1" dirty="0" err="1"/>
              <a:t>genişliği</a:t>
            </a:r>
            <a:r>
              <a:rPr lang="en-US" sz="4400" b="1" dirty="0"/>
              <a:t> 4 mm </a:t>
            </a:r>
            <a:r>
              <a:rPr lang="en-US" sz="4400" b="1" dirty="0" err="1"/>
              <a:t>olmalıdır</a:t>
            </a:r>
            <a:r>
              <a:rPr lang="en-US" sz="4400" b="1" dirty="0"/>
              <a:t>. Bunun </a:t>
            </a:r>
            <a:r>
              <a:rPr lang="en-US" sz="4400" b="1" dirty="0" err="1"/>
              <a:t>için</a:t>
            </a:r>
            <a:r>
              <a:rPr lang="en-US" sz="4400" b="1" dirty="0"/>
              <a:t> de </a:t>
            </a:r>
            <a:r>
              <a:rPr lang="en-US" sz="4400" b="1" dirty="0" err="1"/>
              <a:t>kıvırma</a:t>
            </a:r>
            <a:r>
              <a:rPr lang="en-US" sz="4400" b="1" dirty="0"/>
              <a:t> </a:t>
            </a:r>
            <a:r>
              <a:rPr lang="en-US" sz="4400" b="1" dirty="0" err="1"/>
              <a:t>yapılacak</a:t>
            </a:r>
            <a:r>
              <a:rPr lang="en-US" sz="4400" b="1" dirty="0"/>
              <a:t> </a:t>
            </a:r>
            <a:r>
              <a:rPr lang="en-US" sz="4400" b="1" dirty="0" err="1"/>
              <a:t>saya</a:t>
            </a:r>
            <a:r>
              <a:rPr lang="en-US" sz="4400" b="1" dirty="0"/>
              <a:t> </a:t>
            </a:r>
            <a:r>
              <a:rPr lang="en-US" sz="4400" b="1" dirty="0" err="1"/>
              <a:t>kenarına</a:t>
            </a:r>
            <a:r>
              <a:rPr lang="en-US" sz="4400" b="1" dirty="0"/>
              <a:t> 8 mm </a:t>
            </a:r>
            <a:r>
              <a:rPr lang="en-US" sz="4400" b="1" dirty="0" err="1"/>
              <a:t>genişliğinde</a:t>
            </a:r>
            <a:r>
              <a:rPr lang="en-US" sz="4400" b="1" dirty="0"/>
              <a:t> </a:t>
            </a:r>
            <a:r>
              <a:rPr lang="en-US" sz="4400" b="1" dirty="0" err="1"/>
              <a:t>tıraş</a:t>
            </a:r>
            <a:r>
              <a:rPr lang="en-US" sz="4400" b="1" dirty="0"/>
              <a:t> </a:t>
            </a:r>
            <a:r>
              <a:rPr lang="en-US" sz="4400" b="1" dirty="0" err="1"/>
              <a:t>yapılır</a:t>
            </a:r>
            <a:r>
              <a:rPr lang="en-US" sz="44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 err="1">
                <a:highlight>
                  <a:srgbClr val="FFFF00"/>
                </a:highlight>
              </a:rPr>
              <a:t>Bindirme</a:t>
            </a:r>
            <a:r>
              <a:rPr lang="en-US" sz="4400" b="1" dirty="0">
                <a:highlight>
                  <a:srgbClr val="FFFF00"/>
                </a:highlight>
              </a:rPr>
              <a:t> </a:t>
            </a:r>
            <a:r>
              <a:rPr lang="en-US" sz="4400" b="1" dirty="0" err="1">
                <a:highlight>
                  <a:srgbClr val="FFFF00"/>
                </a:highlight>
              </a:rPr>
              <a:t>tıraşı</a:t>
            </a:r>
            <a:r>
              <a:rPr lang="en-US" sz="4400" b="1" dirty="0">
                <a:highlight>
                  <a:srgbClr val="FFFF00"/>
                </a:highlight>
              </a:rPr>
              <a:t>: </a:t>
            </a:r>
            <a:r>
              <a:rPr lang="en-US" sz="4400" b="1" dirty="0" err="1"/>
              <a:t>Birbiri</a:t>
            </a:r>
            <a:r>
              <a:rPr lang="en-US" sz="4400" b="1" dirty="0"/>
              <a:t> </a:t>
            </a:r>
            <a:r>
              <a:rPr lang="en-US" sz="4400" b="1" dirty="0" err="1"/>
              <a:t>üzerine</a:t>
            </a:r>
            <a:r>
              <a:rPr lang="en-US" sz="4400" b="1" dirty="0"/>
              <a:t> </a:t>
            </a:r>
            <a:r>
              <a:rPr lang="en-US" sz="4400" b="1" dirty="0" err="1"/>
              <a:t>binecek</a:t>
            </a:r>
            <a:r>
              <a:rPr lang="en-US" sz="4400" b="1" dirty="0"/>
              <a:t> </a:t>
            </a:r>
            <a:r>
              <a:rPr lang="en-US" sz="4400" b="1" dirty="0" err="1"/>
              <a:t>parçaların</a:t>
            </a:r>
            <a:r>
              <a:rPr lang="en-US" sz="4400" b="1" dirty="0"/>
              <a:t> </a:t>
            </a:r>
            <a:r>
              <a:rPr lang="en-US" sz="4400" b="1" dirty="0" err="1"/>
              <a:t>binme</a:t>
            </a:r>
            <a:r>
              <a:rPr lang="en-US" sz="4400" b="1" dirty="0"/>
              <a:t> </a:t>
            </a:r>
            <a:r>
              <a:rPr lang="en-US" sz="4400" b="1" dirty="0" err="1"/>
              <a:t>yerinin</a:t>
            </a:r>
            <a:r>
              <a:rPr lang="en-US" sz="4400" b="1" dirty="0"/>
              <a:t> </a:t>
            </a:r>
            <a:r>
              <a:rPr lang="en-US" sz="4400" b="1" dirty="0" err="1"/>
              <a:t>tıraşlanmasıdır</a:t>
            </a:r>
            <a:r>
              <a:rPr lang="en-US" sz="4400" b="1" dirty="0"/>
              <a:t>. </a:t>
            </a:r>
            <a:r>
              <a:rPr lang="en-US" sz="4400" b="1" dirty="0" err="1"/>
              <a:t>Istampacı</a:t>
            </a:r>
            <a:r>
              <a:rPr lang="en-US" sz="4400" b="1" dirty="0"/>
              <a:t> </a:t>
            </a:r>
            <a:r>
              <a:rPr lang="en-US" sz="4400" b="1" dirty="0" err="1"/>
              <a:t>tarafından</a:t>
            </a:r>
            <a:r>
              <a:rPr lang="en-US" sz="4400" b="1" dirty="0"/>
              <a:t> </a:t>
            </a:r>
            <a:r>
              <a:rPr lang="en-US" sz="4400" b="1" dirty="0" err="1"/>
              <a:t>farklı</a:t>
            </a:r>
            <a:r>
              <a:rPr lang="en-US" sz="4400" b="1" dirty="0"/>
              <a:t> </a:t>
            </a:r>
            <a:r>
              <a:rPr lang="en-US" sz="4400" b="1" dirty="0" err="1"/>
              <a:t>bir</a:t>
            </a:r>
            <a:r>
              <a:rPr lang="en-US" sz="4400" b="1" dirty="0"/>
              <a:t> </a:t>
            </a:r>
            <a:r>
              <a:rPr lang="en-US" sz="4400" b="1" dirty="0" err="1"/>
              <a:t>şekilde</a:t>
            </a:r>
            <a:r>
              <a:rPr lang="en-US" sz="4400" b="1" dirty="0"/>
              <a:t> </a:t>
            </a:r>
            <a:r>
              <a:rPr lang="en-US" sz="4400" b="1" dirty="0" err="1"/>
              <a:t>belirtilmemiş</a:t>
            </a:r>
            <a:r>
              <a:rPr lang="en-US" sz="4400" b="1" dirty="0"/>
              <a:t> </a:t>
            </a:r>
            <a:r>
              <a:rPr lang="en-US" sz="4400" b="1" dirty="0" err="1"/>
              <a:t>ise</a:t>
            </a:r>
            <a:r>
              <a:rPr lang="en-US" sz="4400" b="1" dirty="0"/>
              <a:t> 8 mm </a:t>
            </a:r>
            <a:r>
              <a:rPr lang="en-US" sz="4400" b="1" dirty="0" err="1"/>
              <a:t>genişliğinde</a:t>
            </a:r>
            <a:r>
              <a:rPr lang="en-US" sz="4400" b="1" dirty="0"/>
              <a:t> </a:t>
            </a:r>
            <a:r>
              <a:rPr lang="en-US" sz="4400" b="1" dirty="0" err="1"/>
              <a:t>yapılır</a:t>
            </a:r>
            <a:r>
              <a:rPr lang="en-US" sz="44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 err="1"/>
              <a:t>Farklı</a:t>
            </a:r>
            <a:r>
              <a:rPr lang="en-US" sz="4400" b="1" dirty="0"/>
              <a:t> </a:t>
            </a:r>
            <a:r>
              <a:rPr lang="en-US" sz="4400" b="1" dirty="0" err="1"/>
              <a:t>şekillerde</a:t>
            </a:r>
            <a:r>
              <a:rPr lang="en-US" sz="4400" b="1" dirty="0"/>
              <a:t> </a:t>
            </a:r>
            <a:r>
              <a:rPr lang="en-US" sz="4400" b="1" dirty="0" err="1"/>
              <a:t>tasarlanmış</a:t>
            </a:r>
            <a:r>
              <a:rPr lang="en-US" sz="4400" b="1" dirty="0"/>
              <a:t> </a:t>
            </a:r>
            <a:r>
              <a:rPr lang="en-US" sz="4400" b="1" dirty="0" err="1"/>
              <a:t>gova</a:t>
            </a:r>
            <a:r>
              <a:rPr lang="en-US" sz="4400" b="1" dirty="0"/>
              <a:t> </a:t>
            </a:r>
            <a:r>
              <a:rPr lang="en-US" sz="4400" b="1" dirty="0" err="1"/>
              <a:t>sayalar</a:t>
            </a:r>
            <a:r>
              <a:rPr lang="en-US" sz="4400" b="1" dirty="0"/>
              <a:t> </a:t>
            </a:r>
            <a:r>
              <a:rPr lang="en-US" sz="4400" b="1" dirty="0" err="1"/>
              <a:t>olabilir</a:t>
            </a:r>
            <a:r>
              <a:rPr lang="en-US" sz="4400" b="1" dirty="0"/>
              <a:t>. Bu </a:t>
            </a:r>
            <a:r>
              <a:rPr lang="en-US" sz="4400" b="1" dirty="0" err="1"/>
              <a:t>modelde</a:t>
            </a:r>
            <a:r>
              <a:rPr lang="en-US" sz="4400" b="1" dirty="0"/>
              <a:t> </a:t>
            </a:r>
            <a:r>
              <a:rPr lang="en-US" sz="4400" b="1" dirty="0" err="1"/>
              <a:t>fileto</a:t>
            </a:r>
            <a:r>
              <a:rPr lang="en-US" sz="4400" b="1" dirty="0"/>
              <a:t> </a:t>
            </a:r>
            <a:r>
              <a:rPr lang="en-US" sz="4400" b="1" dirty="0" err="1"/>
              <a:t>kullanılmadığı</a:t>
            </a:r>
            <a:r>
              <a:rPr lang="en-US" sz="4400" b="1" dirty="0"/>
              <a:t> </a:t>
            </a:r>
            <a:r>
              <a:rPr lang="en-US" sz="4400" b="1" dirty="0" err="1"/>
              <a:t>için</a:t>
            </a:r>
            <a:r>
              <a:rPr lang="en-US" sz="4400" b="1" dirty="0"/>
              <a:t> </a:t>
            </a:r>
            <a:r>
              <a:rPr lang="en-US" sz="4400" b="1" dirty="0" err="1"/>
              <a:t>çatı</a:t>
            </a:r>
            <a:r>
              <a:rPr lang="en-US" sz="4400" b="1" dirty="0"/>
              <a:t> </a:t>
            </a:r>
            <a:r>
              <a:rPr lang="en-US" sz="4400" b="1" dirty="0" err="1"/>
              <a:t>tıraşı</a:t>
            </a:r>
            <a:r>
              <a:rPr lang="en-US" sz="4400" b="1" dirty="0"/>
              <a:t> </a:t>
            </a:r>
            <a:r>
              <a:rPr lang="en-US" sz="4400" b="1" dirty="0" err="1"/>
              <a:t>yapılmaz</a:t>
            </a:r>
            <a:r>
              <a:rPr lang="en-US" sz="4400" b="1" dirty="0"/>
              <a:t>. </a:t>
            </a:r>
            <a:r>
              <a:rPr lang="en-US" sz="4400" b="1" dirty="0" err="1"/>
              <a:t>Derinin</a:t>
            </a:r>
            <a:r>
              <a:rPr lang="en-US" sz="4400" b="1" dirty="0"/>
              <a:t> </a:t>
            </a:r>
            <a:r>
              <a:rPr lang="en-US" sz="4400" b="1" dirty="0" err="1"/>
              <a:t>monteye</a:t>
            </a:r>
            <a:r>
              <a:rPr lang="en-US" sz="4400" b="1" dirty="0"/>
              <a:t> </a:t>
            </a:r>
            <a:r>
              <a:rPr lang="en-US" sz="4400" b="1" dirty="0" err="1"/>
              <a:t>daha</a:t>
            </a:r>
            <a:r>
              <a:rPr lang="en-US" sz="4400" b="1" dirty="0"/>
              <a:t> </a:t>
            </a:r>
            <a:r>
              <a:rPr lang="en-US" sz="4400" b="1" dirty="0" err="1"/>
              <a:t>dayanaklı</a:t>
            </a:r>
            <a:r>
              <a:rPr lang="en-US" sz="4400" b="1" dirty="0"/>
              <a:t> </a:t>
            </a:r>
            <a:r>
              <a:rPr lang="en-US" sz="4400" b="1" dirty="0" err="1"/>
              <a:t>olması</a:t>
            </a:r>
            <a:r>
              <a:rPr lang="en-US" sz="4400" b="1" dirty="0"/>
              <a:t> </a:t>
            </a:r>
            <a:r>
              <a:rPr lang="en-US" sz="4400" b="1" dirty="0" err="1"/>
              <a:t>ve</a:t>
            </a:r>
            <a:r>
              <a:rPr lang="en-US" sz="4400" b="1" dirty="0"/>
              <a:t> </a:t>
            </a:r>
            <a:r>
              <a:rPr lang="en-US" sz="4400" b="1" dirty="0" err="1"/>
              <a:t>dikişin</a:t>
            </a:r>
            <a:r>
              <a:rPr lang="en-US" sz="4400" b="1" dirty="0"/>
              <a:t> </a:t>
            </a:r>
            <a:r>
              <a:rPr lang="en-US" sz="4400" b="1" dirty="0" err="1"/>
              <a:t>daha</a:t>
            </a:r>
            <a:r>
              <a:rPr lang="en-US" sz="4400" b="1" dirty="0"/>
              <a:t> </a:t>
            </a:r>
            <a:r>
              <a:rPr lang="en-US" sz="4400" b="1" dirty="0" err="1"/>
              <a:t>sağlam</a:t>
            </a:r>
            <a:r>
              <a:rPr lang="en-US" sz="4400" b="1" dirty="0"/>
              <a:t> </a:t>
            </a:r>
            <a:r>
              <a:rPr lang="en-US" sz="4400" b="1" dirty="0" err="1"/>
              <a:t>olması</a:t>
            </a:r>
            <a:r>
              <a:rPr lang="en-US" sz="4400" b="1" dirty="0"/>
              <a:t> </a:t>
            </a:r>
            <a:r>
              <a:rPr lang="en-US" sz="4400" b="1" dirty="0" err="1"/>
              <a:t>istenir</a:t>
            </a:r>
            <a:r>
              <a:rPr lang="en-US" sz="1400" dirty="0"/>
              <a:t>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D95D09-2666-454C-AE57-F5C7D866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4FB3F10-2012-4F90-9953-1E9E7CF7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33" y="71029"/>
            <a:ext cx="2152548" cy="278976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88089A4-51DB-43FD-B60F-F0F51128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165" y="286926"/>
            <a:ext cx="2525050" cy="2573866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7497192-BE6C-43CE-9E87-4411F0FEB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07107" y="3025679"/>
            <a:ext cx="2525050" cy="305597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8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B1362E-4699-426B-8D02-4F7CE6DA9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1" y="1090549"/>
            <a:ext cx="5581001" cy="4278755"/>
            <a:chOff x="6169039" y="142050"/>
            <a:chExt cx="5581001" cy="42787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FB93E7-8C93-4FE1-953B-9F55FCCE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820162" y="-509073"/>
              <a:ext cx="4278755" cy="5581001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60422C-70D6-488F-8CE4-C3299AD79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902139" y="-425197"/>
              <a:ext cx="4114800" cy="5413248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87504962-F91F-468F-A95D-028F01B5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07" y="1488696"/>
            <a:ext cx="4779647" cy="1240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highlight>
                  <a:srgbClr val="FFFF00"/>
                </a:highlight>
              </a:rPr>
              <a:t>Binme</a:t>
            </a:r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rgbClr val="FF0000"/>
                </a:solidFill>
                <a:highlight>
                  <a:srgbClr val="FFFF00"/>
                </a:highlight>
              </a:rPr>
              <a:t>İşlemi</a:t>
            </a:r>
            <a:endParaRPr lang="en-US" sz="4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E98FDA-C3FB-4B15-9033-CD8A92272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959" y="2728905"/>
            <a:ext cx="5497125" cy="295657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tr-TR" sz="2800" b="1" dirty="0">
                <a:highlight>
                  <a:srgbClr val="FFFF00"/>
                </a:highlight>
              </a:rPr>
              <a:t>Asimetrik </a:t>
            </a:r>
            <a:r>
              <a:rPr lang="tr-TR" sz="2800" b="1" dirty="0" err="1">
                <a:highlight>
                  <a:srgbClr val="FFFF00"/>
                </a:highlight>
              </a:rPr>
              <a:t>gova</a:t>
            </a:r>
            <a:r>
              <a:rPr lang="tr-TR" sz="2800" b="1" dirty="0">
                <a:highlight>
                  <a:srgbClr val="FFFF00"/>
                </a:highlight>
              </a:rPr>
              <a:t> sayada yüz parçaları şekilde gözüktüğü gibi önce dış taraftaki saya elemanı bindirme yapılır. Dikilen yüz saya elamanının üzerine içten dışa doğru diğer yüz parçası bindirme yapılır.</a:t>
            </a:r>
            <a:endParaRPr lang="en-US" sz="2800" b="1" dirty="0">
              <a:highlight>
                <a:srgbClr val="FFFF00"/>
              </a:highlight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CF1E5EF-DB25-4DA7-95CC-87E4C25DC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2319" y="1090548"/>
            <a:ext cx="2076454" cy="427875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51A8C78-9CB8-47A1-AFCC-39B1E2929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87" y="1090548"/>
            <a:ext cx="2077933" cy="42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3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6ADC8E2-00C6-4A9F-BD79-D6FA5B2C6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342" y="112294"/>
            <a:ext cx="5425410" cy="7202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Çatı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dikişi</a:t>
            </a:r>
            <a:endParaRPr lang="en-US" sz="2800" b="1" dirty="0">
              <a:solidFill>
                <a:srgbClr val="FF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Gambaların</a:t>
            </a:r>
            <a:r>
              <a:rPr lang="en-US" sz="2800" b="1" dirty="0"/>
              <a:t> </a:t>
            </a:r>
            <a:r>
              <a:rPr lang="en-US" sz="2800" b="1" dirty="0" err="1"/>
              <a:t>arka</a:t>
            </a:r>
            <a:r>
              <a:rPr lang="en-US" sz="2800" b="1" dirty="0"/>
              <a:t> </a:t>
            </a:r>
            <a:r>
              <a:rPr lang="en-US" sz="2800" b="1" dirty="0" err="1"/>
              <a:t>kısmının</a:t>
            </a:r>
            <a:r>
              <a:rPr lang="en-US" sz="2800" b="1" dirty="0"/>
              <a:t> </a:t>
            </a:r>
            <a:r>
              <a:rPr lang="en-US" sz="2800" b="1" dirty="0" err="1"/>
              <a:t>dikilmesine</a:t>
            </a:r>
            <a:r>
              <a:rPr lang="en-US" sz="2800" b="1" dirty="0"/>
              <a:t> </a:t>
            </a:r>
            <a:r>
              <a:rPr lang="en-US" sz="2800" b="1" dirty="0" err="1"/>
              <a:t>çatı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denilir</a:t>
            </a:r>
            <a:r>
              <a:rPr lang="en-US" sz="2800" b="1" dirty="0"/>
              <a:t>. </a:t>
            </a:r>
            <a:r>
              <a:rPr lang="en-US" sz="2800" b="1" dirty="0" err="1"/>
              <a:t>Derinin</a:t>
            </a:r>
            <a:r>
              <a:rPr lang="en-US" sz="2800" b="1" dirty="0"/>
              <a:t> </a:t>
            </a:r>
            <a:r>
              <a:rPr lang="en-US" sz="2800" b="1" dirty="0" err="1"/>
              <a:t>sırça</a:t>
            </a:r>
            <a:r>
              <a:rPr lang="en-US" sz="2800" b="1" dirty="0"/>
              <a:t> </a:t>
            </a:r>
            <a:r>
              <a:rPr lang="en-US" sz="2800" b="1" dirty="0" err="1"/>
              <a:t>yüzleri</a:t>
            </a:r>
            <a:r>
              <a:rPr lang="tr-TR" sz="2800" b="1" dirty="0"/>
              <a:t> (cildi)</a:t>
            </a:r>
            <a:r>
              <a:rPr lang="en-US" sz="2800" b="1" dirty="0"/>
              <a:t> </a:t>
            </a:r>
            <a:r>
              <a:rPr lang="en-US" sz="2800" b="1" dirty="0" err="1"/>
              <a:t>iç</a:t>
            </a:r>
            <a:r>
              <a:rPr lang="en-US" sz="2800" b="1" dirty="0"/>
              <a:t> </a:t>
            </a:r>
            <a:r>
              <a:rPr lang="en-US" sz="2800" b="1" dirty="0" err="1"/>
              <a:t>içe</a:t>
            </a:r>
            <a:r>
              <a:rPr lang="en-US" sz="2800" b="1" dirty="0"/>
              <a:t> </a:t>
            </a:r>
            <a:r>
              <a:rPr lang="en-US" sz="2800" b="1" dirty="0" err="1"/>
              <a:t>bakacak</a:t>
            </a:r>
            <a:r>
              <a:rPr lang="en-US" sz="2800" b="1" dirty="0"/>
              <a:t> </a:t>
            </a:r>
            <a:r>
              <a:rPr lang="en-US" sz="2800" b="1" dirty="0" err="1"/>
              <a:t>şekilde</a:t>
            </a:r>
            <a:r>
              <a:rPr lang="en-US" sz="2800" b="1" dirty="0"/>
              <a:t> </a:t>
            </a:r>
            <a:r>
              <a:rPr lang="en-US" sz="2800" b="1" dirty="0" err="1"/>
              <a:t>gambalar</a:t>
            </a:r>
            <a:r>
              <a:rPr lang="en-US" sz="2800" b="1" dirty="0"/>
              <a:t> </a:t>
            </a:r>
            <a:r>
              <a:rPr lang="en-US" sz="2800" b="1" dirty="0" err="1"/>
              <a:t>üst</a:t>
            </a:r>
            <a:r>
              <a:rPr lang="en-US" sz="2800" b="1" dirty="0"/>
              <a:t> </a:t>
            </a:r>
            <a:r>
              <a:rPr lang="en-US" sz="2800" b="1" dirty="0" err="1"/>
              <a:t>üste</a:t>
            </a:r>
            <a:r>
              <a:rPr lang="en-US" sz="2800" b="1" dirty="0"/>
              <a:t> </a:t>
            </a:r>
            <a:r>
              <a:rPr lang="en-US" sz="2800" b="1" dirty="0" err="1"/>
              <a:t>konur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tr-TR" sz="2800" b="1" dirty="0"/>
              <a:t>2</a:t>
            </a:r>
            <a:r>
              <a:rPr lang="en-US" sz="2800" b="1" dirty="0"/>
              <a:t> mm pay </a:t>
            </a:r>
            <a:r>
              <a:rPr lang="en-US" sz="2800" b="1" dirty="0" err="1"/>
              <a:t>vererek</a:t>
            </a:r>
            <a:r>
              <a:rPr lang="en-US" sz="2800" b="1" dirty="0"/>
              <a:t> </a:t>
            </a:r>
            <a:r>
              <a:rPr lang="en-US" sz="2800" b="1" dirty="0" err="1"/>
              <a:t>dikilir</a:t>
            </a:r>
            <a:r>
              <a:rPr lang="en-US" sz="2800" b="1" dirty="0"/>
              <a:t>. </a:t>
            </a:r>
            <a:r>
              <a:rPr lang="en-US" sz="2800" b="1" dirty="0" err="1"/>
              <a:t>Çatı</a:t>
            </a:r>
            <a:r>
              <a:rPr lang="en-US" sz="2800" b="1" dirty="0"/>
              <a:t> </a:t>
            </a:r>
            <a:r>
              <a:rPr lang="en-US" sz="2800" b="1" dirty="0" err="1"/>
              <a:t>dikişinin</a:t>
            </a:r>
            <a:r>
              <a:rPr lang="en-US" sz="2800" b="1" dirty="0"/>
              <a:t> </a:t>
            </a:r>
            <a:r>
              <a:rPr lang="en-US" sz="2800" b="1" dirty="0" err="1"/>
              <a:t>başına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sonuna</a:t>
            </a:r>
            <a:r>
              <a:rPr lang="en-US" sz="2800" b="1" dirty="0"/>
              <a:t> </a:t>
            </a:r>
            <a:r>
              <a:rPr lang="en-US" sz="2800" b="1" dirty="0" err="1"/>
              <a:t>ponteriz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(</a:t>
            </a:r>
            <a:r>
              <a:rPr lang="en-US" sz="2800" b="1" dirty="0" err="1"/>
              <a:t>güçlendirme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) </a:t>
            </a:r>
            <a:r>
              <a:rPr lang="en-US" sz="2800" b="1" dirty="0" err="1"/>
              <a:t>atılır</a:t>
            </a:r>
            <a:r>
              <a:rPr lang="en-US" sz="2800" b="1" dirty="0"/>
              <a:t>. </a:t>
            </a:r>
            <a:r>
              <a:rPr lang="en-US" sz="2800" b="1" dirty="0" err="1"/>
              <a:t>Aksi</a:t>
            </a:r>
            <a:r>
              <a:rPr lang="en-US" sz="2800" b="1" dirty="0"/>
              <a:t> </a:t>
            </a:r>
            <a:r>
              <a:rPr lang="en-US" sz="2800" b="1" dirty="0" err="1"/>
              <a:t>takdirde</a:t>
            </a:r>
            <a:r>
              <a:rPr lang="en-US" sz="2800" b="1" dirty="0"/>
              <a:t> </a:t>
            </a:r>
            <a:r>
              <a:rPr lang="en-US" sz="2800" b="1" dirty="0" err="1"/>
              <a:t>dikişler</a:t>
            </a:r>
            <a:r>
              <a:rPr lang="en-US" sz="2800" b="1" dirty="0"/>
              <a:t> </a:t>
            </a:r>
            <a:r>
              <a:rPr lang="en-US" sz="2800" b="1" dirty="0" err="1"/>
              <a:t>sökülür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Çatı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yapıldıktan</a:t>
            </a:r>
            <a:r>
              <a:rPr lang="en-US" sz="2800" b="1" dirty="0"/>
              <a:t> </a:t>
            </a:r>
            <a:r>
              <a:rPr lang="en-US" sz="2800" b="1" dirty="0" err="1"/>
              <a:t>sonra</a:t>
            </a:r>
            <a:r>
              <a:rPr lang="en-US" sz="2800" b="1" dirty="0"/>
              <a:t> </a:t>
            </a:r>
            <a:r>
              <a:rPr lang="en-US" sz="2800" b="1" dirty="0" err="1"/>
              <a:t>dikişin</a:t>
            </a:r>
            <a:r>
              <a:rPr lang="en-US" sz="2800" b="1" dirty="0"/>
              <a:t> </a:t>
            </a:r>
            <a:r>
              <a:rPr lang="en-US" sz="2800" b="1" dirty="0" err="1"/>
              <a:t>ayağı</a:t>
            </a:r>
            <a:r>
              <a:rPr lang="en-US" sz="2800" b="1" dirty="0"/>
              <a:t> </a:t>
            </a:r>
            <a:r>
              <a:rPr lang="en-US" sz="2800" b="1" dirty="0" err="1"/>
              <a:t>rahatsız</a:t>
            </a:r>
            <a:r>
              <a:rPr lang="en-US" sz="2800" b="1" dirty="0"/>
              <a:t> </a:t>
            </a:r>
            <a:r>
              <a:rPr lang="en-US" sz="2800" b="1" dirty="0" err="1"/>
              <a:t>etmemesi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dikişin</a:t>
            </a:r>
            <a:r>
              <a:rPr lang="en-US" sz="2800" b="1" dirty="0"/>
              <a:t> </a:t>
            </a:r>
            <a:r>
              <a:rPr lang="en-US" sz="2800" b="1" dirty="0" err="1"/>
              <a:t>sağlam</a:t>
            </a:r>
            <a:r>
              <a:rPr lang="en-US" sz="2800" b="1" dirty="0"/>
              <a:t> </a:t>
            </a:r>
            <a:r>
              <a:rPr lang="en-US" sz="2800" b="1" dirty="0" err="1"/>
              <a:t>olması</a:t>
            </a:r>
            <a:r>
              <a:rPr lang="en-US" sz="2800" b="1" dirty="0"/>
              <a:t> </a:t>
            </a:r>
            <a:r>
              <a:rPr lang="en-US" sz="2800" b="1" dirty="0" err="1"/>
              <a:t>için</a:t>
            </a:r>
            <a:r>
              <a:rPr lang="en-US" sz="2800" b="1" dirty="0"/>
              <a:t> </a:t>
            </a:r>
            <a:r>
              <a:rPr lang="tr-TR" sz="2800" b="1" dirty="0"/>
              <a:t>takviye (</a:t>
            </a:r>
            <a:r>
              <a:rPr lang="tr-TR" sz="2800" b="1" dirty="0" err="1"/>
              <a:t>tranta</a:t>
            </a:r>
            <a:r>
              <a:rPr lang="tr-TR" sz="2800" b="1" dirty="0"/>
              <a:t>) </a:t>
            </a:r>
            <a:r>
              <a:rPr lang="en-US" sz="2800" b="1" dirty="0" err="1"/>
              <a:t>bantı</a:t>
            </a:r>
            <a:r>
              <a:rPr lang="en-US" sz="2800" b="1" dirty="0"/>
              <a:t> </a:t>
            </a:r>
            <a:r>
              <a:rPr lang="en-US" sz="2800" b="1" dirty="0" err="1"/>
              <a:t>çekilir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79C0C0F-D82C-4E94-B1EB-2DA8BBB68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71" r="-2" b="2831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0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03FAB13-9AE5-4445-80E8-9EBEC675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6973" r="-2" b="7872"/>
          <a:stretch/>
        </p:blipFill>
        <p:spPr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59EC5AE-8883-4AD8-95DA-33F31E081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0975" b="11789"/>
          <a:stretch/>
        </p:blipFill>
        <p:spPr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27C8539-040B-49BC-86BE-FB379A1D8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alphaModFix/>
          </a:blip>
          <a:srcRect t="13615" r="2" b="27393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489A0E-F4DB-47AB-AD05-D498CA705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2355" y="449179"/>
            <a:ext cx="5605265" cy="6112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Kıvırma</a:t>
            </a:r>
            <a:endParaRPr lang="en-US" sz="3200" b="1" dirty="0">
              <a:solidFill>
                <a:srgbClr val="FF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Kenara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kıvırma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tıraşı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yapılır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Kıvrılacak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yerlerin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yırtılmaması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tr-TR" sz="3200" b="1" dirty="0">
                <a:solidFill>
                  <a:srgbClr val="000000"/>
                </a:solidFill>
              </a:rPr>
              <a:t>esnememesi için </a:t>
            </a:r>
            <a:r>
              <a:rPr lang="en-US" sz="3200" b="1" dirty="0" err="1">
                <a:solidFill>
                  <a:srgbClr val="000000"/>
                </a:solidFill>
              </a:rPr>
              <a:t>için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takviye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bandı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yapıştırılır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Takviye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bandı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kendinden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yapışkanlı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</a:rPr>
              <a:t>olabilir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veya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yapıştırıcı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ile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yapıştırılır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3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13A9667-2167-4E65-B664-F631A4B38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49" y="-5941"/>
            <a:ext cx="1931057" cy="3977057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2AF4CC-0CEB-4D15-92F3-A0D5FC5C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94" y="497305"/>
            <a:ext cx="5176456" cy="6112041"/>
          </a:xfrm>
        </p:spPr>
        <p:txBody>
          <a:bodyPr>
            <a:normAutofit fontScale="85000" lnSpcReduction="20000"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Astar Hazırlama Tekniği</a:t>
            </a:r>
          </a:p>
          <a:p>
            <a:r>
              <a:rPr lang="tr-TR" sz="2800" b="1" dirty="0"/>
              <a:t>Astar olarak deri kullanılacaksa yarma yapılması gerekir. Kesilen astar parçaları 0,6 mm kadar inceltilebilir. Ama suni deri kullanılacaksa yarma yapılmaz.</a:t>
            </a:r>
          </a:p>
          <a:p>
            <a:r>
              <a:rPr lang="tr-TR" sz="2800" b="1" dirty="0" err="1">
                <a:highlight>
                  <a:srgbClr val="FFFF00"/>
                </a:highlight>
              </a:rPr>
              <a:t>Çoraplık</a:t>
            </a:r>
            <a:r>
              <a:rPr lang="tr-TR" sz="2800" b="1" dirty="0">
                <a:highlight>
                  <a:srgbClr val="FFFF00"/>
                </a:highlight>
              </a:rPr>
              <a:t> Yapıştırırken Dikkat Edilecek Noktalar</a:t>
            </a:r>
          </a:p>
          <a:p>
            <a:r>
              <a:rPr lang="tr-TR" sz="2800" b="1" dirty="0" err="1"/>
              <a:t>Çoraplığın</a:t>
            </a:r>
            <a:r>
              <a:rPr lang="tr-TR" sz="2800" b="1" dirty="0"/>
              <a:t> yapıştırılması esnasında pürüzlü (tüylü) yüzeyin ayağa temas edecek tarafta olması gerekir. Bunun amacı ayakkabının ayağı tutması ve sarması içindir.</a:t>
            </a:r>
          </a:p>
          <a:p>
            <a:r>
              <a:rPr lang="tr-TR" sz="2800" b="1" dirty="0" err="1"/>
              <a:t>Çoraplıkta</a:t>
            </a:r>
            <a:r>
              <a:rPr lang="tr-TR" sz="2800" b="1" dirty="0"/>
              <a:t> yapıştırıcı resim de görüldüğü gibi sırça tarafına değil de diğer tarafına (deride et tarafı, suni deride kumaş tarafına) sürülür. Yüz astarına yapıştırıcı sürülür ve kuruması beklenir. yüz astarı </a:t>
            </a:r>
            <a:r>
              <a:rPr lang="tr-TR" sz="2800" b="1" dirty="0" err="1"/>
              <a:t>çoraplığa</a:t>
            </a:r>
            <a:r>
              <a:rPr lang="tr-TR" sz="2800" b="1" dirty="0"/>
              <a:t> binecek şekilde yapıştırılır.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3E067A9-1B0A-44DC-A388-D0A14CA75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919" y="1122947"/>
            <a:ext cx="1931057" cy="397844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18B12AA-40D2-4C41-BF31-7C4E0275F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976" y="3429000"/>
            <a:ext cx="2866131" cy="33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BE6613-BFB7-434C-B8F7-F258EDE73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8903" y="36395"/>
            <a:ext cx="5796991" cy="211724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highlight>
                  <a:srgbClr val="FFFF00"/>
                </a:highlight>
              </a:rPr>
              <a:t>Asimetrik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highlight>
                  <a:srgbClr val="FFFF00"/>
                </a:highlight>
              </a:rPr>
              <a:t>gova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highlight>
                  <a:srgbClr val="FFFF00"/>
                </a:highlight>
              </a:rPr>
              <a:t>sayasının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highlight>
                  <a:srgbClr val="FFFF00"/>
                </a:highlight>
              </a:rPr>
              <a:t>üste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highlight>
                  <a:srgbClr val="FFFF00"/>
                </a:highlight>
              </a:rPr>
              <a:t>atma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highlight>
                  <a:srgbClr val="FFFF00"/>
                </a:highlight>
              </a:rPr>
              <a:t>işlemi</a:t>
            </a:r>
            <a:r>
              <a:rPr lang="tr-TR" sz="2800" b="1" dirty="0">
                <a:highlight>
                  <a:srgbClr val="FFFF00"/>
                </a:highlight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tr-TR" sz="2800" b="1" dirty="0"/>
              <a:t>Asimetrik sayada üste atmak için ham astara </a:t>
            </a:r>
            <a:r>
              <a:rPr lang="tr-TR" sz="2800" b="1" dirty="0" err="1"/>
              <a:t>hemde</a:t>
            </a:r>
            <a:r>
              <a:rPr lang="tr-TR" sz="2800" b="1" dirty="0"/>
              <a:t>  sayaya solüsyon (yapıştırıcı) sürülür.</a:t>
            </a:r>
            <a:endParaRPr lang="en-US" sz="2800" b="1" dirty="0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22E7A3CC-8AE2-4E6F-8BA2-F7BDCD432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6637" y="774285"/>
            <a:ext cx="1929180" cy="258117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56A499C-EBC6-4F94-B532-77234C877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16" y="3575074"/>
            <a:ext cx="3965621" cy="25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767</Words>
  <Application>Microsoft Office PowerPoint</Application>
  <PresentationFormat>Geniş ekran</PresentationFormat>
  <Paragraphs>46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 Asimetrik Gova Model Saya </vt:lpstr>
      <vt:lpstr>Binme İşlemi</vt:lpstr>
      <vt:lpstr>PowerPoint Sunusu</vt:lpstr>
      <vt:lpstr>PowerPoint Sunusu</vt:lpstr>
      <vt:lpstr>PowerPoint Sunusu</vt:lpstr>
      <vt:lpstr>PowerPoint Sunusu</vt:lpstr>
      <vt:lpstr>PowerPoint Sunusu</vt:lpstr>
      <vt:lpstr>Ağız Dikişi</vt:lpstr>
      <vt:lpstr>Asimetrik govanın montaja hazırlanması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selami özal</dc:creator>
  <cp:lastModifiedBy>selami özal</cp:lastModifiedBy>
  <cp:revision>9</cp:revision>
  <dcterms:created xsi:type="dcterms:W3CDTF">2020-04-27T19:05:03Z</dcterms:created>
  <dcterms:modified xsi:type="dcterms:W3CDTF">2020-04-28T07:10:31Z</dcterms:modified>
</cp:coreProperties>
</file>