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3CA2-DE94-4F29-9238-9FC578B6A1AE}" type="datetimeFigureOut">
              <a:rPr lang="tr-TR" smtClean="0"/>
              <a:t>20.5.2021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ABCE-E420-4FE5-8DB2-A47DF26EC1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307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3CA2-DE94-4F29-9238-9FC578B6A1AE}" type="datetimeFigureOut">
              <a:rPr lang="tr-TR" smtClean="0"/>
              <a:t>20.5.2021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ABCE-E420-4FE5-8DB2-A47DF26EC1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870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3CA2-DE94-4F29-9238-9FC578B6A1AE}" type="datetimeFigureOut">
              <a:rPr lang="tr-TR" smtClean="0"/>
              <a:t>20.5.2021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ABCE-E420-4FE5-8DB2-A47DF26EC1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035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3CA2-DE94-4F29-9238-9FC578B6A1AE}" type="datetimeFigureOut">
              <a:rPr lang="tr-TR" smtClean="0"/>
              <a:t>20.5.2021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ABCE-E420-4FE5-8DB2-A47DF26EC1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177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3CA2-DE94-4F29-9238-9FC578B6A1AE}" type="datetimeFigureOut">
              <a:rPr lang="tr-TR" smtClean="0"/>
              <a:t>20.5.2021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ABCE-E420-4FE5-8DB2-A47DF26EC1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663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3CA2-DE94-4F29-9238-9FC578B6A1AE}" type="datetimeFigureOut">
              <a:rPr lang="tr-TR" smtClean="0"/>
              <a:t>20.5.2021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ABCE-E420-4FE5-8DB2-A47DF26EC1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787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3CA2-DE94-4F29-9238-9FC578B6A1AE}" type="datetimeFigureOut">
              <a:rPr lang="tr-TR" smtClean="0"/>
              <a:t>20.5.2021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ABCE-E420-4FE5-8DB2-A47DF26EC1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843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3CA2-DE94-4F29-9238-9FC578B6A1AE}" type="datetimeFigureOut">
              <a:rPr lang="tr-TR" smtClean="0"/>
              <a:t>20.5.2021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ABCE-E420-4FE5-8DB2-A47DF26EC1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02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3CA2-DE94-4F29-9238-9FC578B6A1AE}" type="datetimeFigureOut">
              <a:rPr lang="tr-TR" smtClean="0"/>
              <a:t>20.5.2021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ABCE-E420-4FE5-8DB2-A47DF26EC1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570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3CA2-DE94-4F29-9238-9FC578B6A1AE}" type="datetimeFigureOut">
              <a:rPr lang="tr-TR" smtClean="0"/>
              <a:t>20.5.2021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ABCE-E420-4FE5-8DB2-A47DF26EC1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2384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3CA2-DE94-4F29-9238-9FC578B6A1AE}" type="datetimeFigureOut">
              <a:rPr lang="tr-TR" smtClean="0"/>
              <a:t>20.5.2021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ABCE-E420-4FE5-8DB2-A47DF26EC1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748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63CA2-DE94-4F29-9238-9FC578B6A1AE}" type="datetimeFigureOut">
              <a:rPr lang="tr-TR" smtClean="0"/>
              <a:t>20.5.2021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AABCE-E420-4FE5-8DB2-A47DF26EC1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759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_al__ma_Sayfas_1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_al__ma_Sayfas_2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_al__ma_Sayfas_3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_al__ma_Sayfas_4.xls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4728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rgbClr val="C00000"/>
                </a:solidFill>
              </a:rPr>
              <a:t>TPA ölçümlerinde karşılaşılan sorunlar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03512" y="1527048"/>
            <a:ext cx="8784976" cy="4572000"/>
          </a:xfrm>
        </p:spPr>
        <p:txBody>
          <a:bodyPr/>
          <a:lstStyle/>
          <a:p>
            <a:r>
              <a:rPr lang="tr-TR" dirty="0" smtClean="0"/>
              <a:t>Örnek boyutunun keyfi seçimi</a:t>
            </a:r>
          </a:p>
          <a:p>
            <a:pPr>
              <a:buFont typeface="Wingdings" pitchFamily="2" charset="2"/>
              <a:buNone/>
            </a:pPr>
            <a:r>
              <a:rPr lang="tr-TR" dirty="0" smtClean="0"/>
              <a:t>	</a:t>
            </a:r>
            <a:r>
              <a:rPr lang="tr-TR" sz="2400" i="1" dirty="0">
                <a:solidFill>
                  <a:srgbClr val="FF0000"/>
                </a:solidFill>
              </a:rPr>
              <a:t>veriler genellikle “kuvvet–süre” veya “kuvvet–mesafe” biçiminde sunulduğundan numune boyutunun etkisi hesaba katılmamaktadır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>
              <a:solidFill>
                <a:srgbClr val="FF0000"/>
              </a:solidFill>
            </a:endParaRPr>
          </a:p>
          <a:p>
            <a:r>
              <a:rPr lang="tr-TR" dirty="0" smtClean="0"/>
              <a:t>%20’den %90’a kadar değişen deformasyon oranları</a:t>
            </a:r>
          </a:p>
          <a:p>
            <a:pPr>
              <a:buFont typeface="Wingdings" pitchFamily="2" charset="2"/>
              <a:buNone/>
            </a:pPr>
            <a:r>
              <a:rPr lang="tr-TR" i="1" dirty="0">
                <a:solidFill>
                  <a:srgbClr val="FF0000"/>
                </a:solidFill>
              </a:rPr>
              <a:t>	</a:t>
            </a:r>
            <a:r>
              <a:rPr lang="tr-TR" sz="2400" i="1" dirty="0">
                <a:solidFill>
                  <a:srgbClr val="FF0000"/>
                </a:solidFill>
              </a:rPr>
              <a:t>%90 deformasyon seviyesi önerilmekle birlikte deformasyon oranı belirlenirken örneğin kırılma koşullarının tespiti gereklidir</a:t>
            </a:r>
            <a:r>
              <a:rPr lang="tr-TR" dirty="0" smtClean="0"/>
              <a:t>	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9828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>
                <a:solidFill>
                  <a:srgbClr val="C00000"/>
                </a:solidFill>
              </a:rPr>
              <a:t>TPA ölçümlerinde karşılaşılan sorunlar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Sertlik “</a:t>
            </a:r>
            <a:r>
              <a:rPr lang="tr-TR" i="1" dirty="0" err="1" smtClean="0"/>
              <a:t>hardness</a:t>
            </a:r>
            <a:r>
              <a:rPr lang="tr-TR" dirty="0" smtClean="0"/>
              <a:t>” genellikle kuvvet cinsinden ifade edilmektedir</a:t>
            </a:r>
          </a:p>
          <a:p>
            <a:pPr>
              <a:buFont typeface="Wingdings" pitchFamily="2" charset="2"/>
              <a:buNone/>
            </a:pPr>
            <a:r>
              <a:rPr lang="tr-TR" dirty="0" smtClean="0"/>
              <a:t>	</a:t>
            </a:r>
            <a:r>
              <a:rPr lang="tr-TR" sz="2400" i="1" dirty="0">
                <a:solidFill>
                  <a:srgbClr val="FF0000"/>
                </a:solidFill>
              </a:rPr>
              <a:t>Kuvvet cinsinden (birimi N) sertlik ifade edilirken örneğin temas alanı dikkate alınmamakta ve aynı örneğin sertlik değerleri birbirinden farklı olabilmektedir</a:t>
            </a:r>
          </a:p>
          <a:p>
            <a:pPr>
              <a:buFont typeface="Wingdings" pitchFamily="2" charset="2"/>
              <a:buNone/>
            </a:pPr>
            <a:endParaRPr lang="tr-TR" sz="2400" i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tr-TR" sz="2400" i="1" dirty="0">
                <a:solidFill>
                  <a:srgbClr val="FF0000"/>
                </a:solidFill>
              </a:rPr>
              <a:t>	Bu sorunu gidermek için sertlik parametresinin kuvvet yerine stres cinsinden ifade edilmesi gereklidir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3568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rgbClr val="C00000"/>
                </a:solidFill>
              </a:rPr>
              <a:t>TPA ölçümlerinde karşılaşılan sorunlar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Peynir için çiğneme hızı yaklaşık 150 cm/</a:t>
            </a:r>
            <a:r>
              <a:rPr lang="tr-TR" dirty="0" err="1"/>
              <a:t>dk</a:t>
            </a:r>
            <a:r>
              <a:rPr lang="tr-TR" dirty="0"/>
              <a:t> olduğundan TPA </a:t>
            </a:r>
            <a:r>
              <a:rPr lang="tr-TR" dirty="0" err="1"/>
              <a:t>penetrasyon</a:t>
            </a:r>
            <a:r>
              <a:rPr lang="tr-TR" dirty="0"/>
              <a:t> hızı seçiminde bu değer dikkate alınmalıdır (ortalama 100-150 cm/</a:t>
            </a:r>
            <a:r>
              <a:rPr lang="tr-TR" dirty="0" err="1"/>
              <a:t>dk</a:t>
            </a:r>
            <a:r>
              <a:rPr lang="tr-TR" dirty="0"/>
              <a:t>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7274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C00000"/>
                </a:solidFill>
              </a:rPr>
              <a:t>TPA çalışmalarında sertlik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03512" y="1527048"/>
            <a:ext cx="862616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dirty="0"/>
              <a:t>kuvvet-süre (ya da kuvvet-deformasyon) eğrisinde maksimum noktaya denk gelen kuvvet değerini ifade etmektedir </a:t>
            </a:r>
          </a:p>
          <a:p>
            <a:pPr>
              <a:lnSpc>
                <a:spcPct val="90000"/>
              </a:lnSpc>
            </a:pPr>
            <a:endParaRPr lang="tr-TR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tr-TR" sz="2000" i="1" dirty="0" err="1">
                <a:solidFill>
                  <a:srgbClr val="FF0000"/>
                </a:solidFill>
              </a:rPr>
              <a:t>Parmesan</a:t>
            </a:r>
            <a:r>
              <a:rPr lang="tr-TR" sz="2000" i="1" dirty="0">
                <a:solidFill>
                  <a:srgbClr val="FF0000"/>
                </a:solidFill>
              </a:rPr>
              <a:t>&gt;Edam&gt;</a:t>
            </a:r>
            <a:r>
              <a:rPr lang="tr-TR" sz="2000" i="1" dirty="0" err="1">
                <a:solidFill>
                  <a:srgbClr val="FF0000"/>
                </a:solidFill>
              </a:rPr>
              <a:t>Gouda</a:t>
            </a:r>
            <a:r>
              <a:rPr lang="tr-TR" sz="2000" i="1" dirty="0">
                <a:solidFill>
                  <a:srgbClr val="FF0000"/>
                </a:solidFill>
              </a:rPr>
              <a:t>&gt;</a:t>
            </a:r>
            <a:r>
              <a:rPr lang="tr-TR" sz="2000" i="1" dirty="0" err="1">
                <a:solidFill>
                  <a:srgbClr val="FF0000"/>
                </a:solidFill>
              </a:rPr>
              <a:t>Swiss</a:t>
            </a:r>
            <a:r>
              <a:rPr lang="tr-TR" sz="2000" i="1" dirty="0">
                <a:solidFill>
                  <a:srgbClr val="FF0000"/>
                </a:solidFill>
              </a:rPr>
              <a:t>&gt;</a:t>
            </a:r>
            <a:r>
              <a:rPr lang="tr-TR" sz="2000" i="1" dirty="0" err="1">
                <a:solidFill>
                  <a:srgbClr val="FF0000"/>
                </a:solidFill>
              </a:rPr>
              <a:t>Cheddar</a:t>
            </a:r>
            <a:r>
              <a:rPr lang="tr-TR" sz="2000" i="1" dirty="0">
                <a:solidFill>
                  <a:srgbClr val="FF0000"/>
                </a:solidFill>
              </a:rPr>
              <a:t>&gt;</a:t>
            </a:r>
            <a:r>
              <a:rPr lang="tr-TR" sz="2000" i="1" dirty="0" err="1">
                <a:solidFill>
                  <a:srgbClr val="FF0000"/>
                </a:solidFill>
              </a:rPr>
              <a:t>Mozzarella</a:t>
            </a:r>
            <a:r>
              <a:rPr lang="tr-TR" sz="2000" i="1" dirty="0">
                <a:solidFill>
                  <a:srgbClr val="FF0000"/>
                </a:solidFill>
              </a:rPr>
              <a:t>&gt;</a:t>
            </a:r>
            <a:r>
              <a:rPr lang="tr-TR" sz="2000" i="1" dirty="0" err="1">
                <a:solidFill>
                  <a:srgbClr val="FF0000"/>
                </a:solidFill>
              </a:rPr>
              <a:t>Provolone</a:t>
            </a:r>
            <a:r>
              <a:rPr lang="tr-TR" sz="2000" i="1" dirty="0">
                <a:solidFill>
                  <a:srgbClr val="FF0000"/>
                </a:solidFill>
              </a:rPr>
              <a:t>&gt; </a:t>
            </a:r>
            <a:r>
              <a:rPr lang="tr-TR" sz="2000" i="1" dirty="0" err="1">
                <a:solidFill>
                  <a:srgbClr val="FF0000"/>
                </a:solidFill>
              </a:rPr>
              <a:t>Muenster</a:t>
            </a:r>
            <a:r>
              <a:rPr lang="tr-TR" sz="2000" i="1" dirty="0">
                <a:solidFill>
                  <a:srgbClr val="FF0000"/>
                </a:solidFill>
              </a:rPr>
              <a:t>&gt;</a:t>
            </a:r>
            <a:r>
              <a:rPr lang="tr-TR" sz="2000" i="1" dirty="0" err="1">
                <a:solidFill>
                  <a:srgbClr val="FF0000"/>
                </a:solidFill>
              </a:rPr>
              <a:t>Colby</a:t>
            </a:r>
            <a:r>
              <a:rPr lang="tr-TR" sz="2000" i="1" dirty="0">
                <a:solidFill>
                  <a:srgbClr val="FF0000"/>
                </a:solidFill>
              </a:rPr>
              <a:t>&gt;</a:t>
            </a:r>
            <a:r>
              <a:rPr lang="tr-TR" sz="2000" i="1" dirty="0" err="1">
                <a:solidFill>
                  <a:srgbClr val="FF0000"/>
                </a:solidFill>
              </a:rPr>
              <a:t>Brick</a:t>
            </a:r>
            <a:r>
              <a:rPr lang="tr-TR" sz="2000" i="1" dirty="0">
                <a:solidFill>
                  <a:srgbClr val="FF0000"/>
                </a:solidFill>
              </a:rPr>
              <a:t>&gt; Eritme </a:t>
            </a:r>
            <a:r>
              <a:rPr lang="tr-TR" sz="2000" i="1" dirty="0" err="1">
                <a:solidFill>
                  <a:srgbClr val="FF0000"/>
                </a:solidFill>
              </a:rPr>
              <a:t>Cheddar</a:t>
            </a:r>
            <a:endParaRPr lang="tr-TR" sz="2000" i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tr-TR" sz="2400" i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tr-TR" sz="2000" dirty="0"/>
              <a:t>Sertlik= -3,25 +0,216*Protein-0,0558*Su-0,0054*Yağ-1,0*Tuz+0,665*</a:t>
            </a:r>
            <a:r>
              <a:rPr lang="tr-TR" sz="2000" dirty="0" err="1"/>
              <a:t>pH</a:t>
            </a:r>
            <a:r>
              <a:rPr lang="tr-TR" sz="2000" dirty="0"/>
              <a:t> (kg cinsinden)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tr-TR" sz="2000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tr-TR" sz="2000" dirty="0">
                <a:solidFill>
                  <a:srgbClr val="FF0000"/>
                </a:solidFill>
              </a:rPr>
              <a:t>Yüksek protein ve </a:t>
            </a:r>
            <a:r>
              <a:rPr lang="tr-TR" sz="2000" dirty="0" err="1">
                <a:solidFill>
                  <a:srgbClr val="FF0000"/>
                </a:solidFill>
              </a:rPr>
              <a:t>pH’da</a:t>
            </a:r>
            <a:r>
              <a:rPr lang="tr-TR" sz="2000" dirty="0">
                <a:solidFill>
                  <a:srgbClr val="FF0000"/>
                </a:solidFill>
              </a:rPr>
              <a:t> sertlik artarken diğer parametreler sertliği azaltmaktadır</a:t>
            </a:r>
            <a:endParaRPr lang="tr-T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65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C00000"/>
                </a:solidFill>
              </a:rPr>
              <a:t>Peynir araştırmalarında TPA kullanımı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13000" contrast="28000"/>
          </a:blip>
          <a:srcRect/>
          <a:stretch>
            <a:fillRect/>
          </a:stretch>
        </p:blipFill>
        <p:spPr bwMode="auto">
          <a:xfrm>
            <a:off x="1847528" y="3284538"/>
            <a:ext cx="83883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63428" y="2924176"/>
            <a:ext cx="216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Mahony peyniri</a:t>
            </a:r>
          </a:p>
        </p:txBody>
      </p:sp>
    </p:spTree>
    <p:extLst>
      <p:ext uri="{BB962C8B-B14F-4D97-AF65-F5344CB8AC3E}">
        <p14:creationId xmlns:p14="http://schemas.microsoft.com/office/powerpoint/2010/main" val="3678437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>
                <a:solidFill>
                  <a:srgbClr val="C00000"/>
                </a:solidFill>
              </a:rPr>
              <a:t>Farklı yağ içeriklerine sahip </a:t>
            </a:r>
            <a:r>
              <a:rPr lang="tr-TR" sz="2400" b="1" dirty="0" err="1">
                <a:solidFill>
                  <a:srgbClr val="C00000"/>
                </a:solidFill>
              </a:rPr>
              <a:t>Cheddar</a:t>
            </a:r>
            <a:r>
              <a:rPr lang="tr-TR" sz="2400" b="1" dirty="0">
                <a:solidFill>
                  <a:srgbClr val="C00000"/>
                </a:solidFill>
              </a:rPr>
              <a:t> peynirlerinde TPA ölçümleri</a:t>
            </a:r>
            <a:endParaRPr lang="tr-TR" sz="2400" dirty="0">
              <a:solidFill>
                <a:srgbClr val="C000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lum bright="-20000" contrast="60000"/>
          </a:blip>
          <a:srcRect/>
          <a:stretch>
            <a:fillRect/>
          </a:stretch>
        </p:blipFill>
        <p:spPr bwMode="auto">
          <a:xfrm>
            <a:off x="3503614" y="1628801"/>
            <a:ext cx="5360987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11514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>
                <a:solidFill>
                  <a:srgbClr val="C00000"/>
                </a:solidFill>
              </a:rPr>
              <a:t>Farklı yağ içeriklerine sahip Antep peynirlerinde TPA ölçümleri</a:t>
            </a:r>
            <a:endParaRPr lang="tr-TR" sz="2400" dirty="0">
              <a:solidFill>
                <a:srgbClr val="C00000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lum bright="-20000" contrast="60000"/>
          </a:blip>
          <a:srcRect/>
          <a:stretch>
            <a:fillRect/>
          </a:stretch>
        </p:blipFill>
        <p:spPr bwMode="auto">
          <a:xfrm>
            <a:off x="3359150" y="1800820"/>
            <a:ext cx="560705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8456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>
                <a:solidFill>
                  <a:srgbClr val="C00000"/>
                </a:solidFill>
              </a:rPr>
              <a:t>Çiğ sütten üretilen Urfa peynirlerinde </a:t>
            </a:r>
            <a:r>
              <a:rPr lang="tr-TR" sz="2400" b="1" dirty="0" err="1">
                <a:solidFill>
                  <a:srgbClr val="C00000"/>
                </a:solidFill>
              </a:rPr>
              <a:t>Hardness</a:t>
            </a:r>
            <a:r>
              <a:rPr lang="tr-TR" sz="2400" b="1" dirty="0">
                <a:solidFill>
                  <a:srgbClr val="C00000"/>
                </a:solidFill>
              </a:rPr>
              <a:t> değerleri değişimi (tuz etkisi)</a:t>
            </a:r>
            <a:endParaRPr lang="tr-TR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2279650" y="1988841"/>
          <a:ext cx="7056438" cy="392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Grafik" r:id="rId4" imgW="4838737" imgH="2276401" progId="Excel.Sheet.8">
                  <p:embed/>
                </p:oleObj>
              </mc:Choice>
              <mc:Fallback>
                <p:oleObj name="Grafik" r:id="rId4" imgW="4838737" imgH="227640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1988841"/>
                        <a:ext cx="7056438" cy="392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Dikdörtgen"/>
          <p:cNvSpPr/>
          <p:nvPr/>
        </p:nvSpPr>
        <p:spPr>
          <a:xfrm>
            <a:off x="2351584" y="6364405"/>
            <a:ext cx="2761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/>
              <a:t>Kaynak</a:t>
            </a:r>
            <a:r>
              <a:rPr lang="tr-TR" dirty="0"/>
              <a:t>: Özer ve ark. (2003)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0295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>
                <a:solidFill>
                  <a:srgbClr val="C00000"/>
                </a:solidFill>
              </a:rPr>
              <a:t>Çiğ sütten üretilen Urfa peynirlerinde </a:t>
            </a:r>
            <a:r>
              <a:rPr lang="tr-TR" sz="2400" b="1" dirty="0" err="1">
                <a:solidFill>
                  <a:srgbClr val="C00000"/>
                </a:solidFill>
              </a:rPr>
              <a:t>Springiness</a:t>
            </a:r>
            <a:r>
              <a:rPr lang="tr-TR" sz="2400" b="1" dirty="0">
                <a:solidFill>
                  <a:srgbClr val="C00000"/>
                </a:solidFill>
              </a:rPr>
              <a:t> değerleri değişimi (tuz etkisi)</a:t>
            </a:r>
            <a:endParaRPr lang="tr-TR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2208213" y="1840384"/>
          <a:ext cx="7632700" cy="425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Grafik" r:id="rId4" imgW="4857806" imgH="2286112" progId="Excel.Sheet.8">
                  <p:embed/>
                </p:oleObj>
              </mc:Choice>
              <mc:Fallback>
                <p:oleObj name="Grafik" r:id="rId4" imgW="4857806" imgH="228611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1840384"/>
                        <a:ext cx="7632700" cy="425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79650" y="6381328"/>
            <a:ext cx="6408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b="1" dirty="0"/>
              <a:t>Kaynak</a:t>
            </a:r>
            <a:r>
              <a:rPr lang="tr-TR" sz="1400" dirty="0"/>
              <a:t>: Özer ve ark. (2003)</a:t>
            </a:r>
          </a:p>
        </p:txBody>
      </p:sp>
    </p:spTree>
    <p:extLst>
      <p:ext uri="{BB962C8B-B14F-4D97-AF65-F5344CB8AC3E}">
        <p14:creationId xmlns:p14="http://schemas.microsoft.com/office/powerpoint/2010/main" val="1500435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>
                <a:solidFill>
                  <a:srgbClr val="C00000"/>
                </a:solidFill>
              </a:rPr>
              <a:t>Çiğ sütten üretilen Urfa peynirlerinde </a:t>
            </a:r>
            <a:r>
              <a:rPr lang="tr-TR" sz="2400" b="1" dirty="0" err="1">
                <a:solidFill>
                  <a:srgbClr val="C00000"/>
                </a:solidFill>
              </a:rPr>
              <a:t>Adhesiveness</a:t>
            </a:r>
            <a:r>
              <a:rPr lang="tr-TR" sz="2400" b="1" dirty="0">
                <a:solidFill>
                  <a:srgbClr val="C00000"/>
                </a:solidFill>
              </a:rPr>
              <a:t> değerleri değişimi (tuz etkisi)</a:t>
            </a:r>
            <a:endParaRPr lang="tr-TR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424113" y="2149747"/>
          <a:ext cx="7848600" cy="385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Grafik" r:id="rId4" imgW="4829036" imgH="2267024" progId="Excel.Sheet.8">
                  <p:embed/>
                </p:oleObj>
              </mc:Choice>
              <mc:Fallback>
                <p:oleObj name="Grafik" r:id="rId4" imgW="4829036" imgH="226702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2149747"/>
                        <a:ext cx="7848600" cy="385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279650" y="6364560"/>
            <a:ext cx="6408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b="1"/>
              <a:t>Kaynak</a:t>
            </a:r>
            <a:r>
              <a:rPr lang="tr-TR" sz="1400"/>
              <a:t>: Özer ve ark. (2003)</a:t>
            </a:r>
          </a:p>
        </p:txBody>
      </p:sp>
    </p:spTree>
    <p:extLst>
      <p:ext uri="{BB962C8B-B14F-4D97-AF65-F5344CB8AC3E}">
        <p14:creationId xmlns:p14="http://schemas.microsoft.com/office/powerpoint/2010/main" val="130303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991544" y="29249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SÜTÇÜLÜK ARAŞTIRMALARINDA TEKSTÜR PROFİL ANALİZÖRÜ KULLANIMI</a:t>
            </a:r>
            <a:endParaRPr lang="tr-T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93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solidFill>
                  <a:srgbClr val="C00000"/>
                </a:solidFill>
              </a:rPr>
              <a:t>1 ve 90 günlük UF-Urfa peynirinden TPA profili</a:t>
            </a:r>
            <a:endParaRPr lang="tr-TR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lum bright="-4000" contrast="23000"/>
          </a:blip>
          <a:srcRect/>
          <a:stretch>
            <a:fillRect/>
          </a:stretch>
        </p:blipFill>
        <p:spPr bwMode="auto">
          <a:xfrm>
            <a:off x="3575050" y="2294211"/>
            <a:ext cx="499110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279650" y="6364560"/>
            <a:ext cx="6408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b="1"/>
              <a:t>Kaynak</a:t>
            </a:r>
            <a:r>
              <a:rPr lang="tr-TR" sz="1400"/>
              <a:t>: Özer ve ark. (2003)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575720" y="4941169"/>
            <a:ext cx="1872208" cy="36671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/>
              <a:t>1 günlük peynir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528049" y="2852936"/>
            <a:ext cx="1944216" cy="36671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/>
              <a:t>90 günlük peynir</a:t>
            </a: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4799336" y="4652963"/>
            <a:ext cx="9366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H="1">
            <a:off x="6311900" y="3140969"/>
            <a:ext cx="648196" cy="9357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7193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>
                <a:solidFill>
                  <a:srgbClr val="C00000"/>
                </a:solidFill>
              </a:rPr>
              <a:t>Haşlanmış ve haşlanmamış Urfa peynirlerinde </a:t>
            </a:r>
            <a:r>
              <a:rPr lang="tr-TR" sz="2400" b="1" dirty="0" err="1">
                <a:solidFill>
                  <a:srgbClr val="C00000"/>
                </a:solidFill>
              </a:rPr>
              <a:t>mikroyapı</a:t>
            </a:r>
            <a:endParaRPr lang="tr-TR"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460" y="1916832"/>
            <a:ext cx="76327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35560" y="6347793"/>
            <a:ext cx="6408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b="1"/>
              <a:t>Kaynak</a:t>
            </a:r>
            <a:r>
              <a:rPr lang="tr-TR" sz="1400"/>
              <a:t>: Özer ve ark. (2003)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95600" y="1988841"/>
            <a:ext cx="741682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>
                <a:solidFill>
                  <a:srgbClr val="000000"/>
                </a:solidFill>
              </a:rPr>
              <a:t>Haşlanmamış</a:t>
            </a:r>
            <a:r>
              <a:rPr lang="tr-TR" b="1" dirty="0">
                <a:solidFill>
                  <a:srgbClr val="FFFF00"/>
                </a:solidFill>
              </a:rPr>
              <a:t>                                    </a:t>
            </a:r>
            <a:r>
              <a:rPr lang="tr-TR" b="1" dirty="0">
                <a:solidFill>
                  <a:srgbClr val="000000"/>
                </a:solidFill>
              </a:rPr>
              <a:t>Haşlanmış (80 </a:t>
            </a:r>
            <a:r>
              <a:rPr lang="en-US" b="1" dirty="0">
                <a:solidFill>
                  <a:srgbClr val="000000"/>
                </a:solidFill>
                <a:latin typeface="Futura Lt BT" pitchFamily="34" charset="0"/>
              </a:rPr>
              <a:t>°</a:t>
            </a:r>
            <a:r>
              <a:rPr lang="tr-TR" b="1" dirty="0">
                <a:solidFill>
                  <a:srgbClr val="000000"/>
                </a:solidFill>
              </a:rPr>
              <a:t>C/1 </a:t>
            </a:r>
            <a:r>
              <a:rPr lang="tr-TR" b="1" dirty="0" err="1">
                <a:solidFill>
                  <a:srgbClr val="000000"/>
                </a:solidFill>
              </a:rPr>
              <a:t>dk</a:t>
            </a:r>
            <a:r>
              <a:rPr lang="tr-TR" b="1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09537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208214" y="2276873"/>
          <a:ext cx="7991475" cy="384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Grafik" r:id="rId4" imgW="6648580" imgH="2914650" progId="Excel.Sheet.8">
                  <p:embed/>
                </p:oleObj>
              </mc:Choice>
              <mc:Fallback>
                <p:oleObj name="Grafik" r:id="rId4" imgW="6648580" imgH="2914650" progId="Excel.Shee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276873"/>
                        <a:ext cx="7991475" cy="384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279650" y="6347222"/>
            <a:ext cx="6408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b="1"/>
              <a:t>Kaynak</a:t>
            </a:r>
            <a:r>
              <a:rPr lang="tr-TR" sz="1400"/>
              <a:t>: Özer ve ark. (2003)</a:t>
            </a:r>
          </a:p>
        </p:txBody>
      </p:sp>
    </p:spTree>
    <p:extLst>
      <p:ext uri="{BB962C8B-B14F-4D97-AF65-F5344CB8AC3E}">
        <p14:creationId xmlns:p14="http://schemas.microsoft.com/office/powerpoint/2010/main" val="2023202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Peynirlerin TPA tabanlı sınıflandırması</a:t>
            </a:r>
            <a:endParaRPr lang="tr-TR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279650" y="1340768"/>
            <a:ext cx="72009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7336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Yoğurtta TPA çalışmaları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Silindir </a:t>
            </a:r>
            <a:r>
              <a:rPr lang="tr-TR" dirty="0" err="1" smtClean="0"/>
              <a:t>prob</a:t>
            </a:r>
            <a:r>
              <a:rPr lang="tr-TR" dirty="0" smtClean="0"/>
              <a:t> </a:t>
            </a:r>
            <a:r>
              <a:rPr lang="tr-TR" dirty="0" smtClean="0">
                <a:sym typeface="Symbol" pitchFamily="18" charset="2"/>
              </a:rPr>
              <a:t></a:t>
            </a:r>
            <a:r>
              <a:rPr lang="tr-TR" dirty="0" smtClean="0"/>
              <a:t>50 mm çap</a:t>
            </a:r>
          </a:p>
          <a:p>
            <a:endParaRPr lang="tr-TR" dirty="0" smtClean="0"/>
          </a:p>
          <a:p>
            <a:r>
              <a:rPr lang="tr-TR" dirty="0" smtClean="0"/>
              <a:t>%20-35 deformasyon oranı</a:t>
            </a:r>
          </a:p>
          <a:p>
            <a:endParaRPr lang="tr-TR" dirty="0" smtClean="0"/>
          </a:p>
          <a:p>
            <a:r>
              <a:rPr lang="tr-TR" dirty="0" smtClean="0"/>
              <a:t>1-2 mm/s hareket hızı</a:t>
            </a:r>
          </a:p>
          <a:p>
            <a:endParaRPr lang="tr-TR" dirty="0" smtClean="0"/>
          </a:p>
          <a:p>
            <a:r>
              <a:rPr lang="tr-TR" dirty="0" smtClean="0"/>
              <a:t>10-12 s ölçüm süresi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1062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Probiyotik yoğurt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487488" y="1916833"/>
            <a:ext cx="9144000" cy="4581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747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47528" y="188640"/>
            <a:ext cx="8534400" cy="758952"/>
          </a:xfrm>
        </p:spPr>
        <p:txBody>
          <a:bodyPr>
            <a:noAutofit/>
          </a:bodyPr>
          <a:lstStyle/>
          <a:p>
            <a:r>
              <a:rPr lang="tr-TR" sz="2400" b="1" dirty="0">
                <a:solidFill>
                  <a:srgbClr val="C00000"/>
                </a:solidFill>
              </a:rPr>
              <a:t>Raf ömrü optimizasyonunda TPA uygulaması</a:t>
            </a:r>
            <a:endParaRPr lang="tr-TR"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lum bright="-20000" contrast="60000"/>
          </a:blip>
          <a:srcRect/>
          <a:stretch>
            <a:fillRect/>
          </a:stretch>
        </p:blipFill>
        <p:spPr bwMode="auto">
          <a:xfrm>
            <a:off x="1524000" y="980728"/>
            <a:ext cx="914400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95935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Kaynaklar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63552" y="1628800"/>
            <a:ext cx="8197850" cy="475252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tr-TR" sz="1600" dirty="0"/>
              <a:t>Ak, M., Lokumcu-Altay, F. (2011).  </a:t>
            </a:r>
            <a:r>
              <a:rPr lang="tr-TR" sz="1600" i="1" dirty="0"/>
              <a:t>Peynirde </a:t>
            </a:r>
            <a:r>
              <a:rPr lang="tr-TR" sz="1600" i="1" dirty="0" err="1"/>
              <a:t>reoloji</a:t>
            </a:r>
            <a:r>
              <a:rPr lang="tr-TR" sz="1600" i="1" dirty="0"/>
              <a:t> ve </a:t>
            </a:r>
            <a:r>
              <a:rPr lang="tr-TR" sz="1600" i="1" dirty="0" err="1"/>
              <a:t>tektstür</a:t>
            </a:r>
            <a:r>
              <a:rPr lang="tr-TR" sz="1600" dirty="0"/>
              <a:t>. </a:t>
            </a:r>
            <a:r>
              <a:rPr lang="tr-TR" sz="1600" dirty="0" err="1"/>
              <a:t>In</a:t>
            </a:r>
            <a:r>
              <a:rPr lang="tr-TR" sz="1600" dirty="0"/>
              <a:t>: Peynir Biliminin Temelleri. </a:t>
            </a:r>
            <a:r>
              <a:rPr lang="tr-TR" sz="1600" dirty="0" err="1"/>
              <a:t>Hayaloğlu</a:t>
            </a:r>
            <a:r>
              <a:rPr lang="tr-TR" sz="1600" dirty="0"/>
              <a:t>, A ve Özer, B. (ed.), </a:t>
            </a:r>
            <a:r>
              <a:rPr lang="tr-TR" sz="1600" dirty="0" err="1"/>
              <a:t>Sidas</a:t>
            </a:r>
            <a:r>
              <a:rPr lang="tr-TR" sz="1600" dirty="0"/>
              <a:t> Medya, Bölüm 14. 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tr-TR" sz="1600" dirty="0"/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tr-TR" sz="1600" dirty="0"/>
              <a:t>Özer, B.H., </a:t>
            </a:r>
            <a:r>
              <a:rPr lang="tr-TR" sz="1600" dirty="0" err="1"/>
              <a:t>Robinson</a:t>
            </a:r>
            <a:r>
              <a:rPr lang="tr-TR" sz="1600" dirty="0"/>
              <a:t>, R.K., </a:t>
            </a:r>
            <a:r>
              <a:rPr lang="tr-TR" sz="1600" dirty="0" err="1"/>
              <a:t>Grandison</a:t>
            </a:r>
            <a:r>
              <a:rPr lang="tr-TR" sz="1600" dirty="0"/>
              <a:t>, A.S. 2003. </a:t>
            </a:r>
            <a:r>
              <a:rPr lang="tr-TR" sz="1600" dirty="0" err="1"/>
              <a:t>Textural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microstructural</a:t>
            </a:r>
            <a:r>
              <a:rPr lang="tr-TR" sz="1600" dirty="0"/>
              <a:t> </a:t>
            </a:r>
            <a:r>
              <a:rPr lang="tr-TR" sz="1600" dirty="0" err="1"/>
              <a:t>properties</a:t>
            </a:r>
            <a:r>
              <a:rPr lang="tr-TR" sz="1600" dirty="0"/>
              <a:t> of Urfa </a:t>
            </a:r>
            <a:r>
              <a:rPr lang="tr-TR" sz="1600" dirty="0" err="1"/>
              <a:t>cheese</a:t>
            </a:r>
            <a:r>
              <a:rPr lang="tr-TR" sz="1600" dirty="0"/>
              <a:t> (A </a:t>
            </a:r>
            <a:r>
              <a:rPr lang="tr-TR" sz="1600" dirty="0" err="1"/>
              <a:t>white</a:t>
            </a:r>
            <a:r>
              <a:rPr lang="tr-TR" sz="1600" dirty="0"/>
              <a:t>-</a:t>
            </a:r>
            <a:r>
              <a:rPr lang="tr-TR" sz="1600" dirty="0" err="1"/>
              <a:t>brined</a:t>
            </a:r>
            <a:r>
              <a:rPr lang="tr-TR" sz="1600" dirty="0"/>
              <a:t> </a:t>
            </a:r>
            <a:r>
              <a:rPr lang="tr-TR" sz="1600" dirty="0" err="1"/>
              <a:t>Turkish</a:t>
            </a:r>
            <a:r>
              <a:rPr lang="tr-TR" sz="1600" dirty="0"/>
              <a:t> </a:t>
            </a:r>
            <a:r>
              <a:rPr lang="tr-TR" sz="1600" dirty="0" err="1"/>
              <a:t>cheese</a:t>
            </a:r>
            <a:r>
              <a:rPr lang="tr-TR" sz="1600" dirty="0"/>
              <a:t>). </a:t>
            </a:r>
            <a:r>
              <a:rPr lang="tr-TR" sz="1600" i="1" dirty="0" err="1"/>
              <a:t>International</a:t>
            </a:r>
            <a:r>
              <a:rPr lang="tr-TR" sz="1600" i="1" dirty="0"/>
              <a:t> </a:t>
            </a:r>
            <a:r>
              <a:rPr lang="tr-TR" sz="1600" i="1" dirty="0" err="1"/>
              <a:t>Journal</a:t>
            </a:r>
            <a:r>
              <a:rPr lang="tr-TR" sz="1600" i="1" dirty="0"/>
              <a:t> of </a:t>
            </a:r>
            <a:r>
              <a:rPr lang="tr-TR" sz="1600" i="1" dirty="0" err="1"/>
              <a:t>Dairy</a:t>
            </a:r>
            <a:r>
              <a:rPr lang="tr-TR" sz="1600" i="1" dirty="0"/>
              <a:t> </a:t>
            </a:r>
            <a:r>
              <a:rPr lang="tr-TR" sz="1600" i="1" dirty="0" err="1"/>
              <a:t>Technology</a:t>
            </a:r>
            <a:r>
              <a:rPr lang="tr-TR" sz="1600" dirty="0"/>
              <a:t>,</a:t>
            </a:r>
            <a:r>
              <a:rPr lang="tr-TR" sz="1600" b="1" dirty="0"/>
              <a:t> 56 (3)</a:t>
            </a:r>
            <a:r>
              <a:rPr lang="tr-TR" sz="1600" dirty="0"/>
              <a:t>,</a:t>
            </a:r>
            <a:r>
              <a:rPr lang="tr-TR" sz="1600" b="1" dirty="0"/>
              <a:t> </a:t>
            </a:r>
            <a:r>
              <a:rPr lang="tr-TR" sz="1600" dirty="0"/>
              <a:t>171-176.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tr-TR" sz="1600" dirty="0"/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tr-TR" sz="1600" dirty="0" err="1"/>
              <a:t>Benedito</a:t>
            </a:r>
            <a:r>
              <a:rPr lang="tr-TR" sz="1600" dirty="0"/>
              <a:t>, J., </a:t>
            </a:r>
            <a:r>
              <a:rPr lang="tr-TR" sz="1600" dirty="0" err="1"/>
              <a:t>Gonzalez</a:t>
            </a:r>
            <a:r>
              <a:rPr lang="tr-TR" sz="1600" dirty="0"/>
              <a:t>, R., </a:t>
            </a:r>
            <a:r>
              <a:rPr lang="tr-TR" sz="1600" dirty="0" err="1"/>
              <a:t>Rossello</a:t>
            </a:r>
            <a:r>
              <a:rPr lang="tr-TR" sz="1600" dirty="0"/>
              <a:t>, C., </a:t>
            </a:r>
            <a:r>
              <a:rPr lang="tr-TR" sz="1600" dirty="0" err="1"/>
              <a:t>Mulet</a:t>
            </a:r>
            <a:r>
              <a:rPr lang="tr-TR" sz="1600" dirty="0"/>
              <a:t>, A. (2000). </a:t>
            </a:r>
            <a:r>
              <a:rPr lang="tr-TR" sz="1600" dirty="0" err="1"/>
              <a:t>Instrumental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expert</a:t>
            </a:r>
            <a:r>
              <a:rPr lang="tr-TR" sz="1600" dirty="0"/>
              <a:t> </a:t>
            </a:r>
            <a:r>
              <a:rPr lang="tr-TR" sz="1600" dirty="0" err="1"/>
              <a:t>assessment</a:t>
            </a:r>
            <a:r>
              <a:rPr lang="tr-TR" sz="1600" dirty="0"/>
              <a:t> of </a:t>
            </a:r>
            <a:r>
              <a:rPr lang="tr-TR" sz="1600" dirty="0" err="1"/>
              <a:t>Mahon</a:t>
            </a:r>
            <a:r>
              <a:rPr lang="tr-TR" sz="1600" dirty="0"/>
              <a:t> </a:t>
            </a:r>
            <a:r>
              <a:rPr lang="tr-TR" sz="1600" dirty="0" err="1"/>
              <a:t>cheese</a:t>
            </a:r>
            <a:r>
              <a:rPr lang="tr-TR" sz="1600" dirty="0"/>
              <a:t> </a:t>
            </a:r>
            <a:r>
              <a:rPr lang="tr-TR" sz="1600" dirty="0" err="1"/>
              <a:t>texture</a:t>
            </a:r>
            <a:r>
              <a:rPr lang="tr-TR" sz="1600" dirty="0"/>
              <a:t>. </a:t>
            </a:r>
            <a:r>
              <a:rPr lang="tr-TR" sz="1600" i="1" dirty="0"/>
              <a:t>J. Food </a:t>
            </a:r>
            <a:r>
              <a:rPr lang="tr-TR" sz="1600" i="1" dirty="0" err="1"/>
              <a:t>Sci</a:t>
            </a:r>
            <a:r>
              <a:rPr lang="tr-TR" sz="1600" dirty="0"/>
              <a:t>., </a:t>
            </a:r>
            <a:r>
              <a:rPr lang="tr-TR" sz="1600" b="1" dirty="0"/>
              <a:t>65(7)</a:t>
            </a:r>
            <a:r>
              <a:rPr lang="tr-TR" sz="1600" dirty="0"/>
              <a:t>, 1170-1174.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tr-TR" sz="1600" dirty="0"/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tr-TR" sz="1600" dirty="0" err="1"/>
              <a:t>Bryant</a:t>
            </a:r>
            <a:r>
              <a:rPr lang="tr-TR" sz="1600" dirty="0"/>
              <a:t>, A., </a:t>
            </a:r>
            <a:r>
              <a:rPr lang="tr-TR" sz="1600" dirty="0" err="1"/>
              <a:t>Ustunol</a:t>
            </a:r>
            <a:r>
              <a:rPr lang="tr-TR" sz="1600" dirty="0"/>
              <a:t>, Z., </a:t>
            </a:r>
            <a:r>
              <a:rPr lang="tr-TR" sz="1600" dirty="0" err="1"/>
              <a:t>Steffe</a:t>
            </a:r>
            <a:r>
              <a:rPr lang="tr-TR" sz="1600" dirty="0"/>
              <a:t>, J. (1995). </a:t>
            </a:r>
            <a:r>
              <a:rPr lang="tr-TR" sz="1600" dirty="0" err="1"/>
              <a:t>Texture</a:t>
            </a:r>
            <a:r>
              <a:rPr lang="tr-TR" sz="1600" dirty="0"/>
              <a:t> of </a:t>
            </a:r>
            <a:r>
              <a:rPr lang="tr-TR" sz="1600" dirty="0" err="1"/>
              <a:t>Cheddar</a:t>
            </a:r>
            <a:r>
              <a:rPr lang="tr-TR" sz="1600" dirty="0"/>
              <a:t> </a:t>
            </a:r>
            <a:r>
              <a:rPr lang="tr-TR" sz="1600" dirty="0" err="1"/>
              <a:t>cheese</a:t>
            </a:r>
            <a:r>
              <a:rPr lang="tr-TR" sz="1600" dirty="0"/>
              <a:t> as </a:t>
            </a:r>
            <a:r>
              <a:rPr lang="tr-TR" sz="1600" dirty="0" err="1"/>
              <a:t>influenced</a:t>
            </a:r>
            <a:r>
              <a:rPr lang="tr-TR" sz="1600" dirty="0"/>
              <a:t> </a:t>
            </a:r>
            <a:r>
              <a:rPr lang="tr-TR" sz="1600" dirty="0" err="1"/>
              <a:t>by</a:t>
            </a:r>
            <a:r>
              <a:rPr lang="tr-TR" sz="1600" dirty="0"/>
              <a:t> </a:t>
            </a:r>
            <a:r>
              <a:rPr lang="tr-TR" sz="1600" dirty="0" err="1"/>
              <a:t>fat</a:t>
            </a:r>
            <a:r>
              <a:rPr lang="tr-TR" sz="1600" dirty="0"/>
              <a:t> </a:t>
            </a:r>
            <a:r>
              <a:rPr lang="tr-TR" sz="1600" dirty="0" err="1"/>
              <a:t>reduction</a:t>
            </a:r>
            <a:r>
              <a:rPr lang="tr-TR" sz="1600" dirty="0"/>
              <a:t>. </a:t>
            </a:r>
            <a:r>
              <a:rPr lang="tr-TR" sz="1600" i="1" dirty="0"/>
              <a:t>J. Food </a:t>
            </a:r>
            <a:r>
              <a:rPr lang="tr-TR" sz="1600" i="1" dirty="0" err="1"/>
              <a:t>Sci</a:t>
            </a:r>
            <a:r>
              <a:rPr lang="tr-TR" sz="1600" dirty="0"/>
              <a:t>., </a:t>
            </a:r>
            <a:r>
              <a:rPr lang="tr-TR" sz="1600" b="1" dirty="0"/>
              <a:t>60(6)</a:t>
            </a:r>
            <a:r>
              <a:rPr lang="tr-TR" sz="1600" dirty="0"/>
              <a:t>, 1216-1219,1236.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tr-TR" sz="1600" dirty="0"/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tr-TR" sz="1600" dirty="0" err="1"/>
              <a:t>Kahyaoğlu</a:t>
            </a:r>
            <a:r>
              <a:rPr lang="tr-TR" sz="1600" dirty="0"/>
              <a:t>, T., Kaya, S., Kaya, A. (2005). </a:t>
            </a:r>
            <a:r>
              <a:rPr lang="tr-TR" sz="1600" dirty="0" err="1"/>
              <a:t>Effects</a:t>
            </a:r>
            <a:r>
              <a:rPr lang="tr-TR" sz="1600" dirty="0"/>
              <a:t> of </a:t>
            </a:r>
            <a:r>
              <a:rPr lang="tr-TR" sz="1600" dirty="0" err="1"/>
              <a:t>fat</a:t>
            </a:r>
            <a:r>
              <a:rPr lang="tr-TR" sz="1600" dirty="0"/>
              <a:t> </a:t>
            </a:r>
            <a:r>
              <a:rPr lang="tr-TR" sz="1600" dirty="0" err="1"/>
              <a:t>reduction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curd</a:t>
            </a:r>
            <a:r>
              <a:rPr lang="tr-TR" sz="1600" dirty="0"/>
              <a:t> </a:t>
            </a:r>
            <a:r>
              <a:rPr lang="tr-TR" sz="1600" dirty="0" err="1"/>
              <a:t>dipping</a:t>
            </a:r>
            <a:r>
              <a:rPr lang="tr-TR" sz="1600" dirty="0"/>
              <a:t> </a:t>
            </a:r>
            <a:r>
              <a:rPr lang="tr-TR" sz="1600" dirty="0" err="1"/>
              <a:t>temperature</a:t>
            </a:r>
            <a:r>
              <a:rPr lang="tr-TR" sz="1600" dirty="0"/>
              <a:t> on </a:t>
            </a:r>
            <a:r>
              <a:rPr lang="tr-TR" sz="1600" dirty="0" err="1"/>
              <a:t>viscoelasticity</a:t>
            </a:r>
            <a:r>
              <a:rPr lang="tr-TR" sz="1600" dirty="0"/>
              <a:t>, </a:t>
            </a:r>
            <a:r>
              <a:rPr lang="tr-TR" sz="1600" dirty="0" err="1"/>
              <a:t>texture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appearance</a:t>
            </a:r>
            <a:r>
              <a:rPr lang="tr-TR" sz="1600" dirty="0"/>
              <a:t> of Gaziantep </a:t>
            </a:r>
            <a:r>
              <a:rPr lang="tr-TR" sz="1600" dirty="0" err="1"/>
              <a:t>cheese</a:t>
            </a:r>
            <a:r>
              <a:rPr lang="tr-TR" sz="1600" dirty="0"/>
              <a:t>. </a:t>
            </a:r>
            <a:r>
              <a:rPr lang="tr-TR" sz="1600" i="1" dirty="0"/>
              <a:t>Food </a:t>
            </a:r>
            <a:r>
              <a:rPr lang="tr-TR" sz="1600" i="1" dirty="0" err="1"/>
              <a:t>Sci</a:t>
            </a:r>
            <a:r>
              <a:rPr lang="tr-TR" sz="1600" i="1" dirty="0"/>
              <a:t>. </a:t>
            </a:r>
            <a:r>
              <a:rPr lang="tr-TR" sz="1600" i="1" dirty="0" err="1"/>
              <a:t>Technol</a:t>
            </a:r>
            <a:r>
              <a:rPr lang="tr-TR" sz="1600" i="1" dirty="0"/>
              <a:t>. </a:t>
            </a:r>
            <a:r>
              <a:rPr lang="tr-TR" sz="1600" i="1" dirty="0" err="1"/>
              <a:t>Int</a:t>
            </a:r>
            <a:r>
              <a:rPr lang="tr-TR" sz="1600" dirty="0"/>
              <a:t>., </a:t>
            </a:r>
            <a:r>
              <a:rPr lang="tr-TR" sz="1600" b="1" dirty="0"/>
              <a:t>11(3)</a:t>
            </a:r>
            <a:r>
              <a:rPr lang="tr-TR" sz="1600" dirty="0"/>
              <a:t>, 191-198.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tr-TR" sz="1600" dirty="0"/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tr-TR" sz="1600" dirty="0"/>
              <a:t>Lee, C.M., </a:t>
            </a:r>
            <a:r>
              <a:rPr lang="tr-TR" sz="1600" dirty="0" err="1"/>
              <a:t>Resurrecion</a:t>
            </a:r>
            <a:r>
              <a:rPr lang="tr-TR" sz="1600" dirty="0"/>
              <a:t>, A.V.A. (2002). </a:t>
            </a:r>
            <a:r>
              <a:rPr lang="tr-TR" sz="1600" dirty="0" err="1"/>
              <a:t>Improved</a:t>
            </a:r>
            <a:r>
              <a:rPr lang="tr-TR" sz="1600" dirty="0"/>
              <a:t> </a:t>
            </a:r>
            <a:r>
              <a:rPr lang="tr-TR" sz="1600" dirty="0" err="1"/>
              <a:t>correlation</a:t>
            </a:r>
            <a:r>
              <a:rPr lang="tr-TR" sz="1600" dirty="0"/>
              <a:t> </a:t>
            </a:r>
            <a:r>
              <a:rPr lang="tr-TR" sz="1600" dirty="0" err="1"/>
              <a:t>between</a:t>
            </a:r>
            <a:r>
              <a:rPr lang="tr-TR" sz="1600" dirty="0"/>
              <a:t> </a:t>
            </a:r>
            <a:r>
              <a:rPr lang="tr-TR" sz="1600" dirty="0" err="1"/>
              <a:t>sensory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instrumental</a:t>
            </a:r>
            <a:r>
              <a:rPr lang="tr-TR" sz="1600" dirty="0"/>
              <a:t> </a:t>
            </a:r>
            <a:r>
              <a:rPr lang="tr-TR" sz="1600" dirty="0" err="1"/>
              <a:t>measurement</a:t>
            </a:r>
            <a:r>
              <a:rPr lang="tr-TR" sz="1600" dirty="0"/>
              <a:t> of </a:t>
            </a:r>
            <a:r>
              <a:rPr lang="tr-TR" sz="1600" dirty="0" err="1"/>
              <a:t>peanut</a:t>
            </a:r>
            <a:r>
              <a:rPr lang="tr-TR" sz="1600" dirty="0"/>
              <a:t> </a:t>
            </a:r>
            <a:r>
              <a:rPr lang="tr-TR" sz="1600" dirty="0" err="1"/>
              <a:t>butter</a:t>
            </a:r>
            <a:r>
              <a:rPr lang="tr-TR" sz="1600" dirty="0"/>
              <a:t> </a:t>
            </a:r>
            <a:r>
              <a:rPr lang="tr-TR" sz="1600" dirty="0" err="1"/>
              <a:t>texture</a:t>
            </a:r>
            <a:r>
              <a:rPr lang="tr-TR" sz="1600" dirty="0"/>
              <a:t>. </a:t>
            </a:r>
            <a:r>
              <a:rPr lang="tr-TR" sz="1600" dirty="0" err="1"/>
              <a:t>Journal</a:t>
            </a:r>
            <a:r>
              <a:rPr lang="tr-TR" sz="1600" dirty="0"/>
              <a:t> of Food </a:t>
            </a:r>
            <a:r>
              <a:rPr lang="tr-TR" sz="1600" dirty="0" err="1"/>
              <a:t>Science</a:t>
            </a:r>
            <a:r>
              <a:rPr lang="tr-TR" sz="1600" dirty="0"/>
              <a:t>, 67, 1939-1949.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tr-TR" sz="1600" dirty="0"/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99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Doku Analizi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847528" y="1772816"/>
            <a:ext cx="850392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dirty="0" smtClean="0"/>
              <a:t>Duyusal doku analizi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dirty="0" smtClean="0"/>
              <a:t>	</a:t>
            </a:r>
            <a:r>
              <a:rPr lang="tr-TR" i="1" dirty="0" smtClean="0">
                <a:solidFill>
                  <a:srgbClr val="FF0000"/>
                </a:solidFill>
              </a:rPr>
              <a:t>az sayıda deneyimli panelist ve/veya çok sayıda deneyimsiz panelist</a:t>
            </a:r>
          </a:p>
          <a:p>
            <a:pPr>
              <a:lnSpc>
                <a:spcPct val="90000"/>
              </a:lnSpc>
            </a:pPr>
            <a:endParaRPr lang="tr-TR" dirty="0" smtClean="0"/>
          </a:p>
          <a:p>
            <a:pPr>
              <a:lnSpc>
                <a:spcPct val="90000"/>
              </a:lnSpc>
            </a:pPr>
            <a:r>
              <a:rPr lang="tr-TR" dirty="0" smtClean="0"/>
              <a:t>Aletsel doku analizi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dirty="0" smtClean="0"/>
              <a:t>Korelasyon ??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i="1" dirty="0" smtClean="0">
                <a:solidFill>
                  <a:srgbClr val="FF0000"/>
                </a:solidFill>
              </a:rPr>
              <a:t>Panelist yetkinliği ve alet duyarlılığı ile ilişkili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652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Duyusal </a:t>
            </a:r>
            <a:r>
              <a:rPr lang="tr-TR" dirty="0" err="1" smtClean="0">
                <a:solidFill>
                  <a:srgbClr val="C00000"/>
                </a:solidFill>
              </a:rPr>
              <a:t>tekstür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Karmaşıktır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Gıda ağızda değişime uğramaktadır</a:t>
            </a:r>
          </a:p>
          <a:p>
            <a:pPr>
              <a:buFont typeface="Wingdings" pitchFamily="2" charset="2"/>
              <a:buNone/>
            </a:pPr>
            <a:r>
              <a:rPr lang="tr-TR" i="1" dirty="0">
                <a:solidFill>
                  <a:srgbClr val="FF0000"/>
                </a:solidFill>
              </a:rPr>
              <a:t>	</a:t>
            </a:r>
            <a:r>
              <a:rPr lang="tr-TR" sz="2400" i="1" dirty="0">
                <a:solidFill>
                  <a:srgbClr val="FF0000"/>
                </a:solidFill>
              </a:rPr>
              <a:t>kesme</a:t>
            </a:r>
          </a:p>
          <a:p>
            <a:pPr>
              <a:buFont typeface="Wingdings" pitchFamily="2" charset="2"/>
              <a:buNone/>
            </a:pPr>
            <a:r>
              <a:rPr lang="tr-TR" sz="2400" i="1" dirty="0">
                <a:solidFill>
                  <a:srgbClr val="FF0000"/>
                </a:solidFill>
              </a:rPr>
              <a:t>    çiğneyerek öğütme</a:t>
            </a:r>
          </a:p>
          <a:p>
            <a:pPr>
              <a:buFont typeface="Wingdings" pitchFamily="2" charset="2"/>
              <a:buNone/>
            </a:pPr>
            <a:r>
              <a:rPr lang="tr-TR" sz="2400" i="1" dirty="0">
                <a:solidFill>
                  <a:srgbClr val="FF0000"/>
                </a:solidFill>
              </a:rPr>
              <a:t>    mide salgısı ile parçalama</a:t>
            </a:r>
          </a:p>
          <a:p>
            <a:pPr>
              <a:buFont typeface="Wingdings" pitchFamily="2" charset="2"/>
              <a:buNone/>
            </a:pPr>
            <a:r>
              <a:rPr lang="tr-TR" sz="2400" i="1" dirty="0">
                <a:solidFill>
                  <a:srgbClr val="FF0000"/>
                </a:solidFill>
              </a:rPr>
              <a:t>    uyarıcıların </a:t>
            </a:r>
            <a:r>
              <a:rPr lang="tr-TR" sz="2400" i="1" dirty="0" err="1">
                <a:solidFill>
                  <a:srgbClr val="FF0000"/>
                </a:solidFill>
              </a:rPr>
              <a:t>salınımı</a:t>
            </a:r>
            <a:r>
              <a:rPr lang="tr-TR" sz="2400" i="1" dirty="0">
                <a:solidFill>
                  <a:srgbClr val="FF0000"/>
                </a:solidFill>
              </a:rPr>
              <a:t> (tuz, şeker, aroma ve lezzet bileşenleri vb.)</a:t>
            </a:r>
          </a:p>
          <a:p>
            <a:pPr>
              <a:buFont typeface="Wingdings" pitchFamily="2" charset="2"/>
              <a:buNone/>
            </a:pPr>
            <a:r>
              <a:rPr lang="tr-TR" sz="2400" i="1" dirty="0">
                <a:solidFill>
                  <a:srgbClr val="FF0000"/>
                </a:solidFill>
              </a:rPr>
              <a:t>    yutma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553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25752" y="228600"/>
            <a:ext cx="8534400" cy="60811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Gıdaların </a:t>
            </a:r>
            <a:r>
              <a:rPr lang="tr-TR" dirty="0" err="1" smtClean="0">
                <a:solidFill>
                  <a:srgbClr val="C00000"/>
                </a:solidFill>
              </a:rPr>
              <a:t>Tekstürel</a:t>
            </a:r>
            <a:r>
              <a:rPr lang="tr-TR" dirty="0" smtClean="0">
                <a:solidFill>
                  <a:srgbClr val="C00000"/>
                </a:solidFill>
              </a:rPr>
              <a:t> Karakteristikleri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11000" contrast="29000"/>
          </a:blip>
          <a:srcRect/>
          <a:stretch>
            <a:fillRect/>
          </a:stretch>
        </p:blipFill>
        <p:spPr bwMode="auto">
          <a:xfrm>
            <a:off x="1524000" y="980728"/>
            <a:ext cx="9144000" cy="5904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7157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Aletsel </a:t>
            </a:r>
            <a:r>
              <a:rPr lang="tr-TR" dirty="0" err="1" smtClean="0">
                <a:solidFill>
                  <a:srgbClr val="C00000"/>
                </a:solidFill>
              </a:rPr>
              <a:t>tekstür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Duyusal </a:t>
            </a:r>
            <a:r>
              <a:rPr lang="tr-TR" dirty="0" err="1"/>
              <a:t>tekstürel</a:t>
            </a:r>
            <a:r>
              <a:rPr lang="tr-TR" dirty="0"/>
              <a:t> algılamayı taklit temeline dayanmaktadır</a:t>
            </a:r>
          </a:p>
          <a:p>
            <a:endParaRPr lang="tr-TR" dirty="0"/>
          </a:p>
          <a:p>
            <a:r>
              <a:rPr lang="tr-TR" dirty="0"/>
              <a:t>Örneğin, TPA tekniği çiğneme işlemini iki kez sıkıştırma uygulayarak taklit etmeyi amaçlamaktadır.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8998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1670462" y="980728"/>
          <a:ext cx="7089835" cy="5810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40923" imgH="1174948" progId="">
                  <p:embed/>
                </p:oleObj>
              </mc:Choice>
              <mc:Fallback>
                <p:oleObj r:id="rId3" imgW="40923" imgH="11749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462" y="980728"/>
                        <a:ext cx="7089835" cy="581061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lum bright="-8000" contrast="80000"/>
          </a:blip>
          <a:srcRect b="-250"/>
          <a:stretch>
            <a:fillRect/>
          </a:stretch>
        </p:blipFill>
        <p:spPr bwMode="auto">
          <a:xfrm>
            <a:off x="8688288" y="4433888"/>
            <a:ext cx="1979712" cy="242411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31337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C00000"/>
                </a:solidFill>
              </a:rPr>
              <a:t>Tekstür</a:t>
            </a:r>
            <a:r>
              <a:rPr lang="tr-TR" dirty="0" smtClean="0">
                <a:solidFill>
                  <a:srgbClr val="C00000"/>
                </a:solidFill>
              </a:rPr>
              <a:t> cihazı seçiminde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Kullanılacak yük hücresi kapasitesi önemlidir</a:t>
            </a:r>
          </a:p>
          <a:p>
            <a:pPr>
              <a:buFont typeface="Wingdings" pitchFamily="2" charset="2"/>
              <a:buNone/>
            </a:pPr>
            <a:r>
              <a:rPr lang="tr-TR" dirty="0" smtClean="0"/>
              <a:t>    </a:t>
            </a:r>
          </a:p>
          <a:p>
            <a:pPr>
              <a:buFont typeface="Wingdings" pitchFamily="2" charset="2"/>
              <a:buNone/>
            </a:pPr>
            <a:r>
              <a:rPr lang="tr-TR" sz="2400" i="1" dirty="0">
                <a:solidFill>
                  <a:srgbClr val="FF0000"/>
                </a:solidFill>
              </a:rPr>
              <a:t>Dil vb. görece yumuşak peynirlerde 5 </a:t>
            </a:r>
            <a:r>
              <a:rPr lang="tr-TR" sz="2400" i="1" dirty="0" err="1">
                <a:solidFill>
                  <a:srgbClr val="FF0000"/>
                </a:solidFill>
              </a:rPr>
              <a:t>kg’lık</a:t>
            </a:r>
            <a:r>
              <a:rPr lang="tr-TR" sz="2400" i="1" dirty="0">
                <a:solidFill>
                  <a:srgbClr val="FF0000"/>
                </a:solidFill>
              </a:rPr>
              <a:t> yük yeterli </a:t>
            </a:r>
            <a:r>
              <a:rPr lang="tr-TR" sz="2400" i="1" dirty="0" err="1">
                <a:solidFill>
                  <a:srgbClr val="FF0000"/>
                </a:solidFill>
              </a:rPr>
              <a:t>ike</a:t>
            </a:r>
            <a:r>
              <a:rPr lang="tr-TR" sz="2400" i="1" dirty="0">
                <a:solidFill>
                  <a:srgbClr val="FF0000"/>
                </a:solidFill>
              </a:rPr>
              <a:t> </a:t>
            </a:r>
            <a:r>
              <a:rPr lang="tr-TR" sz="2400" i="1" dirty="0" err="1">
                <a:solidFill>
                  <a:srgbClr val="FF0000"/>
                </a:solidFill>
              </a:rPr>
              <a:t>Mihaliç</a:t>
            </a:r>
            <a:r>
              <a:rPr lang="tr-TR" sz="2400" i="1" dirty="0">
                <a:solidFill>
                  <a:srgbClr val="FF0000"/>
                </a:solidFill>
              </a:rPr>
              <a:t> peyniri gibi sert dokulu peynirlerde 25 </a:t>
            </a:r>
            <a:r>
              <a:rPr lang="tr-TR" sz="2400" i="1" dirty="0" err="1">
                <a:solidFill>
                  <a:srgbClr val="FF0000"/>
                </a:solidFill>
              </a:rPr>
              <a:t>kg’lık</a:t>
            </a:r>
            <a:r>
              <a:rPr lang="tr-TR" sz="2400" i="1" dirty="0">
                <a:solidFill>
                  <a:srgbClr val="FF0000"/>
                </a:solidFill>
              </a:rPr>
              <a:t> yük gerekmektedir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6527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 err="1">
                <a:solidFill>
                  <a:srgbClr val="C00000"/>
                </a:solidFill>
              </a:rPr>
              <a:t>TPA’dan</a:t>
            </a:r>
            <a:r>
              <a:rPr lang="tr-TR" sz="2400" dirty="0">
                <a:solidFill>
                  <a:srgbClr val="C00000"/>
                </a:solidFill>
              </a:rPr>
              <a:t> 5’i ölçülen 2’si hesaplanan 7 parametre elde edilmektedir</a:t>
            </a:r>
            <a:endParaRPr lang="tr-TR" sz="2400" dirty="0">
              <a:solidFill>
                <a:srgbClr val="C00000"/>
              </a:solidFill>
            </a:endParaRPr>
          </a:p>
        </p:txBody>
      </p:sp>
      <p:pic>
        <p:nvPicPr>
          <p:cNvPr id="4" name="Picture 74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601788" y="980728"/>
            <a:ext cx="9066212" cy="5877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0761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Microsoft Office PowerPoint</Application>
  <PresentationFormat>Geniş ekran</PresentationFormat>
  <Paragraphs>92</Paragraphs>
  <Slides>27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Futura Lt BT</vt:lpstr>
      <vt:lpstr>Symbol</vt:lpstr>
      <vt:lpstr>Wingdings</vt:lpstr>
      <vt:lpstr>Wingdings 2</vt:lpstr>
      <vt:lpstr>Office Teması</vt:lpstr>
      <vt:lpstr>Grafik</vt:lpstr>
      <vt:lpstr>PowerPoint Sunusu</vt:lpstr>
      <vt:lpstr>PowerPoint Sunusu</vt:lpstr>
      <vt:lpstr>Doku Analizi</vt:lpstr>
      <vt:lpstr>Duyusal tekstür</vt:lpstr>
      <vt:lpstr>Gıdaların Tekstürel Karakteristikleri</vt:lpstr>
      <vt:lpstr>Aletsel tekstür</vt:lpstr>
      <vt:lpstr>PowerPoint Sunusu</vt:lpstr>
      <vt:lpstr>Tekstür cihazı seçiminde</vt:lpstr>
      <vt:lpstr>TPA’dan 5’i ölçülen 2’si hesaplanan 7 parametre elde edilmektedir</vt:lpstr>
      <vt:lpstr>TPA ölçümlerinde karşılaşılan sorunlar</vt:lpstr>
      <vt:lpstr>TPA ölçümlerinde karşılaşılan sorunlar</vt:lpstr>
      <vt:lpstr>TPA ölçümlerinde karşılaşılan sorunlar</vt:lpstr>
      <vt:lpstr>TPA çalışmalarında sertlik</vt:lpstr>
      <vt:lpstr>Peynir araştırmalarında TPA kullanımı</vt:lpstr>
      <vt:lpstr>Farklı yağ içeriklerine sahip Cheddar peynirlerinde TPA ölçümleri</vt:lpstr>
      <vt:lpstr>Farklı yağ içeriklerine sahip Antep peynirlerinde TPA ölçümleri</vt:lpstr>
      <vt:lpstr>Çiğ sütten üretilen Urfa peynirlerinde Hardness değerleri değişimi (tuz etkisi)</vt:lpstr>
      <vt:lpstr>Çiğ sütten üretilen Urfa peynirlerinde Springiness değerleri değişimi (tuz etkisi)</vt:lpstr>
      <vt:lpstr>Çiğ sütten üretilen Urfa peynirlerinde Adhesiveness değerleri değişimi (tuz etkisi)</vt:lpstr>
      <vt:lpstr>1 ve 90 günlük UF-Urfa peynirinden TPA profili</vt:lpstr>
      <vt:lpstr>Haşlanmış ve haşlanmamış Urfa peynirlerinde mikroyapı</vt:lpstr>
      <vt:lpstr>PowerPoint Sunusu</vt:lpstr>
      <vt:lpstr>Peynirlerin TPA tabanlı sınıflandırması</vt:lpstr>
      <vt:lpstr>Yoğurtta TPA çalışmaları</vt:lpstr>
      <vt:lpstr>Probiyotik yoğurt</vt:lpstr>
      <vt:lpstr>Raf ömrü optimizasyonunda TPA uygulaması</vt:lpstr>
      <vt:lpstr>Kaynaklar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süt</dc:creator>
  <cp:lastModifiedBy>süt</cp:lastModifiedBy>
  <cp:revision>1</cp:revision>
  <dcterms:created xsi:type="dcterms:W3CDTF">2021-05-20T06:36:04Z</dcterms:created>
  <dcterms:modified xsi:type="dcterms:W3CDTF">2021-05-20T06:36:18Z</dcterms:modified>
</cp:coreProperties>
</file>