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78" r:id="rId5"/>
    <p:sldId id="262" r:id="rId6"/>
    <p:sldId id="265" r:id="rId7"/>
    <p:sldId id="267" r:id="rId8"/>
    <p:sldId id="269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26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1218" y="-108"/>
      </p:cViewPr>
      <p:guideLst>
        <p:guide orient="horz" pos="2160"/>
        <p:guide pos="29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834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013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73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19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681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392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362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425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06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2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089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66736-D4F8-4037-958A-69F7362D4F9C}" type="datetimeFigureOut">
              <a:rPr lang="en-US" smtClean="0"/>
              <a:pPr/>
              <a:t>12/22/2017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F65F-9836-4C7B-B5B4-ADBC5A5DB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783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553171"/>
            <a:ext cx="8839200" cy="683130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dirty="0" smtClean="0"/>
              <a:t>   </a:t>
            </a:r>
            <a:r>
              <a:rPr lang="en-US" sz="2000" b="1" dirty="0" smtClean="0"/>
              <a:t>Analytical </a:t>
            </a:r>
            <a:r>
              <a:rPr lang="en-US" sz="2000" b="1" dirty="0" smtClean="0"/>
              <a:t>Chemistry </a:t>
            </a:r>
            <a:r>
              <a:rPr lang="en-US" sz="2000" dirty="0" smtClean="0"/>
              <a:t>is </a:t>
            </a:r>
            <a:r>
              <a:rPr lang="tr-TR" sz="2000" dirty="0" smtClean="0"/>
              <a:t>a </a:t>
            </a:r>
            <a:r>
              <a:rPr lang="tr-TR" sz="2000" dirty="0" err="1" smtClean="0"/>
              <a:t>branch</a:t>
            </a:r>
            <a:r>
              <a:rPr lang="tr-TR" sz="2000" dirty="0" smtClean="0"/>
              <a:t> of </a:t>
            </a:r>
            <a:r>
              <a:rPr lang="tr-TR" sz="2000" dirty="0" err="1" smtClean="0"/>
              <a:t>chemical</a:t>
            </a:r>
            <a:r>
              <a:rPr lang="tr-TR" sz="2000" dirty="0" smtClean="0"/>
              <a:t> </a:t>
            </a:r>
            <a:r>
              <a:rPr lang="en-US" sz="2000" dirty="0" smtClean="0"/>
              <a:t>science </a:t>
            </a:r>
            <a:r>
              <a:rPr lang="en-US" sz="2000" dirty="0" smtClean="0"/>
              <a:t>that deals with </a:t>
            </a:r>
            <a:r>
              <a:rPr lang="tr-TR" sz="2000" dirty="0" err="1" smtClean="0"/>
              <a:t>identification</a:t>
            </a:r>
            <a:r>
              <a:rPr lang="en-US" sz="2000" dirty="0" smtClean="0"/>
              <a:t>, </a:t>
            </a:r>
            <a:r>
              <a:rPr lang="en-US" sz="2000" dirty="0" smtClean="0"/>
              <a:t>separation</a:t>
            </a:r>
            <a:r>
              <a:rPr lang="tr-TR" sz="2000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 smtClean="0"/>
              <a:t>quantification of the components of a sample</a:t>
            </a:r>
            <a:r>
              <a:rPr lang="en-US" sz="2000" dirty="0" smtClean="0"/>
              <a:t>.</a:t>
            </a:r>
            <a:r>
              <a:rPr lang="tr-TR" sz="2000" dirty="0" smtClean="0"/>
              <a:t> </a:t>
            </a:r>
            <a:r>
              <a:rPr lang="tr-TR" sz="2000" dirty="0" err="1" smtClean="0"/>
              <a:t>Analysis</a:t>
            </a:r>
            <a:r>
              <a:rPr lang="tr-TR" sz="2000" dirty="0" smtClean="0"/>
              <a:t> </a:t>
            </a:r>
            <a:r>
              <a:rPr lang="tr-TR" sz="2000" dirty="0" err="1" smtClean="0"/>
              <a:t>could</a:t>
            </a:r>
            <a:r>
              <a:rPr lang="tr-TR" sz="2000" dirty="0" smtClean="0"/>
              <a:t> be </a:t>
            </a:r>
            <a:r>
              <a:rPr lang="tr-TR" sz="2000" dirty="0" err="1" smtClean="0"/>
              <a:t>divided</a:t>
            </a:r>
            <a:r>
              <a:rPr lang="tr-TR" sz="2000" dirty="0" smtClean="0"/>
              <a:t> </a:t>
            </a:r>
            <a:r>
              <a:rPr lang="tr-TR" sz="2000" dirty="0" err="1" smtClean="0"/>
              <a:t>two</a:t>
            </a:r>
            <a:r>
              <a:rPr lang="tr-TR" sz="2000" dirty="0" smtClean="0"/>
              <a:t> </a:t>
            </a:r>
            <a:r>
              <a:rPr lang="tr-TR" sz="2000" dirty="0" err="1" smtClean="0"/>
              <a:t>part</a:t>
            </a:r>
            <a:r>
              <a:rPr lang="tr-TR" sz="2000" dirty="0" smtClean="0"/>
              <a:t>.</a:t>
            </a:r>
            <a:endParaRPr lang="tr-TR" sz="2000" dirty="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/>
              <a:t>Qualitative </a:t>
            </a:r>
            <a:r>
              <a:rPr lang="tr-TR" sz="2000" b="1" dirty="0" err="1" smtClean="0"/>
              <a:t>analysis</a:t>
            </a:r>
            <a:r>
              <a:rPr lang="tr-TR" sz="2000" b="1" dirty="0" smtClean="0"/>
              <a:t>: </a:t>
            </a:r>
            <a:r>
              <a:rPr lang="tr-TR" sz="2000" dirty="0" smtClean="0"/>
              <a:t>I</a:t>
            </a:r>
            <a:r>
              <a:rPr lang="en-US" sz="2000" dirty="0" smtClean="0"/>
              <a:t>t </a:t>
            </a:r>
            <a:r>
              <a:rPr lang="en-US" sz="2000" dirty="0" smtClean="0"/>
              <a:t>is aimed to determine the chemical components of a </a:t>
            </a:r>
            <a:r>
              <a:rPr lang="en-US" sz="2000" dirty="0" smtClean="0"/>
              <a:t>sample</a:t>
            </a:r>
            <a:r>
              <a:rPr lang="tr-TR" sz="20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tr-TR" sz="2000" b="1" dirty="0" smtClean="0"/>
              <a:t>Q</a:t>
            </a:r>
            <a:r>
              <a:rPr lang="en-US" sz="2000" b="1" dirty="0" err="1" smtClean="0"/>
              <a:t>uantitative</a:t>
            </a:r>
            <a:r>
              <a:rPr lang="en-US" sz="2000" b="1" dirty="0" smtClean="0"/>
              <a:t> analysis</a:t>
            </a:r>
            <a:r>
              <a:rPr lang="tr-TR" sz="2000" b="1" dirty="0" smtClean="0"/>
              <a:t>: </a:t>
            </a:r>
            <a:r>
              <a:rPr lang="tr-TR" sz="2000" dirty="0" err="1" smtClean="0"/>
              <a:t>It</a:t>
            </a:r>
            <a:r>
              <a:rPr lang="tr-TR" sz="2000" dirty="0" smtClean="0"/>
              <a:t> is </a:t>
            </a:r>
            <a:r>
              <a:rPr lang="tr-TR" sz="2000" dirty="0" err="1" smtClean="0"/>
              <a:t>aimed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en-US" sz="2000" b="1" dirty="0" smtClean="0"/>
              <a:t> </a:t>
            </a:r>
            <a:r>
              <a:rPr lang="en-US" sz="2000" dirty="0" smtClean="0"/>
              <a:t>determine the quantities of the substances present in the sample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tr-TR" sz="2000" dirty="0" smtClean="0"/>
              <a:t> </a:t>
            </a:r>
            <a:r>
              <a:rPr lang="tr-TR" sz="2000" dirty="0" smtClean="0"/>
              <a:t>       S</a:t>
            </a:r>
            <a:r>
              <a:rPr lang="en-US" sz="2000" dirty="0" err="1" smtClean="0"/>
              <a:t>eparation</a:t>
            </a:r>
            <a:r>
              <a:rPr lang="en-US" sz="2000" dirty="0" smtClean="0"/>
              <a:t> </a:t>
            </a:r>
            <a:r>
              <a:rPr lang="en-US" sz="2000" dirty="0" smtClean="0"/>
              <a:t>methods are included in both qualitative and quantitative analysis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marL="179388" indent="-179388" algn="just">
              <a:lnSpc>
                <a:spcPct val="150000"/>
              </a:lnSpc>
              <a:buNone/>
            </a:pPr>
            <a:r>
              <a:rPr lang="tr-TR" sz="2000" dirty="0" smtClean="0"/>
              <a:t>   </a:t>
            </a:r>
            <a:r>
              <a:rPr lang="en-US" sz="2000" dirty="0" smtClean="0"/>
              <a:t>Analytical </a:t>
            </a:r>
            <a:r>
              <a:rPr lang="en-US" sz="2000" dirty="0" smtClean="0"/>
              <a:t>methods are classified according to the measurement of some quantities proportional to the quantity of </a:t>
            </a:r>
            <a:r>
              <a:rPr lang="en-US" sz="2000" dirty="0" err="1" smtClean="0"/>
              <a:t>analyte</a:t>
            </a:r>
            <a:r>
              <a:rPr lang="tr-TR" sz="2000" dirty="0" smtClean="0"/>
              <a:t>. </a:t>
            </a:r>
            <a:r>
              <a:rPr lang="tr-TR" sz="2000" dirty="0" err="1" smtClean="0"/>
              <a:t>Classical</a:t>
            </a:r>
            <a:r>
              <a:rPr lang="tr-TR" sz="2000" dirty="0" smtClean="0"/>
              <a:t> </a:t>
            </a:r>
            <a:r>
              <a:rPr lang="tr-TR" sz="2000" dirty="0" err="1" smtClean="0"/>
              <a:t>Methods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Instrumental</a:t>
            </a:r>
            <a:r>
              <a:rPr lang="tr-TR" sz="2000" dirty="0" smtClean="0"/>
              <a:t> </a:t>
            </a:r>
            <a:r>
              <a:rPr lang="tr-TR" sz="2000" dirty="0" err="1" smtClean="0"/>
              <a:t>Methods</a:t>
            </a:r>
            <a:r>
              <a:rPr lang="tr-TR" sz="2000" dirty="0" smtClean="0"/>
              <a:t>. </a:t>
            </a:r>
            <a:endParaRPr lang="tr-TR" sz="2000" b="1" dirty="0" smtClean="0"/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6544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Line 1016"/>
          <p:cNvCxnSpPr>
            <a:cxnSpLocks noChangeShapeType="1"/>
          </p:cNvCxnSpPr>
          <p:nvPr/>
        </p:nvCxnSpPr>
        <p:spPr bwMode="auto">
          <a:xfrm>
            <a:off x="1687513" y="9211016"/>
            <a:ext cx="173736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" name="6 Metin kutusu"/>
          <p:cNvSpPr txBox="1"/>
          <p:nvPr/>
        </p:nvSpPr>
        <p:spPr>
          <a:xfrm>
            <a:off x="249382" y="263236"/>
            <a:ext cx="8617527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err="1" smtClean="0"/>
              <a:t>How</a:t>
            </a:r>
            <a:r>
              <a:rPr lang="tr-TR" sz="2000" dirty="0" smtClean="0"/>
              <a:t> </a:t>
            </a:r>
            <a:r>
              <a:rPr lang="tr-TR" sz="2000" dirty="0" smtClean="0"/>
              <a:t>do </a:t>
            </a:r>
            <a:r>
              <a:rPr lang="tr-TR" sz="2000" dirty="0" err="1" smtClean="0"/>
              <a:t>you</a:t>
            </a:r>
            <a:r>
              <a:rPr lang="tr-TR" sz="2000" dirty="0" smtClean="0"/>
              <a:t> </a:t>
            </a:r>
            <a:r>
              <a:rPr lang="tr-TR" sz="2000" dirty="0" err="1" smtClean="0"/>
              <a:t>prepare</a:t>
            </a:r>
            <a:r>
              <a:rPr lang="tr-TR" sz="2000" dirty="0" smtClean="0"/>
              <a:t> 0.1050 M, 300 mL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</a:t>
            </a:r>
            <a:r>
              <a:rPr lang="tr-TR" sz="2000" dirty="0" err="1" smtClean="0"/>
              <a:t>from</a:t>
            </a:r>
            <a:r>
              <a:rPr lang="tr-TR" sz="2000" dirty="0" smtClean="0"/>
              <a:t> % 85 </a:t>
            </a:r>
            <a:r>
              <a:rPr lang="tr-TR" sz="2000" dirty="0" err="1" smtClean="0"/>
              <a:t>pure</a:t>
            </a:r>
            <a:r>
              <a:rPr lang="tr-TR" sz="2000" dirty="0" smtClean="0"/>
              <a:t>, d = 1.88 g/mL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 </a:t>
            </a:r>
            <a:r>
              <a:rPr lang="tr-TR" sz="2000" dirty="0" smtClean="0"/>
              <a:t>? (H:1, P:31, O:16)</a:t>
            </a:r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In</a:t>
            </a:r>
            <a:r>
              <a:rPr lang="tr-TR" sz="2000" dirty="0" smtClean="0"/>
              <a:t> 1 mL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                   1.88 g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In</a:t>
            </a:r>
            <a:r>
              <a:rPr lang="tr-TR" sz="2000" dirty="0" smtClean="0"/>
              <a:t> 1000 mL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             1880 g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Pure</a:t>
            </a:r>
            <a:r>
              <a:rPr lang="tr-TR" sz="2000" dirty="0" smtClean="0"/>
              <a:t> </a:t>
            </a:r>
            <a:r>
              <a:rPr lang="tr-TR" sz="2000" dirty="0" err="1" smtClean="0"/>
              <a:t>amount</a:t>
            </a:r>
            <a:r>
              <a:rPr lang="tr-TR" sz="2000" dirty="0" smtClean="0"/>
              <a:t> of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is;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1880 x 85/100 = 1598 g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1 L         1M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                    98 g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0.1050 M        0.3 L 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      3.087 g</a:t>
            </a:r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In</a:t>
            </a:r>
            <a:r>
              <a:rPr lang="tr-TR" sz="2000" dirty="0" smtClean="0"/>
              <a:t> 1000 mL 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                 </a:t>
            </a:r>
            <a:r>
              <a:rPr lang="tr-TR" sz="2000" dirty="0" err="1" smtClean="0"/>
              <a:t>pure</a:t>
            </a:r>
            <a:r>
              <a:rPr lang="tr-TR" sz="2000" dirty="0" smtClean="0"/>
              <a:t> </a:t>
            </a:r>
            <a:r>
              <a:rPr lang="tr-TR" sz="2000" dirty="0" err="1" smtClean="0"/>
              <a:t>amount</a:t>
            </a:r>
            <a:r>
              <a:rPr lang="tr-TR" sz="2000" dirty="0" smtClean="0"/>
              <a:t> of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is 1598 g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x                                                     3.087 g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x = </a:t>
            </a:r>
            <a:r>
              <a:rPr lang="tr-TR" sz="2000" dirty="0" smtClean="0"/>
              <a:t>1.932 mL </a:t>
            </a:r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First</a:t>
            </a:r>
            <a:r>
              <a:rPr lang="tr-TR" sz="2000" dirty="0" smtClean="0"/>
              <a:t> of </a:t>
            </a:r>
            <a:r>
              <a:rPr lang="tr-TR" sz="2000" dirty="0" err="1" smtClean="0"/>
              <a:t>all</a:t>
            </a:r>
            <a:r>
              <a:rPr lang="tr-TR" sz="2000" dirty="0" smtClean="0"/>
              <a:t>, an </a:t>
            </a:r>
            <a:r>
              <a:rPr lang="tr-TR" sz="2000" dirty="0" err="1" smtClean="0"/>
              <a:t>amount</a:t>
            </a:r>
            <a:r>
              <a:rPr lang="tr-TR" sz="2000" dirty="0" smtClean="0"/>
              <a:t> of </a:t>
            </a:r>
            <a:r>
              <a:rPr lang="tr-TR" sz="2000" dirty="0" err="1" smtClean="0"/>
              <a:t>water</a:t>
            </a:r>
            <a:r>
              <a:rPr lang="tr-TR" sz="2000" dirty="0" smtClean="0"/>
              <a:t> </a:t>
            </a:r>
            <a:r>
              <a:rPr lang="tr-TR" sz="2000" dirty="0" err="1" smtClean="0"/>
              <a:t>should</a:t>
            </a:r>
            <a:r>
              <a:rPr lang="tr-TR" sz="2000" dirty="0" smtClean="0"/>
              <a:t> be </a:t>
            </a:r>
            <a:r>
              <a:rPr lang="tr-TR" sz="2000" dirty="0" err="1" smtClean="0"/>
              <a:t>added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flask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then</a:t>
            </a:r>
            <a:r>
              <a:rPr lang="tr-TR" sz="2000" dirty="0" smtClean="0"/>
              <a:t> 1.932 mL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</a:t>
            </a:r>
            <a:r>
              <a:rPr lang="tr-TR" sz="2000" dirty="0" err="1" smtClean="0"/>
              <a:t>should</a:t>
            </a:r>
            <a:r>
              <a:rPr lang="tr-TR" sz="2000" dirty="0" smtClean="0"/>
              <a:t> be </a:t>
            </a:r>
            <a:r>
              <a:rPr lang="tr-TR" sz="2000" dirty="0" err="1" smtClean="0"/>
              <a:t>added</a:t>
            </a:r>
            <a:r>
              <a:rPr lang="tr-TR" sz="2000" dirty="0" smtClean="0"/>
              <a:t>. </a:t>
            </a:r>
            <a:r>
              <a:rPr lang="tr-TR" sz="2000" dirty="0" err="1" smtClean="0"/>
              <a:t>After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volume</a:t>
            </a:r>
            <a:r>
              <a:rPr lang="tr-TR" sz="2000" dirty="0" smtClean="0"/>
              <a:t> is </a:t>
            </a:r>
            <a:r>
              <a:rPr lang="tr-TR" sz="2000" dirty="0" err="1" smtClean="0"/>
              <a:t>completed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300 mL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water</a:t>
            </a:r>
            <a:r>
              <a:rPr lang="tr-TR" sz="2000" dirty="0" smtClean="0"/>
              <a:t>.</a:t>
            </a:r>
          </a:p>
          <a:p>
            <a:r>
              <a:rPr lang="tr-TR" sz="2000" baseline="-25000" dirty="0" smtClean="0"/>
              <a:t> 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2760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7091" y="221673"/>
            <a:ext cx="8492836" cy="600197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sz="2400" dirty="0" smtClean="0"/>
              <a:t>   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2400" dirty="0" smtClean="0"/>
              <a:t> </a:t>
            </a:r>
            <a:r>
              <a:rPr lang="tr-TR" sz="2400" dirty="0" smtClean="0"/>
              <a:t>      </a:t>
            </a:r>
            <a:r>
              <a:rPr lang="en-US" sz="2000" dirty="0" smtClean="0"/>
              <a:t>The </a:t>
            </a:r>
            <a:r>
              <a:rPr lang="en-US" sz="2000" dirty="0" smtClean="0"/>
              <a:t>classical methods are </a:t>
            </a:r>
            <a:r>
              <a:rPr lang="tr-TR" sz="2000" dirty="0" err="1" smtClean="0"/>
              <a:t>divided</a:t>
            </a:r>
            <a:r>
              <a:rPr lang="tr-TR" sz="2000" dirty="0" smtClean="0"/>
              <a:t> in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two</a:t>
            </a:r>
            <a:r>
              <a:rPr lang="tr-TR" sz="2000" dirty="0" smtClean="0"/>
              <a:t> </a:t>
            </a:r>
            <a:r>
              <a:rPr lang="tr-TR" sz="2000" dirty="0" err="1" smtClean="0"/>
              <a:t>part</a:t>
            </a:r>
            <a:r>
              <a:rPr lang="tr-TR" sz="2000" dirty="0" smtClean="0"/>
              <a:t>. </a:t>
            </a:r>
            <a:endParaRPr lang="en-US" sz="2000" b="1" dirty="0"/>
          </a:p>
          <a:p>
            <a:pPr marL="457200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/>
              <a:t>Gravimetric </a:t>
            </a:r>
            <a:r>
              <a:rPr lang="en-US" sz="2000" b="1" dirty="0" smtClean="0"/>
              <a:t>methods: </a:t>
            </a:r>
            <a:r>
              <a:rPr lang="en-US" sz="2000" dirty="0" smtClean="0"/>
              <a:t>The product formed as a result of a chemical reaction is based on the weight measurement, such as precipitation, </a:t>
            </a:r>
            <a:r>
              <a:rPr lang="en-US" sz="2000" dirty="0" err="1" smtClean="0"/>
              <a:t>electrodeposition</a:t>
            </a:r>
            <a:r>
              <a:rPr lang="en-US" sz="2000" dirty="0" smtClean="0"/>
              <a:t> and </a:t>
            </a:r>
            <a:r>
              <a:rPr lang="tr-TR" sz="2000" dirty="0" err="1" smtClean="0"/>
              <a:t>evaporation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/>
              <a:t>Volumetric methods: </a:t>
            </a:r>
            <a:r>
              <a:rPr lang="en-US" sz="2000" dirty="0" smtClean="0"/>
              <a:t>These are based on measuring the volume of a phase proportional to the quantity of the component to be </a:t>
            </a:r>
            <a:r>
              <a:rPr lang="en-US" sz="2000" dirty="0" smtClean="0"/>
              <a:t>determined</a:t>
            </a:r>
            <a:r>
              <a:rPr lang="tr-TR" sz="2000" dirty="0" smtClean="0"/>
              <a:t>. </a:t>
            </a:r>
            <a:r>
              <a:rPr lang="tr-TR" sz="2000" dirty="0" err="1" smtClean="0"/>
              <a:t>Titrimetric</a:t>
            </a:r>
            <a:r>
              <a:rPr lang="tr-TR" sz="2000" dirty="0" smtClean="0"/>
              <a:t> </a:t>
            </a:r>
            <a:r>
              <a:rPr lang="tr-TR" sz="2000" dirty="0" err="1" smtClean="0"/>
              <a:t>methods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example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volumetric</a:t>
            </a:r>
            <a:r>
              <a:rPr lang="tr-TR" sz="2000" dirty="0" smtClean="0"/>
              <a:t> </a:t>
            </a:r>
            <a:r>
              <a:rPr lang="tr-TR" sz="2000" dirty="0" err="1" smtClean="0"/>
              <a:t>methods</a:t>
            </a:r>
            <a:r>
              <a:rPr lang="tr-TR" sz="2000" dirty="0" smtClean="0"/>
              <a:t>.</a:t>
            </a:r>
            <a:endParaRPr lang="tr-TR" sz="2000" dirty="0" smtClean="0"/>
          </a:p>
          <a:p>
            <a:pPr algn="just">
              <a:lnSpc>
                <a:spcPct val="150000"/>
              </a:lnSpc>
              <a:buNone/>
            </a:pPr>
            <a:r>
              <a:rPr lang="tr-TR" sz="2000" dirty="0" smtClean="0"/>
              <a:t>   </a:t>
            </a:r>
            <a:r>
              <a:rPr lang="en-US" sz="2000" dirty="0" smtClean="0"/>
              <a:t>These </a:t>
            </a:r>
            <a:r>
              <a:rPr lang="en-US" sz="2000" dirty="0" smtClean="0"/>
              <a:t>methods are fairly accurate and precise methods, but their operation takes a long time and requires a large amount of manual skill as long as the amount of material to be assigned is high.</a:t>
            </a:r>
            <a:endParaRPr lang="en-US" sz="2000" b="1" dirty="0"/>
          </a:p>
          <a:p>
            <a:pPr algn="just">
              <a:buNone/>
            </a:pPr>
            <a:r>
              <a:rPr lang="tr-TR" sz="2000" dirty="0" smtClean="0"/>
              <a:t>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38792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0349" y="196485"/>
            <a:ext cx="8993651" cy="4880426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buNone/>
            </a:pPr>
            <a:r>
              <a:rPr lang="en-US" sz="2000" b="1" dirty="0" smtClean="0"/>
              <a:t>       In instrumental analysis</a:t>
            </a:r>
            <a:r>
              <a:rPr lang="en-US" sz="2000" dirty="0" smtClean="0"/>
              <a:t>, signals are analyzed </a:t>
            </a:r>
            <a:r>
              <a:rPr lang="en-US" sz="2000" dirty="0" err="1" smtClean="0"/>
              <a:t>proportinal</a:t>
            </a:r>
            <a:r>
              <a:rPr lang="en-US" sz="2000" dirty="0" smtClean="0"/>
              <a:t> to type and quantity of a compound using some analytical instruments. Instrumental analytical methods are divided some parts.</a:t>
            </a:r>
            <a:endParaRPr lang="en-US" sz="2000" dirty="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/>
              <a:t>Spectroscopic methods: </a:t>
            </a:r>
            <a:r>
              <a:rPr lang="en-US" sz="2000" dirty="0" smtClean="0"/>
              <a:t>This techniques is based on analysis of spectroscopic characteristic</a:t>
            </a:r>
            <a:r>
              <a:rPr lang="tr-TR" sz="2000" dirty="0" smtClean="0"/>
              <a:t>s</a:t>
            </a:r>
            <a:r>
              <a:rPr lang="en-US" sz="2000" dirty="0" smtClean="0"/>
              <a:t> of a compound. For this aim, </a:t>
            </a:r>
            <a:r>
              <a:rPr lang="en-US" sz="2000" dirty="0" smtClean="0"/>
              <a:t>U</a:t>
            </a:r>
            <a:r>
              <a:rPr lang="en-US" sz="2000" dirty="0" smtClean="0"/>
              <a:t>V-Visible </a:t>
            </a:r>
            <a:r>
              <a:rPr lang="en-US" sz="2000" dirty="0" err="1" smtClean="0"/>
              <a:t>spectrophotometry</a:t>
            </a:r>
            <a:r>
              <a:rPr lang="en-US" sz="2000" dirty="0" smtClean="0"/>
              <a:t>, </a:t>
            </a:r>
            <a:r>
              <a:rPr lang="en-US" sz="2000" dirty="0" err="1" smtClean="0"/>
              <a:t>spectrofluorimetry</a:t>
            </a:r>
            <a:r>
              <a:rPr lang="en-US" sz="2000" dirty="0" smtClean="0"/>
              <a:t>, IR </a:t>
            </a:r>
            <a:r>
              <a:rPr lang="en-US" sz="2000" dirty="0" err="1" smtClean="0"/>
              <a:t>spectrophotometry</a:t>
            </a:r>
            <a:r>
              <a:rPr lang="en-US" sz="2000" dirty="0" smtClean="0"/>
              <a:t>, atomic spectroscopy, X-ray spectroscopy</a:t>
            </a:r>
            <a:r>
              <a:rPr lang="en-US" sz="2000" dirty="0" smtClean="0"/>
              <a:t> can be used.</a:t>
            </a:r>
            <a:endParaRPr lang="tr-TR" sz="2000" dirty="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err="1" smtClean="0"/>
              <a:t>Electroanalytical</a:t>
            </a:r>
            <a:r>
              <a:rPr lang="en-US" sz="2000" b="1" dirty="0" smtClean="0"/>
              <a:t> </a:t>
            </a:r>
            <a:r>
              <a:rPr lang="en-US" sz="2000" b="1" dirty="0" smtClean="0"/>
              <a:t>methods:</a:t>
            </a:r>
            <a:r>
              <a:rPr lang="tr-TR" sz="2000" b="1" dirty="0" smtClean="0"/>
              <a:t> </a:t>
            </a:r>
            <a:r>
              <a:rPr lang="en-US" sz="2000" dirty="0" smtClean="0"/>
              <a:t>This techniques is based on analysis of </a:t>
            </a:r>
            <a:r>
              <a:rPr lang="tr-TR" sz="2000" dirty="0" err="1" smtClean="0"/>
              <a:t>electrochemical</a:t>
            </a:r>
            <a:r>
              <a:rPr lang="en-US" sz="2000" dirty="0" smtClean="0"/>
              <a:t> </a:t>
            </a:r>
            <a:r>
              <a:rPr lang="en-US" sz="2000" dirty="0" smtClean="0"/>
              <a:t>characteristic</a:t>
            </a:r>
            <a:r>
              <a:rPr lang="tr-TR" sz="2000" dirty="0" smtClean="0"/>
              <a:t>s</a:t>
            </a:r>
            <a:r>
              <a:rPr lang="en-US" sz="2000" dirty="0" smtClean="0"/>
              <a:t> of a compound.</a:t>
            </a:r>
            <a:r>
              <a:rPr lang="tr-TR" sz="2000" b="1" dirty="0" smtClean="0"/>
              <a:t> </a:t>
            </a:r>
            <a:r>
              <a:rPr lang="tr-TR" sz="2000" dirty="0" smtClean="0"/>
              <a:t>V</a:t>
            </a:r>
            <a:r>
              <a:rPr lang="en-US" sz="2000" dirty="0" err="1" smtClean="0"/>
              <a:t>oltammetry</a:t>
            </a:r>
            <a:r>
              <a:rPr lang="en-US" sz="2000" dirty="0" smtClean="0"/>
              <a:t>, </a:t>
            </a:r>
            <a:r>
              <a:rPr lang="en-US" sz="2000" dirty="0" err="1" smtClean="0"/>
              <a:t>polarography</a:t>
            </a:r>
            <a:r>
              <a:rPr lang="en-US" sz="2000" dirty="0" smtClean="0"/>
              <a:t>, </a:t>
            </a:r>
            <a:r>
              <a:rPr lang="en-US" sz="2000" dirty="0" err="1" smtClean="0"/>
              <a:t>coulometry</a:t>
            </a:r>
            <a:r>
              <a:rPr lang="tr-TR" sz="2000" dirty="0" smtClean="0"/>
              <a:t>, </a:t>
            </a:r>
            <a:r>
              <a:rPr lang="en-US" sz="2000" dirty="0" err="1" smtClean="0"/>
              <a:t>conductometry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p</a:t>
            </a:r>
            <a:r>
              <a:rPr lang="en-US" sz="2000" dirty="0" err="1" smtClean="0"/>
              <a:t>otentiometry</a:t>
            </a:r>
            <a:r>
              <a:rPr lang="tr-TR" sz="20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/>
              <a:t>Chromatographic methods: </a:t>
            </a:r>
            <a:r>
              <a:rPr lang="en-US" sz="2000" dirty="0" smtClean="0"/>
              <a:t>This techniques is based on </a:t>
            </a:r>
            <a:r>
              <a:rPr lang="tr-TR" sz="2000" dirty="0" err="1" smtClean="0"/>
              <a:t>separation</a:t>
            </a:r>
            <a:r>
              <a:rPr lang="en-US" sz="2000" dirty="0" smtClean="0"/>
              <a:t> </a:t>
            </a:r>
            <a:r>
              <a:rPr lang="en-US" sz="2000" dirty="0" smtClean="0"/>
              <a:t>of </a:t>
            </a:r>
            <a:r>
              <a:rPr lang="en-US" sz="2000" dirty="0" smtClean="0"/>
              <a:t>compound</a:t>
            </a:r>
            <a:r>
              <a:rPr lang="tr-TR" sz="2000" dirty="0" smtClean="0"/>
              <a:t>s </a:t>
            </a:r>
            <a:r>
              <a:rPr lang="tr-TR" sz="2000" dirty="0" err="1" smtClean="0"/>
              <a:t>related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structure</a:t>
            </a:r>
            <a:r>
              <a:rPr lang="tr-TR" sz="2000" dirty="0" smtClean="0"/>
              <a:t> of </a:t>
            </a:r>
            <a:r>
              <a:rPr lang="tr-TR" sz="2000" dirty="0" err="1" smtClean="0"/>
              <a:t>these</a:t>
            </a:r>
            <a:r>
              <a:rPr lang="tr-TR" sz="2000" dirty="0" smtClean="0"/>
              <a:t> </a:t>
            </a:r>
            <a:r>
              <a:rPr lang="tr-TR" sz="2000" dirty="0" err="1" smtClean="0"/>
              <a:t>compounds</a:t>
            </a:r>
            <a:r>
              <a:rPr lang="tr-TR" sz="2000" dirty="0" smtClean="0"/>
              <a:t>. </a:t>
            </a:r>
            <a:r>
              <a:rPr lang="tr-TR" sz="2000" dirty="0" err="1" smtClean="0"/>
              <a:t>Liquid</a:t>
            </a:r>
            <a:r>
              <a:rPr lang="tr-TR" sz="2000" dirty="0" smtClean="0"/>
              <a:t> </a:t>
            </a:r>
            <a:r>
              <a:rPr lang="tr-TR" sz="2000" dirty="0" err="1" smtClean="0"/>
              <a:t>chromtography</a:t>
            </a:r>
            <a:r>
              <a:rPr lang="tr-TR" sz="2000" dirty="0" smtClean="0"/>
              <a:t>, </a:t>
            </a:r>
            <a:r>
              <a:rPr lang="tr-TR" sz="2000" dirty="0" err="1" smtClean="0"/>
              <a:t>gas</a:t>
            </a:r>
            <a:r>
              <a:rPr lang="tr-TR" sz="2000" dirty="0" smtClean="0"/>
              <a:t> </a:t>
            </a:r>
            <a:r>
              <a:rPr lang="tr-TR" sz="2000" dirty="0" err="1" smtClean="0"/>
              <a:t>chromatography</a:t>
            </a:r>
            <a:r>
              <a:rPr lang="tr-TR" sz="2000" dirty="0" smtClean="0"/>
              <a:t>, </a:t>
            </a:r>
            <a:r>
              <a:rPr lang="tr-TR" sz="2000" dirty="0" err="1" smtClean="0"/>
              <a:t>thin</a:t>
            </a:r>
            <a:r>
              <a:rPr lang="tr-TR" sz="2000" dirty="0" smtClean="0"/>
              <a:t> </a:t>
            </a:r>
            <a:r>
              <a:rPr lang="tr-TR" sz="2000" dirty="0" err="1" smtClean="0"/>
              <a:t>layer</a:t>
            </a:r>
            <a:r>
              <a:rPr lang="tr-TR" sz="2000" dirty="0" smtClean="0"/>
              <a:t> </a:t>
            </a:r>
            <a:r>
              <a:rPr lang="tr-TR" sz="2000" dirty="0" err="1" smtClean="0"/>
              <a:t>chromatography</a:t>
            </a:r>
            <a:r>
              <a:rPr lang="tr-TR" sz="2000" dirty="0" smtClean="0"/>
              <a:t>, </a:t>
            </a:r>
            <a:r>
              <a:rPr lang="tr-TR" sz="2000" dirty="0" err="1" smtClean="0"/>
              <a:t>super</a:t>
            </a:r>
            <a:r>
              <a:rPr lang="tr-TR" sz="2000" dirty="0" smtClean="0"/>
              <a:t> </a:t>
            </a:r>
            <a:r>
              <a:rPr lang="tr-TR" sz="2000" dirty="0" err="1" smtClean="0"/>
              <a:t>critic</a:t>
            </a:r>
            <a:r>
              <a:rPr lang="tr-TR" sz="2000" dirty="0" smtClean="0"/>
              <a:t> </a:t>
            </a:r>
            <a:r>
              <a:rPr lang="tr-TR" sz="2000" dirty="0" err="1" smtClean="0"/>
              <a:t>fluid</a:t>
            </a:r>
            <a:r>
              <a:rPr lang="tr-TR" sz="2000" dirty="0" smtClean="0"/>
              <a:t> </a:t>
            </a:r>
            <a:r>
              <a:rPr lang="tr-TR" sz="2000" dirty="0" err="1" smtClean="0"/>
              <a:t>chromatograpy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exampled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technique</a:t>
            </a:r>
            <a:r>
              <a:rPr lang="tr-TR" sz="2000" dirty="0" smtClean="0"/>
              <a:t>.</a:t>
            </a:r>
            <a:r>
              <a:rPr lang="tr-TR" sz="2000" b="1" dirty="0" smtClean="0"/>
              <a:t> </a:t>
            </a:r>
            <a:endParaRPr lang="en-US" sz="2000" b="1" dirty="0" smtClean="0"/>
          </a:p>
          <a:p>
            <a:pPr marL="457200" indent="-457200" algn="just">
              <a:buFont typeface="+mj-lt"/>
              <a:buAutoNum type="arabicParenR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57933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80109" y="290945"/>
            <a:ext cx="8589817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tr-TR" dirty="0" smtClean="0"/>
              <a:t>      </a:t>
            </a:r>
            <a:r>
              <a:rPr lang="tr-TR" sz="2000" dirty="0" smtClean="0"/>
              <a:t>Beside </a:t>
            </a:r>
            <a:r>
              <a:rPr lang="tr-TR" sz="2000" dirty="0" err="1" smtClean="0"/>
              <a:t>these</a:t>
            </a:r>
            <a:r>
              <a:rPr lang="tr-TR" sz="2000" dirty="0" smtClean="0"/>
              <a:t>, </a:t>
            </a:r>
            <a:r>
              <a:rPr lang="tr-TR" sz="2000" dirty="0" err="1" smtClean="0"/>
              <a:t>there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capillary</a:t>
            </a:r>
            <a:r>
              <a:rPr lang="tr-TR" sz="2000" dirty="0" smtClean="0"/>
              <a:t> </a:t>
            </a:r>
            <a:r>
              <a:rPr lang="tr-TR" sz="2000" dirty="0" err="1" smtClean="0"/>
              <a:t>electrophoresis</a:t>
            </a:r>
            <a:r>
              <a:rPr lang="tr-TR" sz="2000" dirty="0" smtClean="0"/>
              <a:t>, </a:t>
            </a:r>
            <a:r>
              <a:rPr lang="tr-TR" sz="2000" dirty="0" err="1" smtClean="0"/>
              <a:t>thermal</a:t>
            </a:r>
            <a:r>
              <a:rPr lang="tr-TR" sz="2000" dirty="0" smtClean="0"/>
              <a:t> </a:t>
            </a:r>
            <a:r>
              <a:rPr lang="tr-TR" sz="2000" dirty="0" err="1" smtClean="0"/>
              <a:t>analytical</a:t>
            </a:r>
            <a:r>
              <a:rPr lang="tr-TR" sz="2000" dirty="0" smtClean="0"/>
              <a:t> </a:t>
            </a:r>
            <a:r>
              <a:rPr lang="tr-TR" sz="2000" dirty="0" err="1" smtClean="0"/>
              <a:t>methods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combined</a:t>
            </a:r>
            <a:r>
              <a:rPr lang="tr-TR" sz="2000" dirty="0" smtClean="0"/>
              <a:t> </a:t>
            </a:r>
            <a:r>
              <a:rPr lang="tr-TR" sz="2000" dirty="0" err="1" smtClean="0"/>
              <a:t>methods</a:t>
            </a:r>
            <a:r>
              <a:rPr lang="tr-TR" sz="2000" dirty="0" smtClean="0"/>
              <a:t> </a:t>
            </a:r>
            <a:r>
              <a:rPr lang="tr-TR" sz="2000" dirty="0" err="1" smtClean="0"/>
              <a:t>such</a:t>
            </a:r>
            <a:r>
              <a:rPr lang="tr-TR" sz="2000" dirty="0" smtClean="0"/>
              <a:t> as LC-MS, GC-MS. </a:t>
            </a:r>
            <a:r>
              <a:rPr lang="tr-TR" sz="2000" dirty="0" err="1" smtClean="0"/>
              <a:t>These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also</a:t>
            </a:r>
            <a:r>
              <a:rPr lang="tr-TR" sz="2000" dirty="0" smtClean="0"/>
              <a:t> </a:t>
            </a:r>
            <a:r>
              <a:rPr lang="tr-TR" sz="2000" dirty="0" err="1" smtClean="0"/>
              <a:t>classified</a:t>
            </a:r>
            <a:r>
              <a:rPr lang="tr-TR" sz="2000" dirty="0" smtClean="0"/>
              <a:t> in </a:t>
            </a:r>
            <a:r>
              <a:rPr lang="tr-TR" sz="2000" dirty="0" err="1" smtClean="0"/>
              <a:t>instrumental</a:t>
            </a:r>
            <a:r>
              <a:rPr lang="tr-TR" sz="2000" dirty="0" smtClean="0"/>
              <a:t> </a:t>
            </a:r>
            <a:r>
              <a:rPr lang="tr-TR" sz="2000" dirty="0" err="1" smtClean="0"/>
              <a:t>methods</a:t>
            </a:r>
            <a:r>
              <a:rPr lang="tr-TR" sz="2000" dirty="0" smtClean="0"/>
              <a:t>. </a:t>
            </a:r>
            <a:endParaRPr lang="tr-TR" sz="2000" dirty="0"/>
          </a:p>
        </p:txBody>
      </p:sp>
      <p:sp>
        <p:nvSpPr>
          <p:cNvPr id="5" name="4 Dikdörtgen"/>
          <p:cNvSpPr/>
          <p:nvPr/>
        </p:nvSpPr>
        <p:spPr>
          <a:xfrm>
            <a:off x="471055" y="1775798"/>
            <a:ext cx="8382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b="1" cap="all" dirty="0" smtClean="0"/>
              <a:t>CONCENTRATIONS </a:t>
            </a:r>
            <a:r>
              <a:rPr lang="tr-TR" sz="2000" b="1" cap="all" dirty="0" err="1" smtClean="0"/>
              <a:t>unITS</a:t>
            </a:r>
            <a:r>
              <a:rPr lang="tr-TR" sz="2000" b="1" cap="all" dirty="0" smtClean="0"/>
              <a:t> OF SOLUTIONS</a:t>
            </a:r>
          </a:p>
          <a:p>
            <a:pPr algn="ctr"/>
            <a:endParaRPr lang="tr-TR" sz="2000" b="1" cap="all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Sol</a:t>
            </a:r>
            <a:r>
              <a:rPr lang="tr-TR" sz="2000" dirty="0" err="1" smtClean="0"/>
              <a:t>utions</a:t>
            </a:r>
            <a:r>
              <a:rPr lang="tr-TR" sz="2000" dirty="0" smtClean="0"/>
              <a:t> </a:t>
            </a:r>
            <a:r>
              <a:rPr lang="en-US" sz="2000" dirty="0" smtClean="0"/>
              <a:t>are </a:t>
            </a:r>
            <a:r>
              <a:rPr lang="en-US" sz="2000" dirty="0" smtClean="0"/>
              <a:t>mixtures which are formed by homogeneous distribution of two or more phases in one of them. </a:t>
            </a:r>
            <a:r>
              <a:rPr lang="tr-TR" sz="2000" dirty="0" err="1" smtClean="0"/>
              <a:t>In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solutions</a:t>
            </a:r>
            <a:r>
              <a:rPr lang="tr-TR" sz="2000" dirty="0" smtClean="0"/>
              <a:t>, </a:t>
            </a:r>
            <a:r>
              <a:rPr lang="tr-TR" sz="2000" dirty="0" err="1" smtClean="0"/>
              <a:t>higher</a:t>
            </a:r>
            <a:r>
              <a:rPr lang="tr-TR" sz="2000" dirty="0" smtClean="0"/>
              <a:t> </a:t>
            </a:r>
            <a:r>
              <a:rPr lang="tr-TR" sz="2000" dirty="0" err="1" smtClean="0"/>
              <a:t>amount</a:t>
            </a:r>
            <a:r>
              <a:rPr lang="tr-TR" sz="2000" dirty="0" smtClean="0"/>
              <a:t> </a:t>
            </a:r>
            <a:r>
              <a:rPr lang="tr-TR" sz="2000" dirty="0" err="1" smtClean="0"/>
              <a:t>part</a:t>
            </a:r>
            <a:r>
              <a:rPr lang="tr-TR" sz="2000" dirty="0" smtClean="0"/>
              <a:t> is </a:t>
            </a:r>
            <a:r>
              <a:rPr lang="tr-TR" sz="2000" dirty="0" err="1" smtClean="0"/>
              <a:t>solvent</a:t>
            </a:r>
            <a:r>
              <a:rPr lang="tr-TR" sz="2000" dirty="0" smtClean="0"/>
              <a:t>, </a:t>
            </a:r>
            <a:r>
              <a:rPr lang="tr-TR" sz="2000" dirty="0" err="1" smtClean="0"/>
              <a:t>lower</a:t>
            </a:r>
            <a:r>
              <a:rPr lang="tr-TR" sz="2000" dirty="0" smtClean="0"/>
              <a:t> </a:t>
            </a:r>
            <a:r>
              <a:rPr lang="tr-TR" sz="2000" dirty="0" err="1" smtClean="0"/>
              <a:t>amount</a:t>
            </a:r>
            <a:r>
              <a:rPr lang="tr-TR" sz="2000" dirty="0" smtClean="0"/>
              <a:t> </a:t>
            </a:r>
            <a:r>
              <a:rPr lang="tr-TR" sz="2000" dirty="0" err="1" smtClean="0"/>
              <a:t>part</a:t>
            </a:r>
            <a:r>
              <a:rPr lang="tr-TR" sz="2000" dirty="0" smtClean="0"/>
              <a:t> is </a:t>
            </a:r>
            <a:r>
              <a:rPr lang="tr-TR" sz="2000" dirty="0" err="1" smtClean="0"/>
              <a:t>solute</a:t>
            </a:r>
            <a:r>
              <a:rPr lang="tr-TR" sz="2000" dirty="0" smtClean="0"/>
              <a:t>. </a:t>
            </a:r>
            <a:r>
              <a:rPr lang="en-US" sz="2000" dirty="0" smtClean="0"/>
              <a:t>The </a:t>
            </a:r>
            <a:r>
              <a:rPr lang="en-US" sz="2000" dirty="0" smtClean="0"/>
              <a:t>amount of solubility </a:t>
            </a:r>
            <a:r>
              <a:rPr lang="en-US" sz="2000" dirty="0" smtClean="0"/>
              <a:t>is </a:t>
            </a:r>
            <a:r>
              <a:rPr lang="tr-TR" sz="2000" dirty="0" err="1" smtClean="0"/>
              <a:t>determined</a:t>
            </a:r>
            <a:r>
              <a:rPr lang="en-US" sz="2000" dirty="0" smtClean="0"/>
              <a:t> </a:t>
            </a:r>
            <a:r>
              <a:rPr lang="en-US" sz="2000" dirty="0" smtClean="0"/>
              <a:t>in various forms in </a:t>
            </a:r>
            <a:r>
              <a:rPr lang="tr-TR" sz="2000" dirty="0" err="1" smtClean="0"/>
              <a:t>chemical</a:t>
            </a:r>
            <a:r>
              <a:rPr lang="tr-TR" sz="2000" dirty="0" smtClean="0"/>
              <a:t> </a:t>
            </a:r>
            <a:r>
              <a:rPr lang="tr-TR" sz="2000" dirty="0" err="1" smtClean="0"/>
              <a:t>analysis</a:t>
            </a:r>
            <a:r>
              <a:rPr lang="en-US" sz="2000" dirty="0" smtClean="0"/>
              <a:t>. </a:t>
            </a:r>
            <a:endParaRPr lang="tr-TR" sz="2000" dirty="0" smtClean="0"/>
          </a:p>
          <a:p>
            <a:pPr marL="342900" indent="-342900" algn="just">
              <a:lnSpc>
                <a:spcPct val="150000"/>
              </a:lnSpc>
              <a:buFontTx/>
              <a:buAutoNum type="arabicParenR"/>
            </a:pPr>
            <a:r>
              <a:rPr lang="en-US" sz="2000" dirty="0" smtClean="0"/>
              <a:t>Atom weight: The total weight of an atom </a:t>
            </a:r>
            <a:r>
              <a:rPr lang="en-US" sz="2000" dirty="0" smtClean="0"/>
              <a:t>as </a:t>
            </a:r>
            <a:r>
              <a:rPr lang="en-US" sz="2000" dirty="0" smtClean="0"/>
              <a:t>many as the </a:t>
            </a:r>
            <a:r>
              <a:rPr lang="en-US" sz="2000" dirty="0" err="1" smtClean="0"/>
              <a:t>avogadro</a:t>
            </a:r>
            <a:r>
              <a:rPr lang="en-US" sz="2000" dirty="0" smtClean="0"/>
              <a:t> number (</a:t>
            </a:r>
            <a:r>
              <a:rPr lang="tr-TR" sz="2000" dirty="0" smtClean="0"/>
              <a:t>6.02 x 10</a:t>
            </a:r>
            <a:r>
              <a:rPr lang="tr-TR" sz="2000" baseline="30000" dirty="0" smtClean="0"/>
              <a:t>23</a:t>
            </a:r>
            <a:r>
              <a:rPr lang="en-US" sz="2000" dirty="0" smtClean="0"/>
              <a:t>) </a:t>
            </a:r>
            <a:r>
              <a:rPr lang="en-US" sz="2000" dirty="0" smtClean="0"/>
              <a:t>of </a:t>
            </a:r>
            <a:r>
              <a:rPr lang="en-US" sz="2000" dirty="0" smtClean="0"/>
              <a:t>an element. </a:t>
            </a:r>
            <a:endParaRPr lang="tr-TR" sz="2000" dirty="0" smtClean="0"/>
          </a:p>
          <a:p>
            <a:pPr marL="342900" indent="-342900" algn="just">
              <a:lnSpc>
                <a:spcPct val="150000"/>
              </a:lnSpc>
              <a:buNone/>
            </a:pPr>
            <a:r>
              <a:rPr lang="en-US" sz="2000" dirty="0" smtClean="0"/>
              <a:t>2) </a:t>
            </a:r>
            <a:r>
              <a:rPr lang="tr-TR" sz="2000" dirty="0" smtClean="0"/>
              <a:t> </a:t>
            </a:r>
            <a:r>
              <a:rPr lang="en-US" sz="2000" dirty="0" smtClean="0"/>
              <a:t>Molecular </a:t>
            </a:r>
            <a:r>
              <a:rPr lang="en-US" sz="2000" dirty="0" smtClean="0"/>
              <a:t>weight: It is the sum of the atomic weights of the atoms that bring a molecule to the square</a:t>
            </a:r>
            <a:r>
              <a:rPr lang="en-US" sz="2000" dirty="0" smtClean="0"/>
              <a:t>.</a:t>
            </a:r>
            <a:r>
              <a:rPr lang="en-US" sz="2000" dirty="0" smtClean="0"/>
              <a:t> For example: </a:t>
            </a:r>
            <a:r>
              <a:rPr lang="tr-TR" sz="2000" dirty="0" err="1" smtClean="0"/>
              <a:t>Mn</a:t>
            </a:r>
            <a:r>
              <a:rPr lang="en-US" sz="2000" dirty="0" smtClean="0"/>
              <a:t>: </a:t>
            </a:r>
            <a:r>
              <a:rPr lang="tr-TR" sz="2000" dirty="0" smtClean="0"/>
              <a:t>55</a:t>
            </a:r>
            <a:r>
              <a:rPr lang="en-US" sz="2000" dirty="0" smtClean="0"/>
              <a:t> g, </a:t>
            </a:r>
            <a:r>
              <a:rPr lang="tr-TR" sz="2000" dirty="0" err="1" smtClean="0"/>
              <a:t>Zn</a:t>
            </a:r>
            <a:r>
              <a:rPr lang="en-US" sz="2000" dirty="0" smtClean="0"/>
              <a:t>: 6</a:t>
            </a:r>
            <a:r>
              <a:rPr lang="tr-TR" sz="2000" dirty="0" smtClean="0"/>
              <a:t>5</a:t>
            </a:r>
            <a:r>
              <a:rPr lang="en-US" sz="2000" dirty="0" smtClean="0"/>
              <a:t> g.</a:t>
            </a:r>
            <a:endParaRPr lang="tr-TR" sz="2000" dirty="0" smtClean="0"/>
          </a:p>
          <a:p>
            <a:pPr marL="342900" indent="-342900" algn="just">
              <a:lnSpc>
                <a:spcPct val="150000"/>
              </a:lnSpc>
              <a:buNone/>
            </a:pPr>
            <a:r>
              <a:rPr lang="tr-TR" sz="2000" dirty="0" smtClean="0"/>
              <a:t>3) </a:t>
            </a:r>
            <a:r>
              <a:rPr lang="tr-TR" sz="2000" dirty="0" smtClean="0"/>
              <a:t>   </a:t>
            </a:r>
            <a:r>
              <a:rPr lang="tr-TR" sz="2000" dirty="0" err="1" smtClean="0"/>
              <a:t>Mole</a:t>
            </a:r>
            <a:r>
              <a:rPr lang="tr-TR" sz="2000" dirty="0" smtClean="0"/>
              <a:t> </a:t>
            </a:r>
            <a:r>
              <a:rPr lang="tr-TR" sz="2000" dirty="0" err="1" smtClean="0"/>
              <a:t>number</a:t>
            </a:r>
            <a:r>
              <a:rPr lang="tr-TR" sz="2000" dirty="0" smtClean="0"/>
              <a:t> = </a:t>
            </a:r>
            <a:r>
              <a:rPr lang="tr-TR" sz="2000" dirty="0" err="1" smtClean="0"/>
              <a:t>weight</a:t>
            </a:r>
            <a:r>
              <a:rPr lang="tr-TR" sz="2000" dirty="0" smtClean="0"/>
              <a:t> / </a:t>
            </a:r>
            <a:r>
              <a:rPr lang="tr-TR" sz="2000" dirty="0" err="1" smtClean="0"/>
              <a:t>molecular</a:t>
            </a:r>
            <a:r>
              <a:rPr lang="tr-TR" sz="2000" dirty="0" smtClean="0"/>
              <a:t> </a:t>
            </a:r>
            <a:r>
              <a:rPr lang="tr-TR" sz="2000" dirty="0" err="1" smtClean="0"/>
              <a:t>weight</a:t>
            </a:r>
            <a:endParaRPr lang="en-US" sz="2000" dirty="0" smtClean="0"/>
          </a:p>
          <a:p>
            <a:pPr algn="ctr"/>
            <a:endParaRPr lang="tr-TR" sz="2000" b="1" cap="all" dirty="0" smtClean="0"/>
          </a:p>
          <a:p>
            <a:pPr algn="ctr"/>
            <a:endParaRPr lang="tr-TR" sz="2000" b="1" cap="all" dirty="0" smtClean="0"/>
          </a:p>
          <a:p>
            <a:pPr algn="just"/>
            <a:r>
              <a:rPr lang="tr-TR" sz="2000" cap="all" dirty="0" smtClean="0"/>
              <a:t>        </a:t>
            </a:r>
          </a:p>
          <a:p>
            <a:pPr algn="ctr"/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tr-T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3232" y="717261"/>
            <a:ext cx="7886700" cy="4351338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tr-TR" sz="2000" dirty="0" err="1" smtClean="0"/>
              <a:t>What</a:t>
            </a:r>
            <a:r>
              <a:rPr lang="tr-TR" sz="2000" dirty="0" smtClean="0"/>
              <a:t> </a:t>
            </a:r>
            <a:r>
              <a:rPr lang="tr-TR" sz="2000" dirty="0" smtClean="0"/>
              <a:t>is </a:t>
            </a:r>
            <a:r>
              <a:rPr lang="tr-TR" sz="2000" dirty="0" err="1" smtClean="0"/>
              <a:t>mole</a:t>
            </a:r>
            <a:r>
              <a:rPr lang="tr-TR" sz="2000" dirty="0" smtClean="0"/>
              <a:t> of </a:t>
            </a:r>
            <a:r>
              <a:rPr lang="tr-TR" sz="2000" dirty="0" smtClean="0"/>
              <a:t>20.0 </a:t>
            </a:r>
            <a:r>
              <a:rPr lang="tr-TR" sz="2000" dirty="0"/>
              <a:t>g </a:t>
            </a:r>
            <a:r>
              <a:rPr lang="tr-TR" sz="2000" dirty="0" err="1" smtClean="0"/>
              <a:t>NaOH</a:t>
            </a:r>
            <a:r>
              <a:rPr lang="tr-TR" sz="2000" dirty="0" smtClean="0"/>
              <a:t>?     (</a:t>
            </a:r>
            <a:r>
              <a:rPr lang="tr-TR" sz="2000" dirty="0" err="1" smtClean="0"/>
              <a:t>Na</a:t>
            </a:r>
            <a:r>
              <a:rPr lang="tr-TR" sz="2000" dirty="0" smtClean="0"/>
              <a:t>:23, H:1, </a:t>
            </a:r>
            <a:r>
              <a:rPr lang="tr-TR" sz="2000" dirty="0" smtClean="0"/>
              <a:t>O:16)</a:t>
            </a:r>
            <a:endParaRPr lang="en-US" sz="2000" b="1" dirty="0"/>
          </a:p>
          <a:p>
            <a:pPr>
              <a:lnSpc>
                <a:spcPct val="150000"/>
              </a:lnSpc>
              <a:buNone/>
            </a:pPr>
            <a:r>
              <a:rPr lang="tr-TR" sz="2000" dirty="0" smtClean="0"/>
              <a:t>           </a:t>
            </a:r>
            <a:r>
              <a:rPr lang="tr-TR" sz="2000" dirty="0" smtClean="0"/>
              <a:t>20</a:t>
            </a:r>
            <a:r>
              <a:rPr lang="tr-TR" sz="2000" dirty="0" smtClean="0"/>
              <a:t> </a:t>
            </a:r>
            <a:r>
              <a:rPr lang="tr-TR" sz="2000" dirty="0"/>
              <a:t>/ </a:t>
            </a:r>
            <a:r>
              <a:rPr lang="tr-TR" sz="2000" dirty="0" smtClean="0"/>
              <a:t>40</a:t>
            </a:r>
            <a:r>
              <a:rPr lang="tr-TR" sz="2000" dirty="0" smtClean="0"/>
              <a:t> </a:t>
            </a:r>
            <a:r>
              <a:rPr lang="tr-TR" sz="2000" dirty="0"/>
              <a:t>= </a:t>
            </a:r>
            <a:r>
              <a:rPr lang="tr-TR" sz="2000" dirty="0" smtClean="0"/>
              <a:t>0.5 </a:t>
            </a:r>
            <a:r>
              <a:rPr lang="tr-TR" sz="2000" dirty="0" err="1" smtClean="0"/>
              <a:t>mol</a:t>
            </a:r>
            <a:r>
              <a:rPr lang="tr-TR" sz="2000" dirty="0" smtClean="0"/>
              <a:t> </a:t>
            </a:r>
            <a:endParaRPr lang="en-US" sz="2000" b="1" dirty="0"/>
          </a:p>
          <a:p>
            <a:pPr>
              <a:lnSpc>
                <a:spcPct val="150000"/>
              </a:lnSpc>
              <a:buNone/>
            </a:pPr>
            <a:r>
              <a:rPr lang="tr-TR" sz="2000" dirty="0" smtClean="0"/>
              <a:t>1 </a:t>
            </a:r>
            <a:r>
              <a:rPr lang="tr-TR" sz="2000" dirty="0"/>
              <a:t>mol =  1000 </a:t>
            </a:r>
            <a:r>
              <a:rPr lang="tr-TR" sz="2000" dirty="0" err="1"/>
              <a:t>mmol</a:t>
            </a:r>
            <a:r>
              <a:rPr lang="tr-TR" sz="2000" dirty="0"/>
              <a:t> </a:t>
            </a:r>
            <a:r>
              <a:rPr lang="tr-TR" sz="2000" dirty="0" smtClean="0"/>
              <a:t> 1 </a:t>
            </a:r>
            <a:r>
              <a:rPr lang="tr-TR" sz="2000" dirty="0" err="1"/>
              <a:t>mmol</a:t>
            </a:r>
            <a:r>
              <a:rPr lang="tr-TR" sz="2000" dirty="0"/>
              <a:t> =  10</a:t>
            </a:r>
            <a:r>
              <a:rPr lang="tr-TR" sz="2000" baseline="30000" dirty="0"/>
              <a:t>-3</a:t>
            </a:r>
            <a:r>
              <a:rPr lang="tr-TR" sz="2000" dirty="0"/>
              <a:t> </a:t>
            </a:r>
            <a:r>
              <a:rPr lang="tr-TR" sz="2000" dirty="0" err="1" smtClean="0"/>
              <a:t>mol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3 Metin kutusu"/>
          <p:cNvSpPr txBox="1"/>
          <p:nvPr/>
        </p:nvSpPr>
        <p:spPr>
          <a:xfrm>
            <a:off x="568036" y="2466109"/>
            <a:ext cx="796636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Percent </a:t>
            </a:r>
            <a:r>
              <a:rPr lang="en-US" sz="2000" b="1" dirty="0" err="1" smtClean="0"/>
              <a:t>solubles</a:t>
            </a:r>
            <a:r>
              <a:rPr lang="en-US" sz="2000" b="1" dirty="0" smtClean="0"/>
              <a:t>: </a:t>
            </a:r>
            <a:r>
              <a:rPr lang="en-US" sz="2000" dirty="0" err="1" smtClean="0"/>
              <a:t>Solubles</a:t>
            </a:r>
            <a:r>
              <a:rPr lang="en-US" sz="2000" dirty="0" smtClean="0"/>
              <a:t> in solution are expressed as percentages. Weight / weight (w / </a:t>
            </a:r>
            <a:r>
              <a:rPr lang="en-US" sz="2000" dirty="0" smtClean="0"/>
              <a:t>w), </a:t>
            </a:r>
            <a:r>
              <a:rPr lang="en-US" sz="2000" dirty="0" smtClean="0"/>
              <a:t>weight / volume (w / </a:t>
            </a:r>
            <a:r>
              <a:rPr lang="en-US" sz="2000" dirty="0" smtClean="0"/>
              <a:t>v) </a:t>
            </a:r>
            <a:r>
              <a:rPr lang="en-US" sz="2000" dirty="0" smtClean="0"/>
              <a:t>and volume / volume (v / </a:t>
            </a:r>
            <a:r>
              <a:rPr lang="en-US" sz="2000" dirty="0" smtClean="0"/>
              <a:t>v)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tr-TR" sz="2000" dirty="0" err="1" smtClean="0"/>
              <a:t>If</a:t>
            </a:r>
            <a:r>
              <a:rPr lang="tr-TR" sz="2000" dirty="0" smtClean="0"/>
              <a:t> </a:t>
            </a:r>
            <a:r>
              <a:rPr lang="tr-TR" sz="2000" dirty="0" err="1" smtClean="0"/>
              <a:t>there</a:t>
            </a:r>
            <a:r>
              <a:rPr lang="tr-TR" sz="2000" dirty="0" smtClean="0"/>
              <a:t> </a:t>
            </a:r>
            <a:r>
              <a:rPr lang="tr-TR" sz="2000" dirty="0" err="1" smtClean="0"/>
              <a:t>isnt</a:t>
            </a:r>
            <a:r>
              <a:rPr lang="tr-TR" sz="2000" dirty="0" smtClean="0"/>
              <a:t> </a:t>
            </a:r>
            <a:r>
              <a:rPr lang="tr-TR" sz="2000" dirty="0" err="1" smtClean="0"/>
              <a:t>any</a:t>
            </a:r>
            <a:r>
              <a:rPr lang="tr-TR" sz="2000" dirty="0" smtClean="0"/>
              <a:t> </a:t>
            </a:r>
            <a:r>
              <a:rPr lang="tr-TR" sz="2000" dirty="0" err="1" smtClean="0"/>
              <a:t>knowledge</a:t>
            </a:r>
            <a:r>
              <a:rPr lang="tr-TR" sz="2000" dirty="0" smtClean="0"/>
              <a:t> </a:t>
            </a:r>
            <a:r>
              <a:rPr lang="tr-TR" sz="2000" dirty="0" err="1" smtClean="0"/>
              <a:t>about</a:t>
            </a:r>
            <a:r>
              <a:rPr lang="tr-TR" sz="2000" dirty="0" smtClean="0"/>
              <a:t> </a:t>
            </a:r>
            <a:r>
              <a:rPr lang="tr-TR" sz="2000" dirty="0" err="1" smtClean="0"/>
              <a:t>thi</a:t>
            </a:r>
            <a:r>
              <a:rPr lang="tr-TR" sz="2000" dirty="0" err="1" smtClean="0"/>
              <a:t>s</a:t>
            </a:r>
            <a:r>
              <a:rPr lang="tr-TR" sz="2000" dirty="0" smtClean="0"/>
              <a:t>, </a:t>
            </a:r>
            <a:r>
              <a:rPr lang="tr-TR" sz="2000" dirty="0" err="1" smtClean="0"/>
              <a:t>units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be </a:t>
            </a:r>
            <a:r>
              <a:rPr lang="tr-TR" sz="2000" dirty="0" err="1" smtClean="0"/>
              <a:t>excepted</a:t>
            </a:r>
            <a:r>
              <a:rPr lang="tr-TR" sz="2000" dirty="0" smtClean="0"/>
              <a:t> as </a:t>
            </a:r>
            <a:r>
              <a:rPr lang="en-US" sz="2000" dirty="0" smtClean="0"/>
              <a:t>w / </a:t>
            </a:r>
            <a:r>
              <a:rPr lang="en-US" sz="2000" dirty="0" smtClean="0"/>
              <a:t>v</a:t>
            </a:r>
            <a:r>
              <a:rPr lang="tr-TR" sz="2000" dirty="0" smtClean="0"/>
              <a:t>.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example</a:t>
            </a:r>
            <a:r>
              <a:rPr lang="tr-TR" sz="2000" dirty="0" smtClean="0"/>
              <a:t>, % 3 </a:t>
            </a:r>
            <a:r>
              <a:rPr lang="tr-TR" sz="2000" dirty="0" err="1" smtClean="0"/>
              <a:t>boric</a:t>
            </a:r>
            <a:r>
              <a:rPr lang="tr-TR" sz="2000" dirty="0" smtClean="0"/>
              <a:t> </a:t>
            </a:r>
            <a:r>
              <a:rPr lang="tr-TR" sz="2000" dirty="0" err="1" smtClean="0"/>
              <a:t>acid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</a:t>
            </a:r>
            <a:r>
              <a:rPr lang="tr-TR" sz="2000" dirty="0" err="1" smtClean="0"/>
              <a:t>means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3 g </a:t>
            </a:r>
            <a:r>
              <a:rPr lang="tr-TR" sz="2000" dirty="0" err="1" smtClean="0"/>
              <a:t>boric</a:t>
            </a:r>
            <a:r>
              <a:rPr lang="tr-TR" sz="2000" dirty="0" smtClean="0"/>
              <a:t> </a:t>
            </a:r>
            <a:r>
              <a:rPr lang="tr-TR" sz="2000" dirty="0" err="1" smtClean="0"/>
              <a:t>acid</a:t>
            </a:r>
            <a:r>
              <a:rPr lang="tr-TR" sz="2000" dirty="0" smtClean="0"/>
              <a:t> in 100 mL </a:t>
            </a:r>
            <a:r>
              <a:rPr lang="tr-TR" sz="2000" dirty="0" err="1" smtClean="0"/>
              <a:t>water</a:t>
            </a:r>
            <a:r>
              <a:rPr lang="tr-TR" sz="2000" dirty="0" smtClean="0"/>
              <a:t>. </a:t>
            </a:r>
            <a:r>
              <a:rPr lang="tr-TR" sz="2000" dirty="0" err="1" smtClean="0"/>
              <a:t>In</a:t>
            </a:r>
            <a:r>
              <a:rPr lang="tr-TR" sz="2000" dirty="0" smtClean="0"/>
              <a:t> </a:t>
            </a:r>
            <a:r>
              <a:rPr lang="tr-TR" sz="2000" dirty="0" err="1" smtClean="0"/>
              <a:t>commercial</a:t>
            </a:r>
            <a:r>
              <a:rPr lang="tr-TR" sz="2000" dirty="0" smtClean="0"/>
              <a:t> </a:t>
            </a:r>
            <a:r>
              <a:rPr lang="tr-TR" sz="2000" dirty="0" err="1" smtClean="0"/>
              <a:t>acids</a:t>
            </a:r>
            <a:r>
              <a:rPr lang="tr-TR" sz="2000" dirty="0" smtClean="0"/>
              <a:t> </a:t>
            </a:r>
            <a:r>
              <a:rPr lang="tr-TR" sz="2000" dirty="0" err="1" smtClean="0"/>
              <a:t>like</a:t>
            </a:r>
            <a:r>
              <a:rPr lang="tr-TR" sz="2000" dirty="0" smtClean="0"/>
              <a:t> </a:t>
            </a:r>
            <a:r>
              <a:rPr lang="tr-TR" sz="2000" dirty="0" smtClean="0"/>
              <a:t>HNO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, </a:t>
            </a:r>
            <a:r>
              <a:rPr lang="tr-TR" sz="2000" dirty="0" err="1" smtClean="0"/>
              <a:t>HCl</a:t>
            </a:r>
            <a:r>
              <a:rPr lang="tr-TR" sz="2000" dirty="0"/>
              <a:t> </a:t>
            </a:r>
            <a:r>
              <a:rPr lang="tr-TR" sz="2000" dirty="0" err="1" smtClean="0"/>
              <a:t>etc</a:t>
            </a:r>
            <a:r>
              <a:rPr lang="tr-TR" sz="2000" dirty="0" smtClean="0"/>
              <a:t>,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unit</a:t>
            </a:r>
            <a:r>
              <a:rPr lang="tr-TR" sz="2000" dirty="0" smtClean="0"/>
              <a:t> is w/w.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liquid</a:t>
            </a:r>
            <a:r>
              <a:rPr lang="tr-TR" sz="2000" dirty="0" smtClean="0"/>
              <a:t> – </a:t>
            </a:r>
            <a:r>
              <a:rPr lang="tr-TR" sz="2000" dirty="0" err="1" smtClean="0"/>
              <a:t>liquid</a:t>
            </a:r>
            <a:r>
              <a:rPr lang="tr-TR" sz="2000" dirty="0" smtClean="0"/>
              <a:t> </a:t>
            </a:r>
            <a:r>
              <a:rPr lang="tr-TR" sz="2000" dirty="0" err="1" smtClean="0"/>
              <a:t>mixture</a:t>
            </a:r>
            <a:r>
              <a:rPr lang="tr-TR" sz="2000" dirty="0" smtClean="0"/>
              <a:t>,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unit</a:t>
            </a:r>
            <a:r>
              <a:rPr lang="tr-TR" sz="2000" dirty="0" smtClean="0"/>
              <a:t> is v/v.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example</a:t>
            </a:r>
            <a:r>
              <a:rPr lang="tr-TR" sz="2000" dirty="0" smtClean="0"/>
              <a:t>, % 20 </a:t>
            </a:r>
            <a:r>
              <a:rPr lang="tr-TR" sz="2000" dirty="0" err="1" smtClean="0"/>
              <a:t>methanol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</a:t>
            </a:r>
            <a:r>
              <a:rPr lang="tr-TR" sz="2000" dirty="0" err="1" smtClean="0"/>
              <a:t>means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20 mL </a:t>
            </a:r>
            <a:r>
              <a:rPr lang="tr-TR" sz="2000" dirty="0" err="1" smtClean="0"/>
              <a:t>methanol</a:t>
            </a:r>
            <a:r>
              <a:rPr lang="tr-TR" sz="2000" dirty="0" smtClean="0"/>
              <a:t> in 100 mL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(80 mL of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solution</a:t>
            </a:r>
            <a:r>
              <a:rPr lang="tr-TR" sz="2000" dirty="0" smtClean="0"/>
              <a:t> is  </a:t>
            </a:r>
            <a:r>
              <a:rPr lang="tr-TR" sz="2000" dirty="0" err="1" smtClean="0"/>
              <a:t>water</a:t>
            </a:r>
            <a:r>
              <a:rPr lang="tr-TR" sz="2000" dirty="0" smtClean="0"/>
              <a:t>).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95050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7090" y="329334"/>
            <a:ext cx="8603673" cy="616844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b="1" dirty="0" smtClean="0"/>
              <a:t>   </a:t>
            </a:r>
            <a:r>
              <a:rPr lang="en-US" sz="2200" b="1" dirty="0" err="1" smtClean="0"/>
              <a:t>Molarity</a:t>
            </a:r>
            <a:r>
              <a:rPr lang="en-US" sz="2200" b="1" dirty="0" smtClean="0"/>
              <a:t> </a:t>
            </a:r>
            <a:r>
              <a:rPr lang="en-US" sz="2200" b="1" dirty="0" smtClean="0"/>
              <a:t>(M): </a:t>
            </a:r>
            <a:r>
              <a:rPr lang="tr-TR" sz="2200" dirty="0" err="1" smtClean="0"/>
              <a:t>Mole</a:t>
            </a:r>
            <a:r>
              <a:rPr lang="tr-TR" sz="2200" dirty="0" smtClean="0"/>
              <a:t> </a:t>
            </a:r>
            <a:r>
              <a:rPr lang="tr-TR" sz="2200" dirty="0" err="1" smtClean="0"/>
              <a:t>number</a:t>
            </a:r>
            <a:r>
              <a:rPr lang="tr-TR" sz="2200" dirty="0" smtClean="0"/>
              <a:t> of a </a:t>
            </a:r>
            <a:r>
              <a:rPr lang="tr-TR" sz="2200" dirty="0" err="1" smtClean="0"/>
              <a:t>solute</a:t>
            </a:r>
            <a:r>
              <a:rPr lang="tr-TR" sz="2200" dirty="0" smtClean="0"/>
              <a:t> </a:t>
            </a:r>
            <a:r>
              <a:rPr lang="tr-TR" sz="2200" dirty="0" err="1" smtClean="0"/>
              <a:t>or</a:t>
            </a:r>
            <a:r>
              <a:rPr lang="tr-TR" sz="2200" dirty="0" smtClean="0"/>
              <a:t> </a:t>
            </a:r>
            <a:r>
              <a:rPr lang="tr-TR" sz="2200" dirty="0" err="1" smtClean="0"/>
              <a:t>analyte</a:t>
            </a:r>
            <a:r>
              <a:rPr lang="tr-TR" sz="2200" dirty="0" smtClean="0"/>
              <a:t> in 1 L </a:t>
            </a:r>
            <a:r>
              <a:rPr lang="tr-TR" sz="2200" dirty="0" err="1" smtClean="0"/>
              <a:t>solutions</a:t>
            </a:r>
            <a:r>
              <a:rPr lang="tr-TR" sz="2200" dirty="0" smtClean="0"/>
              <a:t>. </a:t>
            </a:r>
            <a:r>
              <a:rPr lang="en-US" sz="2200" dirty="0" smtClean="0"/>
              <a:t>the </a:t>
            </a:r>
            <a:r>
              <a:rPr lang="en-US" sz="2200" dirty="0" smtClean="0"/>
              <a:t>number of moles of dissolved substance in 1 liter of </a:t>
            </a:r>
            <a:r>
              <a:rPr lang="en-US" sz="2200" dirty="0" err="1" smtClean="0"/>
              <a:t>solutio</a:t>
            </a:r>
            <a:r>
              <a:rPr lang="tr-TR" sz="2200" dirty="0" smtClean="0"/>
              <a:t>n.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If </a:t>
            </a:r>
            <a:r>
              <a:rPr lang="tr-TR" sz="2200" dirty="0" smtClean="0"/>
              <a:t>5.20</a:t>
            </a:r>
            <a:r>
              <a:rPr lang="en-US" sz="2200" dirty="0" smtClean="0"/>
              <a:t> </a:t>
            </a:r>
            <a:r>
              <a:rPr lang="en-US" sz="2200" dirty="0" smtClean="0"/>
              <a:t>g of </a:t>
            </a:r>
            <a:r>
              <a:rPr lang="tr-TR" sz="2200" dirty="0" smtClean="0"/>
              <a:t>KMnO</a:t>
            </a:r>
            <a:r>
              <a:rPr lang="tr-TR" sz="2200" baseline="-25000" dirty="0" smtClean="0"/>
              <a:t>4</a:t>
            </a:r>
            <a:r>
              <a:rPr lang="tr-TR" sz="2200" dirty="0" smtClean="0"/>
              <a:t> </a:t>
            </a:r>
            <a:r>
              <a:rPr lang="en-US" sz="2200" dirty="0" smtClean="0"/>
              <a:t>are </a:t>
            </a:r>
            <a:r>
              <a:rPr lang="en-US" sz="2200" dirty="0" smtClean="0"/>
              <a:t>dissolved in </a:t>
            </a:r>
            <a:r>
              <a:rPr lang="tr-TR" sz="2200" dirty="0" smtClean="0"/>
              <a:t>3</a:t>
            </a:r>
            <a:r>
              <a:rPr lang="en-US" sz="2200" dirty="0" smtClean="0"/>
              <a:t>00 </a:t>
            </a:r>
            <a:r>
              <a:rPr lang="en-US" sz="2200" dirty="0" err="1" smtClean="0"/>
              <a:t>mL</a:t>
            </a:r>
            <a:r>
              <a:rPr lang="en-US" sz="2200" dirty="0" smtClean="0"/>
              <a:t> of the </a:t>
            </a:r>
            <a:r>
              <a:rPr lang="en-US" sz="2200" dirty="0" smtClean="0"/>
              <a:t>solution</a:t>
            </a:r>
            <a:r>
              <a:rPr lang="tr-TR" sz="2200" dirty="0" smtClean="0"/>
              <a:t>, </a:t>
            </a:r>
            <a:r>
              <a:rPr lang="tr-TR" sz="2200" dirty="0" err="1" smtClean="0"/>
              <a:t>what</a:t>
            </a:r>
            <a:r>
              <a:rPr lang="tr-TR" sz="2200" dirty="0" smtClean="0"/>
              <a:t> is </a:t>
            </a:r>
            <a:r>
              <a:rPr lang="tr-TR" sz="2200" dirty="0" err="1" smtClean="0"/>
              <a:t>th</a:t>
            </a:r>
            <a:r>
              <a:rPr lang="tr-TR" sz="2200" dirty="0" err="1" smtClean="0"/>
              <a:t>e</a:t>
            </a:r>
            <a:r>
              <a:rPr lang="tr-TR" sz="2200" dirty="0" smtClean="0"/>
              <a:t> </a:t>
            </a:r>
            <a:r>
              <a:rPr lang="tr-TR" sz="2200" dirty="0" err="1" smtClean="0"/>
              <a:t>molarity</a:t>
            </a:r>
            <a:r>
              <a:rPr lang="tr-TR" sz="2200" dirty="0" smtClean="0"/>
              <a:t> of </a:t>
            </a:r>
            <a:r>
              <a:rPr lang="tr-TR" sz="2200" dirty="0" err="1" smtClean="0"/>
              <a:t>this</a:t>
            </a:r>
            <a:r>
              <a:rPr lang="tr-TR" sz="2200" dirty="0" smtClean="0"/>
              <a:t> </a:t>
            </a:r>
            <a:r>
              <a:rPr lang="tr-TR" sz="2200" dirty="0" err="1" smtClean="0"/>
              <a:t>solution</a:t>
            </a:r>
            <a:r>
              <a:rPr lang="tr-TR" sz="2200" dirty="0" smtClean="0"/>
              <a:t>? (K:39, </a:t>
            </a:r>
            <a:r>
              <a:rPr lang="tr-TR" sz="2200" dirty="0" err="1" smtClean="0"/>
              <a:t>Mn</a:t>
            </a:r>
            <a:r>
              <a:rPr lang="tr-TR" sz="2200" dirty="0" smtClean="0"/>
              <a:t>:55, O:16)</a:t>
            </a:r>
            <a:endParaRPr lang="en-US" sz="2200" b="1" dirty="0"/>
          </a:p>
          <a:p>
            <a:pPr algn="just">
              <a:lnSpc>
                <a:spcPct val="150000"/>
              </a:lnSpc>
              <a:buNone/>
            </a:pPr>
            <a:r>
              <a:rPr lang="tr-TR" sz="2200" dirty="0"/>
              <a:t> </a:t>
            </a:r>
            <a:r>
              <a:rPr lang="tr-TR" sz="2200" dirty="0" smtClean="0"/>
              <a:t>  </a:t>
            </a:r>
            <a:r>
              <a:rPr lang="tr-TR" sz="2200" dirty="0" err="1" smtClean="0"/>
              <a:t>In</a:t>
            </a:r>
            <a:r>
              <a:rPr lang="tr-TR" sz="2200" dirty="0" smtClean="0"/>
              <a:t>  300 </a:t>
            </a:r>
            <a:r>
              <a:rPr lang="tr-TR" sz="2200" dirty="0"/>
              <a:t>mL </a:t>
            </a:r>
            <a:r>
              <a:rPr lang="tr-TR" sz="2200" dirty="0" smtClean="0"/>
              <a:t>    </a:t>
            </a:r>
            <a:r>
              <a:rPr lang="tr-TR" sz="2200" dirty="0" smtClean="0"/>
              <a:t>5.2 </a:t>
            </a:r>
            <a:r>
              <a:rPr lang="tr-TR" sz="2200" dirty="0" smtClean="0"/>
              <a:t>g KMnO</a:t>
            </a:r>
            <a:r>
              <a:rPr lang="tr-TR" sz="2200" baseline="-25000" dirty="0" smtClean="0"/>
              <a:t>4</a:t>
            </a:r>
            <a:r>
              <a:rPr lang="tr-TR" sz="2200" dirty="0" smtClean="0"/>
              <a:t> </a:t>
            </a:r>
            <a:r>
              <a:rPr lang="tr-TR" sz="2200" dirty="0" smtClean="0"/>
              <a:t> </a:t>
            </a:r>
            <a:r>
              <a:rPr lang="tr-TR" sz="2200" dirty="0" smtClean="0"/>
              <a:t>   </a:t>
            </a:r>
            <a:endParaRPr lang="en-US" sz="2200" b="1" dirty="0"/>
          </a:p>
          <a:p>
            <a:pPr algn="just">
              <a:lnSpc>
                <a:spcPct val="150000"/>
              </a:lnSpc>
              <a:buNone/>
            </a:pPr>
            <a:r>
              <a:rPr lang="tr-TR" sz="2200" dirty="0"/>
              <a:t> </a:t>
            </a:r>
            <a:r>
              <a:rPr lang="tr-TR" sz="2200" dirty="0" smtClean="0"/>
              <a:t> </a:t>
            </a:r>
            <a:r>
              <a:rPr lang="tr-TR" sz="2200" dirty="0" smtClean="0"/>
              <a:t> </a:t>
            </a:r>
            <a:r>
              <a:rPr lang="tr-TR" sz="2200" dirty="0" err="1" smtClean="0"/>
              <a:t>In</a:t>
            </a:r>
            <a:r>
              <a:rPr lang="tr-TR" sz="2200" dirty="0" smtClean="0"/>
              <a:t>   1000 </a:t>
            </a:r>
            <a:r>
              <a:rPr lang="tr-TR" sz="2200" dirty="0"/>
              <a:t>mL </a:t>
            </a:r>
            <a:r>
              <a:rPr lang="tr-TR" sz="2200" dirty="0" smtClean="0"/>
              <a:t>    </a:t>
            </a:r>
            <a:r>
              <a:rPr lang="tr-TR" sz="2200" dirty="0" smtClean="0"/>
              <a:t>17.33 </a:t>
            </a:r>
            <a:r>
              <a:rPr lang="tr-TR" sz="2200" dirty="0"/>
              <a:t>g </a:t>
            </a:r>
            <a:r>
              <a:rPr lang="tr-TR" sz="2200" dirty="0" smtClean="0"/>
              <a:t>KMnO</a:t>
            </a:r>
            <a:r>
              <a:rPr lang="tr-TR" sz="2200" baseline="-25000" dirty="0" smtClean="0"/>
              <a:t>4</a:t>
            </a:r>
            <a:r>
              <a:rPr lang="tr-TR" sz="2200" dirty="0" smtClean="0"/>
              <a:t> </a:t>
            </a:r>
            <a:endParaRPr lang="en-US" sz="2200" b="1" dirty="0"/>
          </a:p>
          <a:p>
            <a:pPr algn="just">
              <a:lnSpc>
                <a:spcPct val="150000"/>
              </a:lnSpc>
              <a:buNone/>
            </a:pPr>
            <a:r>
              <a:rPr lang="tr-TR" sz="2200" dirty="0"/>
              <a:t>   </a:t>
            </a:r>
            <a:r>
              <a:rPr lang="tr-TR" sz="2200" dirty="0" err="1" smtClean="0"/>
              <a:t>mol</a:t>
            </a:r>
            <a:r>
              <a:rPr lang="tr-TR" sz="2200" dirty="0" smtClean="0"/>
              <a:t> </a:t>
            </a:r>
            <a:r>
              <a:rPr lang="tr-TR" sz="2200" dirty="0" smtClean="0"/>
              <a:t>of KMnO</a:t>
            </a:r>
            <a:r>
              <a:rPr lang="tr-TR" sz="2200" baseline="-25000" dirty="0" smtClean="0"/>
              <a:t>4</a:t>
            </a:r>
            <a:r>
              <a:rPr lang="tr-TR" sz="2200" dirty="0" smtClean="0"/>
              <a:t> </a:t>
            </a:r>
            <a:r>
              <a:rPr lang="tr-TR" sz="2200" dirty="0" smtClean="0"/>
              <a:t> = 17.33 / 158 = 0.1097 </a:t>
            </a:r>
            <a:r>
              <a:rPr lang="tr-TR" sz="2200" dirty="0" err="1" smtClean="0"/>
              <a:t>mol</a:t>
            </a:r>
            <a:endParaRPr lang="tr-TR" sz="2200" dirty="0" smtClean="0"/>
          </a:p>
          <a:p>
            <a:pPr algn="just">
              <a:lnSpc>
                <a:spcPct val="150000"/>
              </a:lnSpc>
              <a:buNone/>
            </a:pPr>
            <a:r>
              <a:rPr lang="tr-TR" sz="2200" dirty="0" smtClean="0"/>
              <a:t> </a:t>
            </a:r>
            <a:r>
              <a:rPr lang="tr-TR" sz="2200" dirty="0" smtClean="0"/>
              <a:t>  </a:t>
            </a:r>
            <a:r>
              <a:rPr lang="tr-TR" sz="2200" dirty="0" err="1" smtClean="0"/>
              <a:t>This</a:t>
            </a:r>
            <a:r>
              <a:rPr lang="tr-TR" sz="2200" dirty="0" smtClean="0"/>
              <a:t> </a:t>
            </a:r>
            <a:r>
              <a:rPr lang="tr-TR" sz="2200" dirty="0" err="1" smtClean="0"/>
              <a:t>solution</a:t>
            </a:r>
            <a:r>
              <a:rPr lang="tr-TR" sz="2200" dirty="0" smtClean="0"/>
              <a:t> is 0.1097 M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2200" dirty="0" smtClean="0"/>
              <a:t> </a:t>
            </a:r>
            <a:r>
              <a:rPr lang="tr-TR" sz="2200" dirty="0" smtClean="0"/>
              <a:t>  </a:t>
            </a:r>
            <a:r>
              <a:rPr lang="tr-TR" sz="2200" dirty="0" err="1" smtClean="0"/>
              <a:t>How</a:t>
            </a:r>
            <a:r>
              <a:rPr lang="tr-TR" sz="2200" dirty="0" smtClean="0"/>
              <a:t> </a:t>
            </a:r>
            <a:r>
              <a:rPr lang="tr-TR" sz="2200" dirty="0" err="1" smtClean="0"/>
              <a:t>to</a:t>
            </a:r>
            <a:r>
              <a:rPr lang="tr-TR" sz="2200" dirty="0" smtClean="0"/>
              <a:t> </a:t>
            </a:r>
            <a:r>
              <a:rPr lang="tr-TR" sz="2200" dirty="0" err="1" smtClean="0"/>
              <a:t>prepare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solution</a:t>
            </a:r>
            <a:r>
              <a:rPr lang="tr-TR" sz="2200" dirty="0" smtClean="0"/>
              <a:t> of 100 mL 0.2 M KNO</a:t>
            </a:r>
            <a:r>
              <a:rPr lang="tr-TR" sz="2200" baseline="-25000" dirty="0" smtClean="0"/>
              <a:t>3 </a:t>
            </a:r>
            <a:r>
              <a:rPr lang="tr-TR" sz="2200" dirty="0" err="1" smtClean="0"/>
              <a:t>solution</a:t>
            </a:r>
            <a:r>
              <a:rPr lang="tr-TR" sz="2200" dirty="0" smtClean="0"/>
              <a:t>? K:39, N:14, O:16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2200" dirty="0" smtClean="0"/>
              <a:t>    1 L 1 M KNO</a:t>
            </a:r>
            <a:r>
              <a:rPr lang="tr-TR" sz="2200" baseline="-25000" dirty="0" smtClean="0"/>
              <a:t>3 </a:t>
            </a:r>
            <a:r>
              <a:rPr lang="tr-TR" sz="2200" dirty="0" smtClean="0"/>
              <a:t>is 1 </a:t>
            </a:r>
            <a:r>
              <a:rPr lang="tr-TR" sz="2200" dirty="0" err="1" smtClean="0"/>
              <a:t>mole</a:t>
            </a:r>
            <a:r>
              <a:rPr lang="tr-TR" sz="2200" dirty="0" smtClean="0"/>
              <a:t> = 101 g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2200" dirty="0" smtClean="0"/>
              <a:t> </a:t>
            </a:r>
            <a:r>
              <a:rPr lang="tr-TR" sz="2200" dirty="0" smtClean="0"/>
              <a:t>   0.1 L 0.2 M  is 2.02 g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2200" dirty="0" smtClean="0"/>
              <a:t> </a:t>
            </a:r>
            <a:r>
              <a:rPr lang="tr-TR" sz="2200" dirty="0" smtClean="0"/>
              <a:t>    2.02 g </a:t>
            </a:r>
            <a:r>
              <a:rPr lang="tr-TR" sz="2200" dirty="0" smtClean="0"/>
              <a:t>KNO</a:t>
            </a:r>
            <a:r>
              <a:rPr lang="tr-TR" sz="2200" baseline="-25000" dirty="0" smtClean="0"/>
              <a:t>3 </a:t>
            </a:r>
            <a:r>
              <a:rPr lang="tr-TR" sz="2200" dirty="0" smtClean="0"/>
              <a:t>is </a:t>
            </a:r>
            <a:r>
              <a:rPr lang="tr-TR" sz="2200" dirty="0" err="1" smtClean="0"/>
              <a:t>weighted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solve</a:t>
            </a:r>
            <a:r>
              <a:rPr lang="tr-TR" sz="2200" dirty="0" smtClean="0"/>
              <a:t> in 100 mL </a:t>
            </a:r>
            <a:r>
              <a:rPr lang="tr-TR" sz="2200" dirty="0" err="1" smtClean="0"/>
              <a:t>water</a:t>
            </a:r>
            <a:r>
              <a:rPr lang="tr-TR" sz="2200" dirty="0" smtClean="0"/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2200" dirty="0" smtClean="0"/>
              <a:t> </a:t>
            </a:r>
            <a:r>
              <a:rPr lang="tr-TR" sz="2200" dirty="0" smtClean="0"/>
              <a:t>  </a:t>
            </a:r>
          </a:p>
          <a:p>
            <a:pPr algn="just">
              <a:lnSpc>
                <a:spcPct val="150000"/>
              </a:lnSpc>
              <a:buNone/>
            </a:pP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317881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346364" y="0"/>
            <a:ext cx="8465127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Normality </a:t>
            </a:r>
            <a:r>
              <a:rPr lang="en-US" sz="2000" b="1" dirty="0" smtClean="0"/>
              <a:t>(N): </a:t>
            </a:r>
            <a:r>
              <a:rPr lang="en-US" sz="2000" dirty="0" smtClean="0"/>
              <a:t>Equivalent gram number of an </a:t>
            </a:r>
            <a:r>
              <a:rPr lang="en-US" sz="2000" dirty="0" err="1" smtClean="0"/>
              <a:t>analyte</a:t>
            </a:r>
            <a:r>
              <a:rPr lang="en-US" sz="2000" dirty="0" smtClean="0"/>
              <a:t> in 1 L solutions.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Equivalent gram = weight / equivalent weight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Equivalent weight = Molecular weight / effect value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Effect</a:t>
            </a:r>
            <a:r>
              <a:rPr lang="tr-TR" sz="2000" dirty="0" smtClean="0"/>
              <a:t> </a:t>
            </a:r>
            <a:r>
              <a:rPr lang="tr-TR" sz="2000" dirty="0" err="1" smtClean="0"/>
              <a:t>value</a:t>
            </a:r>
            <a:r>
              <a:rPr lang="tr-TR" sz="2000" dirty="0" smtClean="0"/>
              <a:t>:</a:t>
            </a:r>
            <a:endParaRPr lang="tr-TR" sz="2000" dirty="0" smtClean="0"/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smtClean="0"/>
              <a:t>a</a:t>
            </a:r>
            <a:r>
              <a:rPr lang="en-US" sz="2000" dirty="0" err="1" smtClean="0"/>
              <a:t>cids</a:t>
            </a:r>
            <a:r>
              <a:rPr lang="en-US" sz="2000" dirty="0" smtClean="0"/>
              <a:t>: It is the number of </a:t>
            </a:r>
            <a:r>
              <a:rPr lang="tr-TR" sz="2000" dirty="0" err="1" smtClean="0"/>
              <a:t>releasing</a:t>
            </a:r>
            <a:r>
              <a:rPr lang="tr-TR" sz="2000" dirty="0" smtClean="0"/>
              <a:t> </a:t>
            </a:r>
            <a:r>
              <a:rPr lang="en-US" sz="2000" dirty="0" smtClean="0"/>
              <a:t>H </a:t>
            </a:r>
            <a:r>
              <a:rPr lang="en-US" sz="2000" dirty="0" smtClean="0"/>
              <a:t>+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media</a:t>
            </a:r>
            <a:r>
              <a:rPr lang="tr-TR" sz="2000" dirty="0" smtClean="0"/>
              <a:t>. </a:t>
            </a:r>
            <a:r>
              <a:rPr lang="en-US" sz="2000" dirty="0" err="1" smtClean="0"/>
              <a:t>HCl</a:t>
            </a:r>
            <a:r>
              <a:rPr lang="en-US" sz="2000" dirty="0" smtClean="0"/>
              <a:t> </a:t>
            </a:r>
            <a:r>
              <a:rPr lang="en-US" sz="2000" dirty="0" smtClean="0"/>
              <a:t>is 1, </a:t>
            </a:r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SO</a:t>
            </a:r>
            <a:r>
              <a:rPr lang="tr-TR" sz="2000" baseline="-25000" dirty="0" smtClean="0"/>
              <a:t>4</a:t>
            </a:r>
            <a:r>
              <a:rPr lang="en-US" sz="2000" dirty="0" smtClean="0"/>
              <a:t> </a:t>
            </a:r>
            <a:r>
              <a:rPr lang="en-US" sz="2000" dirty="0" smtClean="0"/>
              <a:t>is 2, </a:t>
            </a:r>
            <a:r>
              <a:rPr lang="tr-TR" sz="2000" dirty="0" smtClean="0"/>
              <a:t>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en-US" sz="2000" dirty="0" smtClean="0"/>
              <a:t> </a:t>
            </a:r>
            <a:r>
              <a:rPr lang="en-US" sz="2000" dirty="0" smtClean="0"/>
              <a:t>is 3, but </a:t>
            </a:r>
            <a:r>
              <a:rPr lang="tr-TR" sz="2000" dirty="0" smtClean="0"/>
              <a:t>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BO</a:t>
            </a:r>
            <a:r>
              <a:rPr lang="tr-TR" sz="2000" baseline="-25000" dirty="0" smtClean="0"/>
              <a:t>3</a:t>
            </a:r>
            <a:r>
              <a:rPr lang="en-US" sz="2000" dirty="0" smtClean="0"/>
              <a:t> </a:t>
            </a:r>
            <a:r>
              <a:rPr lang="en-US" sz="2000" dirty="0" smtClean="0"/>
              <a:t>is </a:t>
            </a:r>
            <a:r>
              <a:rPr lang="en-US" sz="2000" dirty="0" smtClean="0"/>
              <a:t>1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tr-TR" sz="2000" dirty="0" smtClean="0"/>
              <a:t>B</a:t>
            </a:r>
            <a:r>
              <a:rPr lang="en-US" sz="2000" dirty="0" err="1" smtClean="0"/>
              <a:t>ecause</a:t>
            </a:r>
            <a:r>
              <a:rPr lang="en-US" sz="2000" dirty="0" smtClean="0"/>
              <a:t> </a:t>
            </a:r>
            <a:r>
              <a:rPr lang="tr-TR" sz="2000" dirty="0" smtClean="0"/>
              <a:t>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BO</a:t>
            </a:r>
            <a:r>
              <a:rPr lang="tr-TR" sz="2000" baseline="-25000" dirty="0" smtClean="0"/>
              <a:t>3</a:t>
            </a:r>
            <a:r>
              <a:rPr lang="en-US" sz="2000" dirty="0" smtClean="0"/>
              <a:t> </a:t>
            </a:r>
            <a:r>
              <a:rPr lang="tr-TR" sz="2000" dirty="0" smtClean="0"/>
              <a:t>is a </a:t>
            </a:r>
            <a:r>
              <a:rPr lang="tr-TR" sz="2000" dirty="0" err="1" smtClean="0"/>
              <a:t>very</a:t>
            </a:r>
            <a:r>
              <a:rPr lang="tr-TR" sz="2000" dirty="0" smtClean="0"/>
              <a:t> </a:t>
            </a:r>
            <a:r>
              <a:rPr lang="tr-TR" sz="2000" dirty="0" err="1" smtClean="0"/>
              <a:t>weak</a:t>
            </a:r>
            <a:r>
              <a:rPr lang="tr-TR" sz="2000" dirty="0" smtClean="0"/>
              <a:t> </a:t>
            </a:r>
            <a:r>
              <a:rPr lang="tr-TR" sz="2000" dirty="0" err="1" smtClean="0"/>
              <a:t>acid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en-US" sz="2000" dirty="0" smtClean="0"/>
              <a:t>only </a:t>
            </a:r>
            <a:r>
              <a:rPr lang="tr-TR" sz="2000" dirty="0" err="1" smtClean="0"/>
              <a:t>release</a:t>
            </a:r>
            <a:r>
              <a:rPr lang="en-US" sz="2000" dirty="0" smtClean="0"/>
              <a:t> </a:t>
            </a:r>
            <a:r>
              <a:rPr lang="en-US" sz="2000" dirty="0" smtClean="0"/>
              <a:t>1 H +, under special </a:t>
            </a:r>
            <a:r>
              <a:rPr lang="en-US" sz="2000" dirty="0" smtClean="0"/>
              <a:t>conditions</a:t>
            </a:r>
            <a:r>
              <a:rPr lang="tr-TR" sz="2000" dirty="0" smtClean="0"/>
              <a:t> (</a:t>
            </a:r>
            <a:r>
              <a:rPr lang="tr-TR" sz="2000" dirty="0" err="1" smtClean="0"/>
              <a:t>After</a:t>
            </a:r>
            <a:r>
              <a:rPr lang="tr-TR" sz="2000" dirty="0" smtClean="0"/>
              <a:t> </a:t>
            </a:r>
            <a:r>
              <a:rPr lang="tr-TR" sz="2000" dirty="0" err="1" smtClean="0"/>
              <a:t>complexing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polyols</a:t>
            </a:r>
            <a:r>
              <a:rPr lang="tr-TR" sz="2000" dirty="0" smtClean="0"/>
              <a:t>)</a:t>
            </a:r>
            <a:r>
              <a:rPr lang="en-US" sz="2000" dirty="0" smtClean="0"/>
              <a:t>.</a:t>
            </a:r>
            <a:r>
              <a:rPr lang="tr-TR" sz="2000" dirty="0" smtClean="0"/>
              <a:t> 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bases</a:t>
            </a:r>
            <a:r>
              <a:rPr lang="tr-TR" sz="2000" dirty="0" smtClean="0"/>
              <a:t>:</a:t>
            </a:r>
            <a:r>
              <a:rPr lang="en-US" sz="2000" dirty="0" smtClean="0"/>
              <a:t> It is the number of </a:t>
            </a:r>
            <a:r>
              <a:rPr lang="tr-TR" sz="2000" dirty="0" err="1" smtClean="0"/>
              <a:t>releasing</a:t>
            </a:r>
            <a:r>
              <a:rPr lang="tr-TR" sz="2000" dirty="0" smtClean="0"/>
              <a:t> </a:t>
            </a:r>
            <a:r>
              <a:rPr lang="en-US" sz="2000" dirty="0" smtClean="0"/>
              <a:t>OH-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media</a:t>
            </a:r>
            <a:r>
              <a:rPr lang="tr-TR" sz="2000" dirty="0" smtClean="0"/>
              <a:t>. </a:t>
            </a:r>
            <a:r>
              <a:rPr lang="en-US" sz="2000" dirty="0" smtClean="0"/>
              <a:t>which the base can give when it is dissolved. </a:t>
            </a:r>
            <a:r>
              <a:rPr lang="en-US" sz="2000" dirty="0" err="1" smtClean="0"/>
              <a:t>NaOH</a:t>
            </a:r>
            <a:r>
              <a:rPr lang="en-US" sz="2000" dirty="0" smtClean="0"/>
              <a:t> is 1</a:t>
            </a:r>
            <a:r>
              <a:rPr lang="tr-TR" sz="2000" dirty="0" smtClean="0"/>
              <a:t>,</a:t>
            </a:r>
            <a:r>
              <a:rPr lang="en-US" sz="2000" dirty="0" smtClean="0"/>
              <a:t> </a:t>
            </a:r>
            <a:r>
              <a:rPr lang="tr-TR" sz="2000" dirty="0" err="1" smtClean="0"/>
              <a:t>Ca</a:t>
            </a:r>
            <a:r>
              <a:rPr lang="tr-TR" sz="2000" dirty="0" smtClean="0"/>
              <a:t>(OH)</a:t>
            </a:r>
            <a:r>
              <a:rPr lang="tr-TR" sz="2000" baseline="-25000" dirty="0" smtClean="0"/>
              <a:t>2 </a:t>
            </a:r>
            <a:r>
              <a:rPr lang="en-US" sz="2000" dirty="0" smtClean="0"/>
              <a:t>is 2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tr-TR" sz="2000" dirty="0" err="1" smtClean="0"/>
              <a:t>For</a:t>
            </a:r>
            <a:r>
              <a:rPr lang="tr-TR" sz="2000" dirty="0" smtClean="0"/>
              <a:t> salt: T</a:t>
            </a:r>
            <a:r>
              <a:rPr lang="en-US" sz="2000" dirty="0" smtClean="0"/>
              <a:t>he total value 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cathion</a:t>
            </a:r>
            <a:r>
              <a:rPr lang="tr-TR" sz="2000" dirty="0" smtClean="0"/>
              <a:t> </a:t>
            </a:r>
            <a:r>
              <a:rPr lang="en-US" sz="2000" dirty="0" smtClean="0"/>
              <a:t>(or the total value of the </a:t>
            </a:r>
            <a:r>
              <a:rPr lang="en-US" sz="2000" dirty="0" err="1" smtClean="0"/>
              <a:t>cation</a:t>
            </a:r>
            <a:r>
              <a:rPr lang="en-US" sz="2000" dirty="0" smtClean="0"/>
              <a:t> that replaces the protons in the acid forming the salt). </a:t>
            </a:r>
            <a:r>
              <a:rPr lang="tr-TR" sz="2000" dirty="0" smtClean="0"/>
              <a:t>K</a:t>
            </a:r>
            <a:r>
              <a:rPr lang="en-US" sz="2000" dirty="0" err="1" smtClean="0"/>
              <a:t>Cl</a:t>
            </a:r>
            <a:r>
              <a:rPr lang="en-US" sz="2000" dirty="0" smtClean="0"/>
              <a:t>  </a:t>
            </a:r>
            <a:r>
              <a:rPr lang="tr-TR" sz="2000" dirty="0" smtClean="0"/>
              <a:t>is </a:t>
            </a:r>
            <a:r>
              <a:rPr lang="en-US" sz="2000" dirty="0" smtClean="0"/>
              <a:t>1, </a:t>
            </a:r>
            <a:r>
              <a:rPr lang="tr-TR" sz="2000" dirty="0" smtClean="0"/>
              <a:t>CaCO</a:t>
            </a:r>
            <a:r>
              <a:rPr lang="tr-TR" sz="2000" baseline="-25000" dirty="0" smtClean="0"/>
              <a:t>3 </a:t>
            </a:r>
            <a:r>
              <a:rPr lang="tr-TR" sz="2000" dirty="0" smtClean="0"/>
              <a:t>is </a:t>
            </a:r>
            <a:r>
              <a:rPr lang="tr-TR" sz="2000" dirty="0" smtClean="0"/>
              <a:t>2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en-US" sz="2000" dirty="0" err="1" smtClean="0"/>
              <a:t>oxydation</a:t>
            </a:r>
            <a:r>
              <a:rPr lang="en-US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r</a:t>
            </a:r>
            <a:r>
              <a:rPr lang="en-US" sz="2000" dirty="0" err="1" smtClean="0"/>
              <a:t>eduction</a:t>
            </a:r>
            <a:r>
              <a:rPr lang="en-US" sz="2000" dirty="0" smtClean="0"/>
              <a:t> reactions: It is the number of electrons taken or given per molecule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marL="342900" indent="-342900" algn="just">
              <a:lnSpc>
                <a:spcPct val="150000"/>
              </a:lnSpc>
            </a:pPr>
            <a:r>
              <a:rPr lang="tr-TR" sz="2000" dirty="0" smtClean="0"/>
              <a:t> </a:t>
            </a:r>
            <a:r>
              <a:rPr lang="tr-TR" sz="2000" dirty="0" smtClean="0"/>
              <a:t>     Zn</a:t>
            </a:r>
            <a:r>
              <a:rPr lang="tr-TR" sz="2000" baseline="30000" dirty="0" smtClean="0"/>
              <a:t>2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</a:t>
            </a:r>
            <a:r>
              <a:rPr lang="tr-TR" sz="2000" dirty="0" smtClean="0"/>
              <a:t>+ </a:t>
            </a:r>
            <a:r>
              <a:rPr lang="tr-TR" sz="2000" dirty="0" smtClean="0"/>
              <a:t>2e</a:t>
            </a:r>
            <a:r>
              <a:rPr lang="tr-TR" sz="2000" baseline="30000" dirty="0" smtClean="0"/>
              <a:t>–</a:t>
            </a:r>
            <a:r>
              <a:rPr lang="tr-TR" sz="2000" dirty="0" smtClean="0"/>
              <a:t> </a:t>
            </a:r>
            <a:r>
              <a:rPr lang="tr-TR" sz="2000" b="1" cap="all" dirty="0" smtClean="0">
                <a:sym typeface="Wingdings 3" panose="05040102010807070707" pitchFamily="18" charset="2"/>
              </a:rPr>
              <a:t></a:t>
            </a:r>
            <a:r>
              <a:rPr lang="tr-TR" sz="2000" dirty="0" smtClean="0"/>
              <a:t>  </a:t>
            </a:r>
            <a:r>
              <a:rPr lang="tr-TR" sz="2000" dirty="0" err="1" smtClean="0"/>
              <a:t>Zn</a:t>
            </a:r>
            <a:r>
              <a:rPr lang="tr-TR" sz="2000" dirty="0" smtClean="0"/>
              <a:t>                                             </a:t>
            </a:r>
            <a:r>
              <a:rPr lang="tr-TR" sz="2000" dirty="0" err="1" smtClean="0"/>
              <a:t>Effect</a:t>
            </a:r>
            <a:r>
              <a:rPr lang="tr-TR" sz="2000" dirty="0" smtClean="0"/>
              <a:t> </a:t>
            </a:r>
            <a:r>
              <a:rPr lang="tr-TR" sz="2000" dirty="0" err="1" smtClean="0"/>
              <a:t>value</a:t>
            </a:r>
            <a:r>
              <a:rPr lang="tr-TR" sz="2000" dirty="0" smtClean="0"/>
              <a:t> is 2.</a:t>
            </a:r>
          </a:p>
          <a:p>
            <a:pPr marL="342900" indent="-342900" algn="just">
              <a:lnSpc>
                <a:spcPct val="150000"/>
              </a:lnSpc>
            </a:pPr>
            <a:r>
              <a:rPr lang="tr-TR" sz="2000" dirty="0" smtClean="0"/>
              <a:t>       IO</a:t>
            </a:r>
            <a:r>
              <a:rPr lang="tr-TR" sz="2000" baseline="-25000" dirty="0" smtClean="0"/>
              <a:t>3</a:t>
            </a:r>
            <a:r>
              <a:rPr lang="tr-TR" sz="2000" baseline="30000" dirty="0" smtClean="0"/>
              <a:t>–</a:t>
            </a:r>
            <a:r>
              <a:rPr lang="tr-TR" sz="2000" dirty="0" smtClean="0"/>
              <a:t>   +  6H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  6e</a:t>
            </a:r>
            <a:r>
              <a:rPr lang="tr-TR" sz="2000" baseline="30000" dirty="0" smtClean="0"/>
              <a:t>–</a:t>
            </a:r>
            <a:r>
              <a:rPr lang="tr-TR" sz="2000" dirty="0" smtClean="0"/>
              <a:t>   →  I</a:t>
            </a:r>
            <a:r>
              <a:rPr lang="tr-TR" sz="2000" baseline="30000" dirty="0" smtClean="0"/>
              <a:t>–</a:t>
            </a:r>
            <a:r>
              <a:rPr lang="tr-TR" sz="2000" dirty="0" smtClean="0"/>
              <a:t>   +  </a:t>
            </a:r>
            <a:r>
              <a:rPr lang="tr-TR" sz="2000" dirty="0" smtClean="0"/>
              <a:t>3H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             </a:t>
            </a:r>
            <a:r>
              <a:rPr lang="tr-TR" sz="2000" dirty="0" err="1" smtClean="0"/>
              <a:t>Effect</a:t>
            </a:r>
            <a:r>
              <a:rPr lang="tr-TR" sz="2000" dirty="0" smtClean="0"/>
              <a:t> </a:t>
            </a:r>
            <a:r>
              <a:rPr lang="tr-TR" sz="2000" dirty="0" err="1" smtClean="0"/>
              <a:t>value</a:t>
            </a:r>
            <a:r>
              <a:rPr lang="tr-TR" sz="2000" dirty="0" smtClean="0"/>
              <a:t> is </a:t>
            </a:r>
            <a:r>
              <a:rPr lang="tr-TR" sz="2000" dirty="0" smtClean="0"/>
              <a:t>6.</a:t>
            </a:r>
          </a:p>
          <a:p>
            <a:pPr marL="342900" indent="-342900" algn="just"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dirty="0" smtClean="0"/>
              <a:t>      </a:t>
            </a:r>
          </a:p>
          <a:p>
            <a:pPr marL="342900" indent="-342900" algn="just"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dirty="0" smtClean="0"/>
              <a:t>   </a:t>
            </a:r>
            <a:endParaRPr lang="tr-TR" dirty="0" smtClean="0"/>
          </a:p>
          <a:p>
            <a:pPr marL="342900" indent="-342900" algn="just">
              <a:lnSpc>
                <a:spcPct val="150000"/>
              </a:lnSpc>
            </a:pPr>
            <a:endParaRPr lang="tr-TR" dirty="0" smtClean="0"/>
          </a:p>
          <a:p>
            <a:pPr marL="342900" indent="-342900"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1110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8" y="315479"/>
            <a:ext cx="8465127" cy="616844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sz="2900" dirty="0" smtClean="0"/>
              <a:t>   </a:t>
            </a:r>
            <a:r>
              <a:rPr lang="en-US" sz="2900" dirty="0" smtClean="0"/>
              <a:t>What </a:t>
            </a:r>
            <a:r>
              <a:rPr lang="en-US" sz="2900" dirty="0" smtClean="0"/>
              <a:t>is the </a:t>
            </a:r>
            <a:r>
              <a:rPr lang="en-US" sz="2900" dirty="0" err="1" smtClean="0"/>
              <a:t>normali</a:t>
            </a:r>
            <a:r>
              <a:rPr lang="tr-TR" sz="2900" dirty="0" err="1" smtClean="0"/>
              <a:t>ty</a:t>
            </a:r>
            <a:r>
              <a:rPr lang="en-US" sz="2900" dirty="0" smtClean="0"/>
              <a:t> of a solution containing </a:t>
            </a:r>
            <a:r>
              <a:rPr lang="tr-TR" sz="2900" dirty="0" smtClean="0"/>
              <a:t>2</a:t>
            </a:r>
            <a:r>
              <a:rPr lang="en-US" sz="2900" dirty="0" smtClean="0"/>
              <a:t>.</a:t>
            </a:r>
            <a:r>
              <a:rPr lang="tr-TR" sz="2900" dirty="0" smtClean="0"/>
              <a:t>42</a:t>
            </a:r>
            <a:r>
              <a:rPr lang="en-US" sz="2900" dirty="0" smtClean="0"/>
              <a:t> </a:t>
            </a:r>
            <a:r>
              <a:rPr lang="en-US" sz="2900" dirty="0" smtClean="0"/>
              <a:t>g </a:t>
            </a:r>
            <a:r>
              <a:rPr lang="tr-TR" sz="2900" dirty="0" err="1" smtClean="0"/>
              <a:t>HCl</a:t>
            </a:r>
            <a:r>
              <a:rPr lang="en-US" sz="2900" dirty="0" smtClean="0"/>
              <a:t> </a:t>
            </a:r>
            <a:r>
              <a:rPr lang="en-US" sz="2900" dirty="0" smtClean="0"/>
              <a:t>in </a:t>
            </a:r>
            <a:r>
              <a:rPr lang="tr-TR" sz="2900" dirty="0" smtClean="0"/>
              <a:t>420</a:t>
            </a:r>
            <a:r>
              <a:rPr lang="en-US" sz="2900" dirty="0" smtClean="0"/>
              <a:t> </a:t>
            </a:r>
            <a:r>
              <a:rPr lang="en-US" sz="2900" dirty="0" err="1" smtClean="0"/>
              <a:t>mL</a:t>
            </a:r>
            <a:r>
              <a:rPr lang="en-US" sz="2900" dirty="0" smtClean="0"/>
              <a:t>?</a:t>
            </a:r>
            <a:r>
              <a:rPr lang="tr-TR" sz="2900" dirty="0" smtClean="0"/>
              <a:t> (H:1, </a:t>
            </a:r>
            <a:r>
              <a:rPr lang="tr-TR" sz="2900" dirty="0" err="1" smtClean="0"/>
              <a:t>Cl</a:t>
            </a:r>
            <a:r>
              <a:rPr lang="tr-TR" sz="2900" dirty="0" smtClean="0"/>
              <a:t>:35.5)</a:t>
            </a:r>
            <a:endParaRPr lang="tr-TR" sz="2900" b="1" dirty="0" smtClean="0"/>
          </a:p>
          <a:p>
            <a:pPr algn="just">
              <a:lnSpc>
                <a:spcPct val="150000"/>
              </a:lnSpc>
              <a:buNone/>
            </a:pPr>
            <a:r>
              <a:rPr lang="tr-TR" sz="2900" dirty="0" err="1" smtClean="0"/>
              <a:t>Equivalent</a:t>
            </a:r>
            <a:r>
              <a:rPr lang="tr-TR" sz="2900" dirty="0" smtClean="0"/>
              <a:t> </a:t>
            </a:r>
            <a:r>
              <a:rPr lang="tr-TR" sz="2900" dirty="0" err="1" smtClean="0"/>
              <a:t>weight</a:t>
            </a:r>
            <a:r>
              <a:rPr lang="tr-TR" sz="2900" dirty="0" smtClean="0"/>
              <a:t> of </a:t>
            </a:r>
            <a:r>
              <a:rPr lang="tr-TR" sz="2900" dirty="0" err="1" smtClean="0"/>
              <a:t>HCl</a:t>
            </a:r>
            <a:r>
              <a:rPr lang="tr-TR" sz="2900" baseline="-25000" dirty="0" smtClean="0"/>
              <a:t> </a:t>
            </a:r>
            <a:r>
              <a:rPr lang="tr-TR" sz="2900" dirty="0" smtClean="0"/>
              <a:t> </a:t>
            </a:r>
            <a:r>
              <a:rPr lang="tr-TR" sz="2900" dirty="0" smtClean="0"/>
              <a:t>=</a:t>
            </a:r>
            <a:r>
              <a:rPr lang="tr-TR" sz="2900" dirty="0" smtClean="0"/>
              <a:t> 36.5 </a:t>
            </a:r>
            <a:r>
              <a:rPr lang="tr-TR" sz="2900" dirty="0"/>
              <a:t>/ </a:t>
            </a:r>
            <a:r>
              <a:rPr lang="tr-TR" sz="2900" dirty="0" smtClean="0"/>
              <a:t>1</a:t>
            </a:r>
            <a:r>
              <a:rPr lang="tr-TR" sz="2900" dirty="0" smtClean="0"/>
              <a:t> </a:t>
            </a:r>
            <a:r>
              <a:rPr lang="tr-TR" sz="2900" dirty="0"/>
              <a:t>= </a:t>
            </a:r>
            <a:r>
              <a:rPr lang="tr-TR" sz="2900" dirty="0" smtClean="0"/>
              <a:t>36.50 g</a:t>
            </a:r>
            <a:endParaRPr lang="tr-TR" sz="2900" b="1" dirty="0"/>
          </a:p>
          <a:p>
            <a:pPr>
              <a:lnSpc>
                <a:spcPct val="150000"/>
              </a:lnSpc>
              <a:buNone/>
            </a:pPr>
            <a:r>
              <a:rPr lang="tr-TR" sz="2900" dirty="0" err="1" smtClean="0"/>
              <a:t>I</a:t>
            </a:r>
            <a:r>
              <a:rPr lang="tr-TR" sz="2900" dirty="0" err="1" smtClean="0"/>
              <a:t>n</a:t>
            </a:r>
            <a:r>
              <a:rPr lang="tr-TR" sz="2900" dirty="0" smtClean="0"/>
              <a:t> 420  </a:t>
            </a:r>
            <a:r>
              <a:rPr lang="tr-TR" sz="2900" dirty="0" smtClean="0"/>
              <a:t>mL</a:t>
            </a:r>
            <a:r>
              <a:rPr lang="tr-TR" sz="2900" dirty="0"/>
              <a:t> </a:t>
            </a:r>
            <a:r>
              <a:rPr lang="tr-TR" sz="2900" dirty="0" smtClean="0"/>
              <a:t> </a:t>
            </a:r>
            <a:r>
              <a:rPr lang="tr-TR" sz="2900" dirty="0" smtClean="0"/>
              <a:t>2.42 </a:t>
            </a:r>
            <a:r>
              <a:rPr lang="tr-TR" sz="2900" dirty="0"/>
              <a:t>g </a:t>
            </a:r>
            <a:r>
              <a:rPr lang="tr-TR" sz="2900" dirty="0" err="1" smtClean="0"/>
              <a:t>HCl</a:t>
            </a:r>
            <a:endParaRPr lang="tr-TR" sz="2900" b="1" dirty="0"/>
          </a:p>
          <a:p>
            <a:pPr>
              <a:lnSpc>
                <a:spcPct val="150000"/>
              </a:lnSpc>
              <a:buNone/>
            </a:pPr>
            <a:r>
              <a:rPr lang="tr-TR" sz="2900" dirty="0" err="1" smtClean="0"/>
              <a:t>In</a:t>
            </a:r>
            <a:r>
              <a:rPr lang="tr-TR" sz="2900" dirty="0" smtClean="0"/>
              <a:t> 1000 </a:t>
            </a:r>
            <a:r>
              <a:rPr lang="tr-TR" sz="2900" dirty="0"/>
              <a:t>mL </a:t>
            </a:r>
            <a:r>
              <a:rPr lang="tr-TR" sz="2900" dirty="0" smtClean="0"/>
              <a:t> </a:t>
            </a:r>
            <a:r>
              <a:rPr lang="tr-TR" sz="2900" dirty="0" smtClean="0"/>
              <a:t>5.76 </a:t>
            </a:r>
            <a:r>
              <a:rPr lang="tr-TR" sz="2900" dirty="0"/>
              <a:t>g </a:t>
            </a:r>
            <a:r>
              <a:rPr lang="tr-TR" sz="2900" dirty="0" err="1" smtClean="0"/>
              <a:t>HCl</a:t>
            </a:r>
            <a:endParaRPr lang="en-US" sz="2900" b="1" dirty="0"/>
          </a:p>
          <a:p>
            <a:pPr>
              <a:lnSpc>
                <a:spcPct val="150000"/>
              </a:lnSpc>
              <a:buNone/>
            </a:pPr>
            <a:r>
              <a:rPr lang="tr-TR" sz="2900" dirty="0" smtClean="0"/>
              <a:t>5.76</a:t>
            </a:r>
            <a:r>
              <a:rPr lang="tr-TR" sz="2900" dirty="0" smtClean="0"/>
              <a:t> </a:t>
            </a:r>
            <a:r>
              <a:rPr lang="tr-TR" sz="2900" dirty="0"/>
              <a:t>/ </a:t>
            </a:r>
            <a:r>
              <a:rPr lang="tr-TR" sz="2900" dirty="0" smtClean="0"/>
              <a:t>36.5</a:t>
            </a:r>
            <a:r>
              <a:rPr lang="tr-TR" sz="2900" dirty="0" smtClean="0"/>
              <a:t> </a:t>
            </a:r>
            <a:r>
              <a:rPr lang="tr-TR" sz="2900" dirty="0"/>
              <a:t>= </a:t>
            </a:r>
            <a:r>
              <a:rPr lang="tr-TR" sz="2900" dirty="0" smtClean="0"/>
              <a:t>0.16 </a:t>
            </a:r>
            <a:r>
              <a:rPr lang="tr-TR" sz="2900" dirty="0" err="1" smtClean="0"/>
              <a:t>equivalent</a:t>
            </a:r>
            <a:r>
              <a:rPr lang="tr-TR" sz="2900" dirty="0" smtClean="0"/>
              <a:t> gram </a:t>
            </a:r>
            <a:r>
              <a:rPr lang="tr-TR" sz="2900" dirty="0" err="1" smtClean="0"/>
              <a:t>HCl</a:t>
            </a:r>
            <a:r>
              <a:rPr lang="tr-TR" sz="29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tr-TR" sz="2900" dirty="0" err="1" smtClean="0"/>
              <a:t>For</a:t>
            </a:r>
            <a:r>
              <a:rPr lang="tr-TR" sz="2900" dirty="0" smtClean="0"/>
              <a:t> </a:t>
            </a:r>
            <a:r>
              <a:rPr lang="tr-TR" sz="2900" dirty="0" err="1" smtClean="0"/>
              <a:t>this</a:t>
            </a:r>
            <a:r>
              <a:rPr lang="tr-TR" sz="2900" dirty="0" smtClean="0"/>
              <a:t> </a:t>
            </a:r>
            <a:r>
              <a:rPr lang="tr-TR" sz="2900" dirty="0" err="1" smtClean="0"/>
              <a:t>reason</a:t>
            </a:r>
            <a:r>
              <a:rPr lang="tr-TR" sz="2900" dirty="0" smtClean="0"/>
              <a:t> </a:t>
            </a:r>
            <a:r>
              <a:rPr lang="tr-TR" sz="2900" dirty="0" err="1" smtClean="0"/>
              <a:t>normality</a:t>
            </a:r>
            <a:r>
              <a:rPr lang="tr-TR" sz="2900" dirty="0" smtClean="0"/>
              <a:t> of </a:t>
            </a:r>
            <a:r>
              <a:rPr lang="tr-TR" sz="2900" dirty="0" err="1" smtClean="0"/>
              <a:t>HCl</a:t>
            </a:r>
            <a:r>
              <a:rPr lang="tr-TR" sz="2900" dirty="0" smtClean="0"/>
              <a:t> </a:t>
            </a:r>
            <a:r>
              <a:rPr lang="tr-TR" sz="2900" dirty="0" err="1" smtClean="0"/>
              <a:t>solutions</a:t>
            </a:r>
            <a:r>
              <a:rPr lang="tr-TR" sz="2900" dirty="0" smtClean="0"/>
              <a:t> is 0.16 N</a:t>
            </a:r>
            <a:endParaRPr lang="tr-TR" sz="2900" b="1" dirty="0" smtClean="0"/>
          </a:p>
          <a:p>
            <a:pPr>
              <a:lnSpc>
                <a:spcPct val="150000"/>
              </a:lnSpc>
              <a:buNone/>
            </a:pPr>
            <a:r>
              <a:rPr lang="tr-TR" sz="2900" b="1" dirty="0" smtClean="0"/>
              <a:t>N = M x </a:t>
            </a:r>
            <a:r>
              <a:rPr lang="tr-TR" sz="2900" b="1" dirty="0" err="1" smtClean="0"/>
              <a:t>Effect</a:t>
            </a:r>
            <a:r>
              <a:rPr lang="tr-TR" sz="2900" b="1" dirty="0" smtClean="0"/>
              <a:t> </a:t>
            </a:r>
            <a:r>
              <a:rPr lang="tr-TR" sz="2900" b="1" dirty="0" err="1" smtClean="0"/>
              <a:t>value</a:t>
            </a:r>
            <a:endParaRPr lang="tr-TR" sz="2900" b="1" dirty="0" smtClean="0"/>
          </a:p>
          <a:p>
            <a:pPr>
              <a:lnSpc>
                <a:spcPct val="150000"/>
              </a:lnSpc>
              <a:buNone/>
            </a:pPr>
            <a:r>
              <a:rPr lang="tr-TR" sz="2900" dirty="0" err="1" smtClean="0"/>
              <a:t>For</a:t>
            </a:r>
            <a:r>
              <a:rPr lang="tr-TR" sz="2900" dirty="0" smtClean="0"/>
              <a:t> </a:t>
            </a:r>
            <a:r>
              <a:rPr lang="tr-TR" sz="2900" dirty="0" err="1" smtClean="0"/>
              <a:t>example</a:t>
            </a:r>
            <a:r>
              <a:rPr lang="tr-TR" sz="2900" dirty="0" smtClean="0"/>
              <a:t>: 0.1 M H</a:t>
            </a:r>
            <a:r>
              <a:rPr lang="tr-TR" sz="2900" baseline="-25000" dirty="0" smtClean="0"/>
              <a:t>2</a:t>
            </a:r>
            <a:r>
              <a:rPr lang="tr-TR" sz="2900" dirty="0" smtClean="0"/>
              <a:t>SO</a:t>
            </a:r>
            <a:r>
              <a:rPr lang="tr-TR" sz="2900" baseline="-25000" dirty="0" smtClean="0"/>
              <a:t>4 </a:t>
            </a:r>
            <a:r>
              <a:rPr lang="tr-TR" sz="2900" dirty="0" smtClean="0"/>
              <a:t> </a:t>
            </a:r>
            <a:r>
              <a:rPr lang="tr-TR" sz="2900" dirty="0" err="1" smtClean="0"/>
              <a:t>Normality</a:t>
            </a:r>
            <a:r>
              <a:rPr lang="tr-TR" sz="2900" dirty="0" smtClean="0"/>
              <a:t> of </a:t>
            </a:r>
            <a:r>
              <a:rPr lang="tr-TR" sz="2900" dirty="0" err="1" smtClean="0"/>
              <a:t>this</a:t>
            </a:r>
            <a:r>
              <a:rPr lang="tr-TR" sz="2900" dirty="0" smtClean="0"/>
              <a:t> </a:t>
            </a:r>
            <a:r>
              <a:rPr lang="tr-TR" sz="2900" dirty="0" err="1" smtClean="0"/>
              <a:t>solution</a:t>
            </a:r>
            <a:r>
              <a:rPr lang="tr-TR" sz="2900" dirty="0" smtClean="0"/>
              <a:t>: 0.1 x 2 = 0.2 N</a:t>
            </a:r>
          </a:p>
          <a:p>
            <a:pPr>
              <a:lnSpc>
                <a:spcPct val="150000"/>
              </a:lnSpc>
              <a:buNone/>
            </a:pPr>
            <a:r>
              <a:rPr lang="tr-TR" sz="2900" dirty="0" err="1" smtClean="0"/>
              <a:t>There</a:t>
            </a:r>
            <a:r>
              <a:rPr lang="tr-TR" sz="2900" dirty="0" smtClean="0"/>
              <a:t> </a:t>
            </a:r>
            <a:r>
              <a:rPr lang="tr-TR" sz="2900" dirty="0" err="1" smtClean="0"/>
              <a:t>are</a:t>
            </a:r>
            <a:r>
              <a:rPr lang="tr-TR" sz="2900" dirty="0" smtClean="0"/>
              <a:t> </a:t>
            </a:r>
            <a:r>
              <a:rPr lang="tr-TR" sz="2900" dirty="0" err="1" smtClean="0"/>
              <a:t>other</a:t>
            </a:r>
            <a:r>
              <a:rPr lang="tr-TR" sz="2900" dirty="0" smtClean="0"/>
              <a:t> </a:t>
            </a:r>
            <a:r>
              <a:rPr lang="tr-TR" sz="2900" dirty="0" err="1" smtClean="0"/>
              <a:t>concentrations</a:t>
            </a:r>
            <a:r>
              <a:rPr lang="tr-TR" sz="2900" dirty="0" smtClean="0"/>
              <a:t> </a:t>
            </a:r>
            <a:r>
              <a:rPr lang="tr-TR" sz="2900" dirty="0" err="1" smtClean="0"/>
              <a:t>units</a:t>
            </a:r>
            <a:r>
              <a:rPr lang="tr-TR" sz="29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tr-TR" sz="2900" dirty="0" err="1" smtClean="0"/>
              <a:t>ppm</a:t>
            </a:r>
            <a:r>
              <a:rPr lang="tr-TR" sz="2900" dirty="0" smtClean="0"/>
              <a:t> </a:t>
            </a:r>
            <a:r>
              <a:rPr lang="tr-TR" sz="2900" dirty="0" smtClean="0"/>
              <a:t>= mg/mL</a:t>
            </a:r>
          </a:p>
          <a:p>
            <a:pPr>
              <a:lnSpc>
                <a:spcPct val="150000"/>
              </a:lnSpc>
              <a:buNone/>
            </a:pPr>
            <a:r>
              <a:rPr lang="tr-TR" sz="2900" dirty="0" err="1" smtClean="0"/>
              <a:t>ppb</a:t>
            </a:r>
            <a:r>
              <a:rPr lang="tr-TR" sz="2900" dirty="0" smtClean="0"/>
              <a:t> = </a:t>
            </a:r>
            <a:r>
              <a:rPr lang="tr-TR" sz="2900" dirty="0" err="1" smtClean="0"/>
              <a:t>ng</a:t>
            </a:r>
            <a:r>
              <a:rPr lang="tr-TR" sz="2900" dirty="0" smtClean="0"/>
              <a:t>/mL</a:t>
            </a:r>
          </a:p>
          <a:p>
            <a:pPr>
              <a:lnSpc>
                <a:spcPct val="150000"/>
              </a:lnSpc>
              <a:buNone/>
            </a:pPr>
            <a:endParaRPr lang="tr-TR" sz="2900" dirty="0" smtClean="0"/>
          </a:p>
          <a:p>
            <a:pPr>
              <a:lnSpc>
                <a:spcPct val="150000"/>
              </a:lnSpc>
              <a:buNone/>
            </a:pPr>
            <a:endParaRPr lang="tr-TR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0517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43384" y="0"/>
            <a:ext cx="8457269" cy="9479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</a:rPr>
              <a:t> </a:t>
            </a:r>
            <a:r>
              <a:rPr lang="tr-TR" altLang="en-US" sz="2000" dirty="0" err="1" smtClean="0"/>
              <a:t>Purity</a:t>
            </a:r>
            <a:r>
              <a:rPr lang="tr-TR" altLang="en-US" sz="2000" dirty="0" smtClean="0"/>
              <a:t> of </a:t>
            </a:r>
            <a:r>
              <a:rPr lang="tr-TR" altLang="en-US" sz="2000" dirty="0" smtClean="0"/>
              <a:t>HNO</a:t>
            </a:r>
            <a:r>
              <a:rPr lang="tr-TR" altLang="en-US" sz="2000" baseline="-30000" dirty="0" smtClean="0"/>
              <a:t>3</a:t>
            </a:r>
            <a:r>
              <a:rPr lang="tr-TR" altLang="en-US" sz="2000" dirty="0" smtClean="0"/>
              <a:t> is % 70 </a:t>
            </a:r>
            <a:r>
              <a:rPr lang="tr-TR" altLang="en-US" sz="2000" dirty="0" err="1" smtClean="0"/>
              <a:t>and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density</a:t>
            </a:r>
            <a:r>
              <a:rPr lang="tr-TR" altLang="en-US" sz="2000" dirty="0" smtClean="0"/>
              <a:t> is 1.25 g/mL. </a:t>
            </a:r>
            <a:r>
              <a:rPr lang="tr-TR" altLang="en-US" sz="2000" dirty="0" err="1" smtClean="0"/>
              <a:t>What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are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the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normality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and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molarity</a:t>
            </a:r>
            <a:r>
              <a:rPr lang="tr-TR" altLang="en-US" sz="2000" dirty="0" smtClean="0"/>
              <a:t> of </a:t>
            </a:r>
            <a:r>
              <a:rPr lang="tr-TR" altLang="en-US" sz="2000" dirty="0" err="1" smtClean="0"/>
              <a:t>this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solution</a:t>
            </a:r>
            <a:r>
              <a:rPr lang="tr-TR" altLang="en-US" sz="2000" dirty="0" smtClean="0"/>
              <a:t>? (H:1, N:14, O:16)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en-US" sz="2000" dirty="0" smtClean="0"/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2000" dirty="0" err="1" smtClean="0"/>
              <a:t>In</a:t>
            </a:r>
            <a:r>
              <a:rPr lang="tr-TR" altLang="en-US" sz="2000" dirty="0" smtClean="0"/>
              <a:t> 1 mL </a:t>
            </a:r>
            <a:r>
              <a:rPr lang="tr-TR" altLang="en-US" sz="2000" dirty="0" err="1" smtClean="0"/>
              <a:t>solution</a:t>
            </a:r>
            <a:r>
              <a:rPr lang="tr-TR" altLang="en-US" sz="2000" dirty="0" smtClean="0"/>
              <a:t>                        1.25 g HNO</a:t>
            </a:r>
            <a:r>
              <a:rPr lang="tr-TR" altLang="en-US" sz="2000" baseline="-30000" dirty="0" smtClean="0"/>
              <a:t>3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2000" dirty="0" err="1" smtClean="0"/>
              <a:t>In</a:t>
            </a:r>
            <a:r>
              <a:rPr lang="tr-TR" altLang="en-US" sz="2000" dirty="0" smtClean="0"/>
              <a:t> </a:t>
            </a:r>
            <a:r>
              <a:rPr lang="tr-TR" altLang="en-US" sz="2000" dirty="0" smtClean="0"/>
              <a:t>1000 </a:t>
            </a:r>
            <a:r>
              <a:rPr lang="tr-TR" altLang="en-US" sz="2000" dirty="0" smtClean="0"/>
              <a:t>mL </a:t>
            </a:r>
            <a:r>
              <a:rPr lang="tr-TR" altLang="en-US" sz="2000" dirty="0" err="1" smtClean="0"/>
              <a:t>solution</a:t>
            </a:r>
            <a:r>
              <a:rPr lang="tr-TR" altLang="en-US" sz="2000" dirty="0" smtClean="0"/>
              <a:t> </a:t>
            </a:r>
            <a:r>
              <a:rPr lang="tr-TR" altLang="en-US" sz="2000" dirty="0" smtClean="0"/>
              <a:t>                1250 </a:t>
            </a:r>
            <a:r>
              <a:rPr lang="tr-TR" altLang="en-US" sz="2000" dirty="0" smtClean="0"/>
              <a:t>g </a:t>
            </a:r>
            <a:r>
              <a:rPr lang="tr-TR" altLang="en-US" sz="2000" dirty="0" smtClean="0"/>
              <a:t>HNO</a:t>
            </a:r>
            <a:r>
              <a:rPr lang="tr-TR" altLang="en-US" sz="2000" baseline="-30000" dirty="0" smtClean="0"/>
              <a:t>3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baseline="-30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2000" dirty="0" err="1" smtClean="0"/>
              <a:t>After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that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we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have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to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calculate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pure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amount</a:t>
            </a:r>
            <a:r>
              <a:rPr lang="tr-TR" altLang="en-US" sz="2000" dirty="0" smtClean="0"/>
              <a:t> of</a:t>
            </a:r>
            <a:r>
              <a:rPr lang="tr-TR" altLang="en-US" sz="2000" dirty="0" smtClean="0"/>
              <a:t> HNO</a:t>
            </a:r>
            <a:r>
              <a:rPr lang="tr-TR" altLang="en-US" sz="2000" baseline="-30000" dirty="0" smtClean="0"/>
              <a:t>3</a:t>
            </a:r>
            <a:r>
              <a:rPr lang="tr-TR" altLang="en-US" sz="2000" dirty="0" smtClean="0"/>
              <a:t> in 1000 mL </a:t>
            </a:r>
            <a:r>
              <a:rPr lang="tr-TR" altLang="en-US" sz="2000" dirty="0" err="1" smtClean="0"/>
              <a:t>solution</a:t>
            </a:r>
            <a:r>
              <a:rPr lang="tr-TR" altLang="en-US" sz="2000" dirty="0" smtClean="0"/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2000" dirty="0" smtClean="0"/>
              <a:t>1250 x 70/100 = 875 g </a:t>
            </a:r>
            <a:r>
              <a:rPr lang="tr-TR" altLang="en-US" sz="2000" dirty="0" err="1" smtClean="0"/>
              <a:t>pure</a:t>
            </a:r>
            <a:r>
              <a:rPr lang="tr-TR" altLang="en-US" sz="2000" dirty="0" smtClean="0"/>
              <a:t> HNO</a:t>
            </a:r>
            <a:r>
              <a:rPr lang="tr-TR" altLang="en-US" sz="2000" baseline="-30000" dirty="0" smtClean="0"/>
              <a:t>3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baseline="-30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2000" dirty="0" err="1" smtClean="0"/>
              <a:t>Molarity</a:t>
            </a:r>
            <a:r>
              <a:rPr lang="tr-TR" altLang="en-US" sz="2000" dirty="0" smtClean="0"/>
              <a:t> of </a:t>
            </a:r>
            <a:r>
              <a:rPr lang="tr-TR" altLang="en-US" sz="2000" dirty="0" err="1" smtClean="0"/>
              <a:t>this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solution</a:t>
            </a:r>
            <a:r>
              <a:rPr lang="tr-TR" altLang="en-US" sz="2000" dirty="0" smtClean="0"/>
              <a:t> is : 875 / 63 = 13.89 M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2000" dirty="0" err="1" smtClean="0"/>
              <a:t>Normality</a:t>
            </a:r>
            <a:r>
              <a:rPr lang="tr-TR" altLang="en-US" sz="2000" dirty="0" smtClean="0"/>
              <a:t> </a:t>
            </a:r>
            <a:r>
              <a:rPr lang="tr-TR" altLang="en-US" sz="2000" dirty="0" smtClean="0"/>
              <a:t>of </a:t>
            </a:r>
            <a:r>
              <a:rPr lang="tr-TR" altLang="en-US" sz="2000" dirty="0" err="1" smtClean="0"/>
              <a:t>this</a:t>
            </a:r>
            <a:r>
              <a:rPr lang="tr-TR" altLang="en-US" sz="2000" dirty="0" smtClean="0"/>
              <a:t> </a:t>
            </a:r>
            <a:r>
              <a:rPr lang="tr-TR" altLang="en-US" sz="2000" dirty="0" err="1" smtClean="0"/>
              <a:t>solution</a:t>
            </a:r>
            <a:r>
              <a:rPr lang="tr-TR" altLang="en-US" sz="2000" dirty="0" smtClean="0"/>
              <a:t> is : 875 / </a:t>
            </a:r>
            <a:r>
              <a:rPr lang="tr-TR" altLang="en-US" sz="2000" dirty="0" smtClean="0"/>
              <a:t>(63/1) </a:t>
            </a:r>
            <a:r>
              <a:rPr lang="tr-TR" altLang="en-US" sz="2000" dirty="0" smtClean="0"/>
              <a:t>= 13.89 </a:t>
            </a:r>
            <a:r>
              <a:rPr lang="tr-TR" altLang="en-US" sz="2000" dirty="0" smtClean="0"/>
              <a:t>N</a:t>
            </a:r>
            <a:endParaRPr lang="tr-TR" altLang="en-US" sz="2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baseline="-30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baseline="-30000" dirty="0" smtClean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baseline="-30000" dirty="0" smtClean="0"/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baseline="-30000" dirty="0" smtClean="0"/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dirty="0" smtClean="0"/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altLang="en-US" sz="20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en-US" sz="2000" dirty="0" smtClean="0">
              <a:latin typeface="Cambria Math" panose="020405030504060302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en-US" sz="2000" dirty="0" smtClean="0">
                <a:latin typeface="Cambria Math" panose="02040503050406030204" pitchFamily="18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662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1216</Words>
  <Application>Microsoft Office PowerPoint</Application>
  <PresentationFormat>Ekran Gösterisi (4:3)</PresentationFormat>
  <Paragraphs>100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ANALİTİK KİMYA I</dc:title>
  <dc:creator>sevinc</dc:creator>
  <cp:lastModifiedBy>mpalabiyik</cp:lastModifiedBy>
  <cp:revision>35</cp:revision>
  <dcterms:created xsi:type="dcterms:W3CDTF">2016-09-22T19:24:25Z</dcterms:created>
  <dcterms:modified xsi:type="dcterms:W3CDTF">2017-12-22T12:09:33Z</dcterms:modified>
</cp:coreProperties>
</file>