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15" r:id="rId2"/>
    <p:sldId id="322" r:id="rId3"/>
    <p:sldId id="323" r:id="rId4"/>
    <p:sldId id="326" r:id="rId5"/>
    <p:sldId id="324" r:id="rId6"/>
    <p:sldId id="32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7"/>
    <p:restoredTop sz="95588"/>
  </p:normalViewPr>
  <p:slideViewPr>
    <p:cSldViewPr snapToGrid="0" snapToObjects="1">
      <p:cViewPr varScale="1">
        <p:scale>
          <a:sx n="57" d="100"/>
          <a:sy n="57" d="100"/>
        </p:scale>
        <p:origin x="108" y="1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24C41-6062-E442-84DE-531DBBDB1BF3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9495B-F23E-F442-AC59-F84732BEA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93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7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93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9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8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2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1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4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32965"/>
            <a:ext cx="10515600" cy="1325563"/>
          </a:xfrm>
        </p:spPr>
        <p:txBody>
          <a:bodyPr/>
          <a:lstStyle/>
          <a:p>
            <a:r>
              <a:rPr lang="tr-TR" b="1" dirty="0" smtClean="0"/>
              <a:t>Periodic Table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2609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Periodic </a:t>
            </a:r>
            <a:r>
              <a:rPr lang="tr-TR" dirty="0" smtClean="0"/>
              <a:t>table - Mendeleyev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85708"/>
          </a:xfrm>
        </p:spPr>
        <p:txBody>
          <a:bodyPr>
            <a:normAutofit/>
          </a:bodyPr>
          <a:lstStyle/>
          <a:p>
            <a:r>
              <a:rPr lang="en-US" dirty="0"/>
              <a:t>In 1869 Russian chemist </a:t>
            </a:r>
            <a:r>
              <a:rPr lang="tr-TR" b="1" i="1" dirty="0" smtClean="0"/>
              <a:t>Dimitri </a:t>
            </a:r>
            <a:r>
              <a:rPr lang="tr-TR" b="1" i="1" dirty="0"/>
              <a:t>Mendeleyev </a:t>
            </a:r>
            <a:r>
              <a:rPr lang="en-US" dirty="0" err="1"/>
              <a:t>classif</a:t>
            </a:r>
            <a:r>
              <a:rPr lang="tr-TR" dirty="0"/>
              <a:t>ied</a:t>
            </a:r>
            <a:r>
              <a:rPr lang="en-US" dirty="0"/>
              <a:t> the elements according to their chemical properties,</a:t>
            </a:r>
            <a:r>
              <a:rPr lang="tr-TR" dirty="0"/>
              <a:t> </a:t>
            </a:r>
            <a:r>
              <a:rPr lang="en-US" dirty="0"/>
              <a:t>he noticed patterns </a:t>
            </a:r>
            <a:r>
              <a:rPr lang="tr-TR" dirty="0"/>
              <a:t>were in order with the mass number of the atom.</a:t>
            </a:r>
          </a:p>
          <a:p>
            <a:endParaRPr lang="tr-TR" dirty="0" smtClean="0"/>
          </a:p>
          <a:p>
            <a:r>
              <a:rPr lang="en-US" dirty="0" err="1" smtClean="0"/>
              <a:t>Mendele</a:t>
            </a:r>
            <a:r>
              <a:rPr lang="tr-TR" dirty="0" smtClean="0"/>
              <a:t>y</a:t>
            </a:r>
            <a:r>
              <a:rPr lang="en-US" dirty="0" err="1" smtClean="0"/>
              <a:t>ev</a:t>
            </a:r>
            <a:r>
              <a:rPr lang="en-US" dirty="0" smtClean="0"/>
              <a:t> </a:t>
            </a:r>
            <a:r>
              <a:rPr lang="en-US" dirty="0"/>
              <a:t>started the development of the periodic table, arranging chemical elements by atomic mass. He predicted the discovery of other elements, </a:t>
            </a:r>
            <a:r>
              <a:rPr lang="en-US" dirty="0" smtClean="0"/>
              <a:t>and </a:t>
            </a:r>
            <a:r>
              <a:rPr lang="en-US" dirty="0"/>
              <a:t>left spaces open in his periodic table for </a:t>
            </a:r>
            <a:r>
              <a:rPr lang="en-US" dirty="0" smtClean="0"/>
              <a:t>them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744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Periodic table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Today, we use the periodic table arranged by the atomic number.</a:t>
            </a:r>
          </a:p>
          <a:p>
            <a:r>
              <a:rPr lang="tr-TR" dirty="0" smtClean="0"/>
              <a:t>In periodic table atomic number increases while going to the right of the table and also going to down to the table. </a:t>
            </a:r>
          </a:p>
          <a:p>
            <a:r>
              <a:rPr lang="en-US" dirty="0" smtClean="0"/>
              <a:t>The </a:t>
            </a:r>
            <a:r>
              <a:rPr lang="en-US" dirty="0"/>
              <a:t>elements in the periodic table are arranged in order of increasing atomic number. </a:t>
            </a:r>
            <a:endParaRPr lang="tr-TR" dirty="0" smtClean="0"/>
          </a:p>
          <a:p>
            <a:r>
              <a:rPr lang="tr-TR" dirty="0" smtClean="0"/>
              <a:t>In periodic table, the columns are called «group» and the rows are called «period»</a:t>
            </a:r>
          </a:p>
        </p:txBody>
      </p:sp>
    </p:spTree>
    <p:extLst>
      <p:ext uri="{BB962C8B-B14F-4D97-AF65-F5344CB8AC3E}">
        <p14:creationId xmlns:p14="http://schemas.microsoft.com/office/powerpoint/2010/main" val="153067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Periodic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The elements </a:t>
            </a:r>
            <a:r>
              <a:rPr lang="en-US" dirty="0" smtClean="0"/>
              <a:t>He</a:t>
            </a:r>
            <a:r>
              <a:rPr lang="en-US" dirty="0"/>
              <a:t>, Ne, </a:t>
            </a:r>
            <a:r>
              <a:rPr lang="en-US" dirty="0" err="1"/>
              <a:t>Ar</a:t>
            </a:r>
            <a:r>
              <a:rPr lang="en-US" dirty="0"/>
              <a:t>, Kr, </a:t>
            </a:r>
            <a:r>
              <a:rPr lang="en-US" dirty="0" err="1"/>
              <a:t>Xe</a:t>
            </a:r>
            <a:r>
              <a:rPr lang="en-US" dirty="0"/>
              <a:t>, Rn </a:t>
            </a:r>
            <a:r>
              <a:rPr lang="tr-TR" dirty="0" smtClean="0"/>
              <a:t>have the atomic number of </a:t>
            </a:r>
            <a:r>
              <a:rPr lang="en-US" dirty="0" smtClean="0"/>
              <a:t>2,10,18,36,54</a:t>
            </a:r>
            <a:r>
              <a:rPr lang="tr-TR" dirty="0" smtClean="0"/>
              <a:t>, </a:t>
            </a:r>
            <a:r>
              <a:rPr lang="en-US" dirty="0" smtClean="0"/>
              <a:t>8</a:t>
            </a:r>
            <a:r>
              <a:rPr lang="tr-TR" dirty="0" smtClean="0"/>
              <a:t>6. </a:t>
            </a:r>
          </a:p>
          <a:p>
            <a:r>
              <a:rPr lang="tr-TR" dirty="0" smtClean="0"/>
              <a:t>These elements follows the octet rule. </a:t>
            </a:r>
          </a:p>
          <a:p>
            <a:r>
              <a:rPr lang="tr-TR" dirty="0" smtClean="0"/>
              <a:t>Hence, these elements do not react. They are called noble gases.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0429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Periodic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</a:t>
            </a:r>
            <a:r>
              <a:rPr lang="en-US" dirty="0" smtClean="0"/>
              <a:t>elements </a:t>
            </a:r>
            <a:r>
              <a:rPr lang="en-US" dirty="0"/>
              <a:t>display several </a:t>
            </a:r>
            <a:r>
              <a:rPr lang="en-US" dirty="0" smtClean="0"/>
              <a:t>trends </a:t>
            </a:r>
            <a:r>
              <a:rPr lang="en-US" dirty="0"/>
              <a:t>and we can use the periodic law and table formation to predict their chemical, physical, and atomic properties. </a:t>
            </a:r>
            <a:endParaRPr lang="tr-TR" dirty="0" smtClean="0"/>
          </a:p>
          <a:p>
            <a:r>
              <a:rPr lang="en-US" dirty="0" smtClean="0"/>
              <a:t>Understanding </a:t>
            </a:r>
            <a:r>
              <a:rPr lang="en-US" dirty="0"/>
              <a:t>these trends is done by analyzing the elements electron configuration; all elements prefer an octet formation and will gain or lose electrons to form that stable configuration.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2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Periodic trends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These</a:t>
            </a:r>
            <a:r>
              <a:rPr lang="en-US" dirty="0" smtClean="0"/>
              <a:t> </a:t>
            </a:r>
            <a:r>
              <a:rPr lang="en-US" dirty="0"/>
              <a:t>periodic trends </a:t>
            </a:r>
            <a:r>
              <a:rPr lang="tr-TR" dirty="0" smtClean="0"/>
              <a:t>are:</a:t>
            </a:r>
          </a:p>
          <a:p>
            <a:pPr marL="2151063" lvl="1" indent="-355600"/>
            <a:r>
              <a:rPr lang="en-US" sz="2800" dirty="0" smtClean="0"/>
              <a:t>Electronegativity</a:t>
            </a:r>
            <a:endParaRPr lang="tr-TR" sz="2800" dirty="0" smtClean="0"/>
          </a:p>
          <a:p>
            <a:pPr marL="2151063" lvl="1" indent="-355600"/>
            <a:r>
              <a:rPr lang="en-US" sz="2800" dirty="0" smtClean="0"/>
              <a:t>ionization energy</a:t>
            </a:r>
            <a:endParaRPr lang="tr-TR" sz="2800" dirty="0" smtClean="0"/>
          </a:p>
          <a:p>
            <a:pPr marL="2151063" lvl="1" indent="-355600"/>
            <a:r>
              <a:rPr lang="en-US" sz="2800" dirty="0" smtClean="0"/>
              <a:t>electron affinity</a:t>
            </a:r>
            <a:endParaRPr lang="tr-TR" sz="2800" dirty="0" smtClean="0"/>
          </a:p>
          <a:p>
            <a:pPr marL="2151063" lvl="1" indent="-355600"/>
            <a:r>
              <a:rPr lang="en-US" sz="2800" dirty="0" smtClean="0"/>
              <a:t>atomic radius</a:t>
            </a:r>
            <a:endParaRPr lang="tr-TR" sz="2800" dirty="0" smtClean="0"/>
          </a:p>
          <a:p>
            <a:pPr marL="2151063" lvl="1" indent="-355600"/>
            <a:r>
              <a:rPr lang="en-US" sz="2800" dirty="0" smtClean="0"/>
              <a:t>ionic radius</a:t>
            </a:r>
            <a:endParaRPr lang="tr-TR" sz="2800" dirty="0" smtClean="0"/>
          </a:p>
          <a:p>
            <a:pPr marL="2151063" lvl="1" indent="-355600"/>
            <a:r>
              <a:rPr lang="en-US" sz="2800" dirty="0" smtClean="0"/>
              <a:t>metallic character</a:t>
            </a:r>
            <a:endParaRPr lang="tr-TR" sz="2800" dirty="0" smtClean="0"/>
          </a:p>
          <a:p>
            <a:pPr marL="2151063" lvl="1" indent="-355600"/>
            <a:r>
              <a:rPr lang="en-US" sz="2800" dirty="0" smtClean="0"/>
              <a:t>chemical reactivity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02441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</TotalTime>
  <Words>269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Periodic Table</vt:lpstr>
      <vt:lpstr>Periodic table - Mendeleyev</vt:lpstr>
      <vt:lpstr>Periodic table</vt:lpstr>
      <vt:lpstr>Periodic table</vt:lpstr>
      <vt:lpstr>Periodic table</vt:lpstr>
      <vt:lpstr>Periodic trends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GİRİŞ</dc:title>
  <dc:creator>Microsoft Office User</dc:creator>
  <cp:lastModifiedBy>Ceren Ertekin</cp:lastModifiedBy>
  <cp:revision>89</cp:revision>
  <dcterms:created xsi:type="dcterms:W3CDTF">2017-09-17T20:37:11Z</dcterms:created>
  <dcterms:modified xsi:type="dcterms:W3CDTF">2019-02-22T08:33:14Z</dcterms:modified>
</cp:coreProperties>
</file>