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8" r:id="rId1"/>
  </p:sldMasterIdLst>
  <p:notesMasterIdLst>
    <p:notesMasterId r:id="rId20"/>
  </p:notesMasterIdLst>
  <p:sldIdLst>
    <p:sldId id="833" r:id="rId2"/>
    <p:sldId id="815" r:id="rId3"/>
    <p:sldId id="816" r:id="rId4"/>
    <p:sldId id="817" r:id="rId5"/>
    <p:sldId id="818" r:id="rId6"/>
    <p:sldId id="819" r:id="rId7"/>
    <p:sldId id="820" r:id="rId8"/>
    <p:sldId id="821" r:id="rId9"/>
    <p:sldId id="822" r:id="rId10"/>
    <p:sldId id="823" r:id="rId11"/>
    <p:sldId id="825" r:id="rId12"/>
    <p:sldId id="826" r:id="rId13"/>
    <p:sldId id="827" r:id="rId14"/>
    <p:sldId id="828" r:id="rId15"/>
    <p:sldId id="829" r:id="rId16"/>
    <p:sldId id="830" r:id="rId17"/>
    <p:sldId id="831" r:id="rId18"/>
    <p:sldId id="832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5A554C"/>
        </a:solidFill>
        <a:effectLst/>
        <a:uFillTx/>
        <a:latin typeface="+mn-lt"/>
        <a:ea typeface="+mn-ea"/>
        <a:cs typeface="+mn-cs"/>
        <a:sym typeface="Marker Fel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5A554C"/>
        </a:solidFill>
        <a:effectLst/>
        <a:uFillTx/>
        <a:latin typeface="+mn-lt"/>
        <a:ea typeface="+mn-ea"/>
        <a:cs typeface="+mn-cs"/>
        <a:sym typeface="Marker Fel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5A554C"/>
        </a:solidFill>
        <a:effectLst/>
        <a:uFillTx/>
        <a:latin typeface="+mn-lt"/>
        <a:ea typeface="+mn-ea"/>
        <a:cs typeface="+mn-cs"/>
        <a:sym typeface="Marker Fel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5A554C"/>
        </a:solidFill>
        <a:effectLst/>
        <a:uFillTx/>
        <a:latin typeface="+mn-lt"/>
        <a:ea typeface="+mn-ea"/>
        <a:cs typeface="+mn-cs"/>
        <a:sym typeface="Marker Fel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5A554C"/>
        </a:solidFill>
        <a:effectLst/>
        <a:uFillTx/>
        <a:latin typeface="+mn-lt"/>
        <a:ea typeface="+mn-ea"/>
        <a:cs typeface="+mn-cs"/>
        <a:sym typeface="Marker Fel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5A554C"/>
        </a:solidFill>
        <a:effectLst/>
        <a:uFillTx/>
        <a:latin typeface="+mn-lt"/>
        <a:ea typeface="+mn-ea"/>
        <a:cs typeface="+mn-cs"/>
        <a:sym typeface="Marker Fel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5A554C"/>
        </a:solidFill>
        <a:effectLst/>
        <a:uFillTx/>
        <a:latin typeface="+mn-lt"/>
        <a:ea typeface="+mn-ea"/>
        <a:cs typeface="+mn-cs"/>
        <a:sym typeface="Marker Fel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5A554C"/>
        </a:solidFill>
        <a:effectLst/>
        <a:uFillTx/>
        <a:latin typeface="+mn-lt"/>
        <a:ea typeface="+mn-ea"/>
        <a:cs typeface="+mn-cs"/>
        <a:sym typeface="Marker Fel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5A554C"/>
        </a:solidFill>
        <a:effectLst/>
        <a:uFillTx/>
        <a:latin typeface="+mn-lt"/>
        <a:ea typeface="+mn-ea"/>
        <a:cs typeface="+mn-cs"/>
        <a:sym typeface="Marker Fel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9C4C8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254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313507"/>
              <a:satOff val="34334"/>
              <a:lumOff val="-8266"/>
              <a:alpha val="10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254308"/>
              <a:satOff val="57261"/>
              <a:lumOff val="12765"/>
              <a:alpha val="62000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4C4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BABABA">
              <a:alpha val="70000"/>
            </a:srgbClr>
          </a:solidFill>
        </a:fill>
      </a:tcStyle>
    </a:firstCol>
    <a:lastRow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739060"/>
              <a:satOff val="51948"/>
              <a:lumOff val="-8454"/>
              <a:alpha val="62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D5CBC0">
              <a:alpha val="39000"/>
            </a:srgbClr>
          </a:solidFill>
        </a:fill>
      </a:tcStyle>
    </a:band2H>
    <a:firstCo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868685"/>
              </a:solidFill>
              <a:prstDash val="solid"/>
              <a:miter lim="400000"/>
            </a:ln>
          </a:left>
          <a:right>
            <a:ln w="12700" cap="flat">
              <a:solidFill>
                <a:srgbClr val="868685"/>
              </a:solidFill>
              <a:prstDash val="solid"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85948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V>
        </a:tcBdr>
        <a:fill>
          <a:solidFill>
            <a:srgbClr val="685948">
              <a:alpha val="6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FEFEE0">
              <a:alpha val="55000"/>
            </a:srgbClr>
          </a:solidFill>
        </a:fill>
      </a:tcStyle>
    </a:band2H>
    <a:firstCol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31750" cap="flat">
              <a:solidFill>
                <a:schemeClr val="accent5">
                  <a:hueOff val="61011"/>
                  <a:satOff val="20460"/>
                  <a:lumOff val="-2197"/>
                  <a:alpha val="62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lastRow>
    <a:fir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-1936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081771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4" name="Shape 394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45" name="Shape 39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3" name="Shape 39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64" name="Shape 39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" name="Shape 397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74" name="Shape 39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2" name="Shape 39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83" name="Shape 39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" name="Shape 399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95" name="Shape 39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7" name="Shape 401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18" name="Shape 40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Dual cure bir siman olarak düşünülebilir. Uygulama alanları geleneksel CIS lerle aynıdır. Adezyon mekanizması geleneksel CİSler gibi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" name="Shape 402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25" name="Shape 402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1.avantajlarını ve dezavantajlarını geleneksel cise göre düşünün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2259" y="5370983"/>
            <a:ext cx="10234778" cy="2090702"/>
          </a:xfrm>
        </p:spPr>
        <p:txBody>
          <a:bodyPr vert="horz" lIns="130046" tIns="65023" rIns="130046" bIns="65023" rtlCol="0" anchor="b" anchorCtr="0">
            <a:noAutofit/>
          </a:bodyPr>
          <a:lstStyle>
            <a:lvl1pPr algn="l" defTabSz="1300460" rtl="0" eaLnBrk="1" latinLnBrk="0" hangingPunct="1">
              <a:spcBef>
                <a:spcPct val="0"/>
              </a:spcBef>
              <a:buNone/>
              <a:defRPr sz="6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2259" y="7477760"/>
            <a:ext cx="10234778" cy="1404518"/>
          </a:xfrm>
        </p:spPr>
        <p:txBody>
          <a:bodyPr vert="horz" lIns="130046" tIns="65023" rIns="130046" bIns="65023" rtlCol="0" anchor="t" anchorCtr="0">
            <a:noAutofit/>
          </a:bodyPr>
          <a:lstStyle>
            <a:lvl1pPr marL="0" indent="0" algn="l" defTabSz="1300460" rtl="0" eaLnBrk="1" latinLnBrk="0" hangingPunct="1">
              <a:spcBef>
                <a:spcPct val="0"/>
              </a:spcBef>
              <a:buFont typeface="Wingdings 2" pitchFamily="18" charset="2"/>
              <a:buNone/>
              <a:defRPr sz="26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8.04.16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250" y="6068907"/>
            <a:ext cx="10826045" cy="1564641"/>
          </a:xfrm>
        </p:spPr>
        <p:txBody>
          <a:bodyPr anchor="b"/>
          <a:lstStyle>
            <a:lvl1pPr algn="ctr">
              <a:defRPr sz="63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2530247" y="640661"/>
            <a:ext cx="7802880" cy="5157282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130046" tIns="65023" rIns="130046" bIns="65023" rtlCol="0">
            <a:normAutofit/>
          </a:bodyPr>
          <a:lstStyle>
            <a:lvl1pPr marL="487672" indent="-487672" algn="l" defTabSz="1300460" rtl="0" eaLnBrk="1" latinLnBrk="0" hangingPunct="1">
              <a:spcBef>
                <a:spcPts val="2844"/>
              </a:spcBef>
              <a:buFont typeface="Wingdings 2" pitchFamily="18" charset="2"/>
              <a:buNone/>
              <a:defRPr sz="26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8250" y="7741921"/>
            <a:ext cx="10826045" cy="1144693"/>
          </a:xfrm>
        </p:spPr>
        <p:txBody>
          <a:bodyPr>
            <a:normAutofit/>
          </a:bodyPr>
          <a:lstStyle>
            <a:lvl1pPr marL="0" indent="0" algn="ctr">
              <a:spcBef>
                <a:spcPts val="427"/>
              </a:spcBef>
              <a:buNone/>
              <a:defRPr sz="26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8.04.16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057" y="541866"/>
            <a:ext cx="4622734" cy="2320996"/>
          </a:xfrm>
        </p:spPr>
        <p:txBody>
          <a:bodyPr anchor="b"/>
          <a:lstStyle>
            <a:lvl1pPr algn="ctr">
              <a:defRPr sz="5100" b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057" y="2964465"/>
            <a:ext cx="4622734" cy="5597030"/>
          </a:xfrm>
        </p:spPr>
        <p:txBody>
          <a:bodyPr vert="horz" lIns="130046" tIns="65023" rIns="130046" bIns="65023" rtlCol="0" anchor="t" anchorCtr="0">
            <a:noAutofit/>
          </a:bodyPr>
          <a:lstStyle>
            <a:lvl1pPr marL="0" indent="0" algn="ctr" defTabSz="1300460" rtl="0" eaLnBrk="1" latinLnBrk="0" hangingPunct="1">
              <a:spcBef>
                <a:spcPts val="853"/>
              </a:spcBef>
              <a:buNone/>
              <a:defRPr sz="26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4027" y="9040143"/>
            <a:ext cx="1625600" cy="519289"/>
          </a:xfrm>
        </p:spPr>
        <p:txBody>
          <a:bodyPr/>
          <a:lstStyle>
            <a:lvl1pPr algn="l">
              <a:defRPr/>
            </a:lvl1pPr>
          </a:lstStyle>
          <a:p>
            <a:fld id="{6BFECD78-3C8E-49F2-8FAB-59489D168ABB}" type="datetimeFigureOut">
              <a:rPr lang="en-US" smtClean="0"/>
              <a:t>8.04.16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236373" y="9040143"/>
            <a:ext cx="4118187" cy="519289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798117" y="9040143"/>
            <a:ext cx="758613" cy="51928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5806754" y="4533663"/>
            <a:ext cx="5889621" cy="4097960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2600"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6575601" y="480755"/>
            <a:ext cx="5889621" cy="4097960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2600"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8.04.16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37334" y="650240"/>
            <a:ext cx="2129217" cy="8263467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6686" y="650240"/>
            <a:ext cx="9263660" cy="826346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8.04.16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Madde İşaret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8.04.16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687" y="5367934"/>
            <a:ext cx="10239020" cy="2090702"/>
          </a:xfrm>
        </p:spPr>
        <p:txBody>
          <a:bodyPr anchor="b" anchorCtr="0"/>
          <a:lstStyle>
            <a:lvl1pPr algn="l">
              <a:defRPr sz="680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6685" y="7477760"/>
            <a:ext cx="10239022" cy="1408853"/>
          </a:xfrm>
        </p:spPr>
        <p:txBody>
          <a:bodyPr vert="horz" lIns="130046" tIns="65023" rIns="130046" bIns="65023" rtlCol="0" anchor="t" anchorCtr="0">
            <a:noAutofit/>
          </a:bodyPr>
          <a:lstStyle>
            <a:lvl1pPr marL="0" indent="0" algn="l" defTabSz="1300460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8.04.16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6390818" y="789394"/>
            <a:ext cx="5891499" cy="4388122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2600"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250" y="3181077"/>
            <a:ext cx="10826045" cy="1937173"/>
          </a:xfrm>
        </p:spPr>
        <p:txBody>
          <a:bodyPr vert="horz" lIns="130046" tIns="65023" rIns="130046" bIns="65023" rtlCol="0" anchor="b" anchorCtr="0">
            <a:noAutofit/>
          </a:bodyPr>
          <a:lstStyle>
            <a:lvl1pPr algn="ctr" defTabSz="1300460" rtl="0" eaLnBrk="1" latinLnBrk="0" hangingPunct="1">
              <a:spcBef>
                <a:spcPct val="0"/>
              </a:spcBef>
              <a:buNone/>
              <a:defRPr sz="6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250" y="5144547"/>
            <a:ext cx="10826045" cy="2133599"/>
          </a:xfrm>
        </p:spPr>
        <p:txBody>
          <a:bodyPr vert="horz" lIns="130046" tIns="65023" rIns="130046" bIns="65023" rtlCol="0" anchor="t" anchorCtr="0">
            <a:noAutofit/>
          </a:bodyPr>
          <a:lstStyle>
            <a:lvl1pPr marL="0" indent="0" algn="ctr" defTabSz="1300460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8.04.16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248" y="113021"/>
            <a:ext cx="10826045" cy="2016196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8249" y="2964463"/>
            <a:ext cx="5201920" cy="594924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 marL="2923777" indent="-489931">
              <a:defRPr sz="2600"/>
            </a:lvl6pPr>
            <a:lvl7pPr marL="2923777" indent="-489931">
              <a:defRPr sz="2600"/>
            </a:lvl7pPr>
            <a:lvl8pPr marL="2923777" indent="-489931">
              <a:defRPr sz="2600"/>
            </a:lvl8pPr>
            <a:lvl9pPr marL="2923777" indent="-489931">
              <a:defRPr sz="2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2373" y="2964463"/>
            <a:ext cx="5201920" cy="594924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 marL="2923777" indent="-489931">
              <a:defRPr sz="2600"/>
            </a:lvl6pPr>
            <a:lvl7pPr marL="2923777" indent="-489931">
              <a:defRPr sz="2600"/>
            </a:lvl7pPr>
            <a:lvl8pPr marL="2923777" indent="-489931">
              <a:defRPr sz="2600"/>
            </a:lvl8pPr>
            <a:lvl9pPr marL="2923777" indent="-489931">
              <a:defRPr sz="2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8.04.16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248" y="113021"/>
            <a:ext cx="10826045" cy="2016196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247" y="2400017"/>
            <a:ext cx="5201920" cy="1284676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4000" b="0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8247" y="3767569"/>
            <a:ext cx="5201920" cy="513179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 marL="2923777" indent="-489931">
              <a:defRPr sz="2300"/>
            </a:lvl6pPr>
            <a:lvl7pPr marL="2923777" indent="-489931">
              <a:defRPr sz="2300"/>
            </a:lvl7pPr>
            <a:lvl8pPr marL="2923777" indent="-489931">
              <a:defRPr sz="2300"/>
            </a:lvl8pPr>
            <a:lvl9pPr marL="2923777" indent="-489931">
              <a:defRPr sz="23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12373" y="2400017"/>
            <a:ext cx="5201920" cy="1284676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4000" b="0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12373" y="3767569"/>
            <a:ext cx="5201920" cy="513179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 marL="2923777" indent="-489931">
              <a:defRPr sz="2300"/>
            </a:lvl6pPr>
            <a:lvl7pPr marL="2923777" indent="-489931">
              <a:defRPr sz="2300"/>
            </a:lvl7pPr>
            <a:lvl8pPr marL="2923777" indent="-489931">
              <a:defRPr sz="2300"/>
            </a:lvl8pPr>
            <a:lvl9pPr marL="2923777" indent="-489931">
              <a:defRPr sz="23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8.04.16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8.04.16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8.04.16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057" y="541866"/>
            <a:ext cx="4622734" cy="2320996"/>
          </a:xfrm>
        </p:spPr>
        <p:txBody>
          <a:bodyPr anchor="b"/>
          <a:lstStyle>
            <a:lvl1pPr algn="ctr">
              <a:defRPr sz="5100" b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4027" y="541867"/>
            <a:ext cx="5901831" cy="837184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31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057" y="2964465"/>
            <a:ext cx="4622734" cy="5597030"/>
          </a:xfrm>
        </p:spPr>
        <p:txBody>
          <a:bodyPr vert="horz" lIns="130046" tIns="65023" rIns="130046" bIns="65023" rtlCol="0" anchor="t" anchorCtr="0">
            <a:noAutofit/>
          </a:bodyPr>
          <a:lstStyle>
            <a:lvl1pPr marL="0" indent="0" algn="ctr" defTabSz="1300460" rtl="0" eaLnBrk="1" latinLnBrk="0" hangingPunct="1">
              <a:spcBef>
                <a:spcPts val="853"/>
              </a:spcBef>
              <a:buNone/>
              <a:defRPr sz="26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4027" y="9040143"/>
            <a:ext cx="1625600" cy="519289"/>
          </a:xfrm>
        </p:spPr>
        <p:txBody>
          <a:bodyPr/>
          <a:lstStyle>
            <a:lvl1pPr algn="l">
              <a:defRPr/>
            </a:lvl1pPr>
          </a:lstStyle>
          <a:p>
            <a:fld id="{6BFECD78-3C8E-49F2-8FAB-59489D168ABB}" type="datetimeFigureOut">
              <a:rPr lang="en-US" smtClean="0"/>
              <a:t>8.04.16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236373" y="9040143"/>
            <a:ext cx="4118187" cy="519289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798117" y="9040143"/>
            <a:ext cx="758613" cy="51928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248" y="113021"/>
            <a:ext cx="10826045" cy="2016196"/>
          </a:xfrm>
          <a:prstGeom prst="rect">
            <a:avLst/>
          </a:prstGeom>
        </p:spPr>
        <p:txBody>
          <a:bodyPr vert="horz" lIns="130046" tIns="65023" rIns="130046" bIns="65023" rtlCol="0" anchor="ctr" anchorCtr="0">
            <a:noAutofit/>
          </a:bodyPr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249" y="2945204"/>
            <a:ext cx="10826047" cy="5947783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1700">
                <a:solidFill>
                  <a:schemeClr val="bg1"/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8.04.16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115" y="9040143"/>
            <a:ext cx="4118187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17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3094" y="9040143"/>
            <a:ext cx="75861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1700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</p:sldLayoutIdLst>
  <p:txStyles>
    <p:titleStyle>
      <a:lvl1pPr algn="ctr" defTabSz="1300460" rtl="0" eaLnBrk="1" latinLnBrk="0" hangingPunct="1">
        <a:spcBef>
          <a:spcPct val="0"/>
        </a:spcBef>
        <a:buNone/>
        <a:defRPr sz="6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ts val="2844"/>
        </a:spcBef>
        <a:buFont typeface="Wingdings 2" pitchFamily="18" charset="2"/>
        <a:buChar char=""/>
        <a:defRPr sz="3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975345" indent="-478641" algn="l" defTabSz="1300460" rtl="0" eaLnBrk="1" latinLnBrk="0" hangingPunct="1">
        <a:spcBef>
          <a:spcPts val="853"/>
        </a:spcBef>
        <a:buFont typeface="Wingdings 2" pitchFamily="18" charset="2"/>
        <a:buChar char=""/>
        <a:defRPr sz="31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472048" indent="-496703" algn="l" defTabSz="1300460" rtl="0" eaLnBrk="1" latinLnBrk="0" hangingPunct="1">
        <a:spcBef>
          <a:spcPts val="853"/>
        </a:spcBef>
        <a:buFont typeface="Wingdings 2" pitchFamily="18" charset="2"/>
        <a:buChar char=""/>
        <a:defRPr sz="2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950690" indent="-478641" algn="l" defTabSz="1300460" rtl="0" eaLnBrk="1" latinLnBrk="0" hangingPunct="1">
        <a:spcBef>
          <a:spcPts val="853"/>
        </a:spcBef>
        <a:buFont typeface="Wingdings 2" pitchFamily="18" charset="2"/>
        <a:buChar char=""/>
        <a:defRPr sz="26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2447393" indent="-496703" algn="l" defTabSz="1300460" rtl="0" eaLnBrk="1" latinLnBrk="0" hangingPunct="1">
        <a:spcBef>
          <a:spcPts val="853"/>
        </a:spcBef>
        <a:buFont typeface="Wingdings 2" pitchFamily="18" charset="2"/>
        <a:buChar char=""/>
        <a:defRPr sz="26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923777" indent="-489931" algn="l" defTabSz="1300460" rtl="0" eaLnBrk="1" latinLnBrk="0" hangingPunct="1">
        <a:spcBef>
          <a:spcPct val="20000"/>
        </a:spcBef>
        <a:buFont typeface="Wingdings 2" pitchFamily="18" charset="2"/>
        <a:buChar char=""/>
        <a:defRPr lang="en-US" sz="26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3411450" indent="-489931" algn="l" defTabSz="1300460" rtl="0" eaLnBrk="1" latinLnBrk="0" hangingPunct="1">
        <a:spcBef>
          <a:spcPct val="20000"/>
        </a:spcBef>
        <a:buFont typeface="Wingdings 2" pitchFamily="18" charset="2"/>
        <a:buChar char=""/>
        <a:defRPr lang="en-US" sz="26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3901379" indent="-489931" algn="l" defTabSz="1300460" rtl="0" eaLnBrk="1" latinLnBrk="0" hangingPunct="1">
        <a:spcBef>
          <a:spcPct val="20000"/>
        </a:spcBef>
        <a:buFont typeface="Wingdings 2" pitchFamily="18" charset="2"/>
        <a:buChar char=""/>
        <a:defRPr lang="en-US" sz="26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4391310" indent="-489931" algn="l" defTabSz="1300460" rtl="0" eaLnBrk="1" latinLnBrk="0" hangingPunct="1">
        <a:spcBef>
          <a:spcPct val="20000"/>
        </a:spcBef>
        <a:buFont typeface="Wingdings 2" pitchFamily="18" charset="2"/>
        <a:buChar char=""/>
        <a:defRPr lang="en-US" sz="26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648767"/>
            <a:ext cx="9990747" cy="1625600"/>
          </a:xfrm>
        </p:spPr>
        <p:txBody>
          <a:bodyPr/>
          <a:lstStyle/>
          <a:p>
            <a:r>
              <a:rPr lang="en-US" sz="6600" b="1" dirty="0" smtClean="0"/>
              <a:t>Cam-</a:t>
            </a:r>
            <a:r>
              <a:rPr lang="en-US" sz="6600" b="1" dirty="0" err="1" smtClean="0"/>
              <a:t>iyonomer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Simanlar</a:t>
            </a:r>
            <a:endParaRPr lang="en-US" sz="6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marL="0" indent="0" algn="r">
              <a:buNone/>
            </a:pPr>
            <a:r>
              <a:rPr lang="en-US" dirty="0" err="1" smtClean="0"/>
              <a:t>Prof.Dr.Gürkan</a:t>
            </a:r>
            <a:r>
              <a:rPr lang="en-US" dirty="0" smtClean="0"/>
              <a:t> </a:t>
            </a:r>
            <a:r>
              <a:rPr lang="en-US" dirty="0" err="1" smtClean="0"/>
              <a:t>Gür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5975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9" name="Shape 39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Cam-iyonomer simanların avantajları</a:t>
            </a:r>
          </a:p>
        </p:txBody>
      </p:sp>
      <p:sp>
        <p:nvSpPr>
          <p:cNvPr id="3993" name="Shape 3993"/>
          <p:cNvSpPr>
            <a:spLocks noGrp="1"/>
          </p:cNvSpPr>
          <p:nvPr>
            <p:ph type="sldNum" sz="quarter" idx="2"/>
          </p:nvPr>
        </p:nvSpPr>
        <p:spPr>
          <a:xfrm>
            <a:off x="6246750" y="9271000"/>
            <a:ext cx="505207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grpSp>
        <p:nvGrpSpPr>
          <p:cNvPr id="3992" name="Group 3992"/>
          <p:cNvGrpSpPr/>
          <p:nvPr/>
        </p:nvGrpSpPr>
        <p:grpSpPr>
          <a:xfrm>
            <a:off x="1572766" y="2796328"/>
            <a:ext cx="9339923" cy="5954684"/>
            <a:chOff x="0" y="0"/>
            <a:chExt cx="9339922" cy="5954682"/>
          </a:xfrm>
        </p:grpSpPr>
        <p:pic>
          <p:nvPicPr>
            <p:cNvPr id="3991" name="fotoğraf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521" t="44213" r="31366" b="25556"/>
            <a:stretch>
              <a:fillRect/>
            </a:stretch>
          </p:blipFill>
          <p:spPr>
            <a:xfrm>
              <a:off x="127000" y="88900"/>
              <a:ext cx="9085923" cy="562448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990" name="Picture 3989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9339924" cy="595468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5" name="Shape 40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Cam-iyonomer simanların kullanım alanları</a:t>
            </a:r>
          </a:p>
        </p:txBody>
      </p:sp>
      <p:sp>
        <p:nvSpPr>
          <p:cNvPr id="4006" name="Shape 4006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5067965" cy="656575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642112" indent="-642112" defTabSz="461518">
              <a:spcBef>
                <a:spcPts val="3300"/>
              </a:spcBef>
              <a:buSzPct val="100000"/>
              <a:buAutoNum type="arabicPeriod"/>
              <a:defRPr sz="3634"/>
            </a:pPr>
            <a:r>
              <a:t>Yapıştırma simanı olarak</a:t>
            </a:r>
          </a:p>
          <a:p>
            <a:pPr marL="351155" indent="-351155" defTabSz="461518">
              <a:spcBef>
                <a:spcPts val="3300"/>
              </a:spcBef>
              <a:buClr>
                <a:srgbClr val="535353"/>
              </a:buClr>
              <a:buBlip>
                <a:blip r:embed="rId2"/>
              </a:buBlip>
              <a:defRPr sz="2370"/>
            </a:pPr>
            <a:r>
              <a:t>PÇK </a:t>
            </a:r>
          </a:p>
          <a:p>
            <a:pPr marL="351155" indent="-351155" defTabSz="461518">
              <a:spcBef>
                <a:spcPts val="3300"/>
              </a:spcBef>
              <a:buClr>
                <a:srgbClr val="535353"/>
              </a:buClr>
              <a:buBlip>
                <a:blip r:embed="rId2"/>
              </a:buBlip>
              <a:defRPr sz="2370"/>
            </a:pPr>
            <a:r>
              <a:t>Orodontik bant ve braketler</a:t>
            </a:r>
          </a:p>
          <a:p>
            <a:pPr marL="351155" indent="-351155" defTabSz="461518">
              <a:spcBef>
                <a:spcPts val="3300"/>
              </a:spcBef>
              <a:buClr>
                <a:srgbClr val="535353"/>
              </a:buClr>
              <a:buBlip>
                <a:blip r:embed="rId2"/>
              </a:buBlip>
              <a:defRPr sz="2370"/>
            </a:pPr>
            <a:r>
              <a:t>Kron ve köprüler</a:t>
            </a:r>
          </a:p>
          <a:p>
            <a:pPr marL="351155" indent="-351155" defTabSz="461518">
              <a:spcBef>
                <a:spcPts val="3300"/>
              </a:spcBef>
              <a:buClr>
                <a:srgbClr val="535353"/>
              </a:buClr>
              <a:buBlip>
                <a:blip r:embed="rId2"/>
              </a:buBlip>
              <a:defRPr sz="2370"/>
            </a:pPr>
            <a:r>
              <a:t>Metal inlayler</a:t>
            </a:r>
          </a:p>
          <a:p>
            <a:pPr marL="642112" indent="-642112" defTabSz="461518">
              <a:spcBef>
                <a:spcPts val="3300"/>
              </a:spcBef>
              <a:buSzPct val="100000"/>
              <a:buAutoNum type="arabicPeriod" startAt="2"/>
              <a:defRPr sz="3634"/>
            </a:pPr>
            <a:r>
              <a:t>Kaide materyali olarak</a:t>
            </a:r>
          </a:p>
          <a:p>
            <a:pPr marL="642112" indent="-642112" defTabSz="461518">
              <a:spcBef>
                <a:spcPts val="3300"/>
              </a:spcBef>
              <a:buSzPct val="100000"/>
              <a:buAutoNum type="arabicPeriod" startAt="2"/>
              <a:defRPr sz="3634"/>
            </a:pPr>
            <a:r>
              <a:t>Süt dişlerinin restorasyonunda</a:t>
            </a:r>
          </a:p>
        </p:txBody>
      </p:sp>
      <p:sp>
        <p:nvSpPr>
          <p:cNvPr id="4008" name="Shape 4008"/>
          <p:cNvSpPr>
            <a:spLocks noGrp="1"/>
          </p:cNvSpPr>
          <p:nvPr>
            <p:ph type="sldNum" sz="quarter" idx="2"/>
          </p:nvPr>
        </p:nvSpPr>
        <p:spPr>
          <a:xfrm>
            <a:off x="6246750" y="9271000"/>
            <a:ext cx="505207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4007" name="Shape 4007"/>
          <p:cNvSpPr/>
          <p:nvPr/>
        </p:nvSpPr>
        <p:spPr>
          <a:xfrm>
            <a:off x="6938285" y="2566505"/>
            <a:ext cx="5512687" cy="6805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spcBef>
                <a:spcPts val="4200"/>
              </a:spcBef>
              <a:defRPr sz="4600"/>
            </a:pPr>
            <a:r>
              <a:rPr sz="2400" dirty="0">
                <a:solidFill>
                  <a:srgbClr val="FFFFFF"/>
                </a:solidFill>
              </a:rPr>
              <a:t>4. Kök yüzey çürüklerinin restorasyonunda</a:t>
            </a:r>
          </a:p>
          <a:p>
            <a:pPr algn="l">
              <a:spcBef>
                <a:spcPts val="4200"/>
              </a:spcBef>
              <a:defRPr sz="4600"/>
            </a:pPr>
            <a:r>
              <a:rPr sz="2400" dirty="0">
                <a:solidFill>
                  <a:srgbClr val="FFFFFF"/>
                </a:solidFill>
              </a:rPr>
              <a:t>5. Tünel kavite restorasyonlarında</a:t>
            </a:r>
          </a:p>
          <a:p>
            <a:pPr algn="l">
              <a:spcBef>
                <a:spcPts val="4200"/>
              </a:spcBef>
              <a:defRPr sz="4600"/>
            </a:pPr>
            <a:r>
              <a:rPr sz="2400" dirty="0">
                <a:solidFill>
                  <a:srgbClr val="FFFFFF"/>
                </a:solidFill>
              </a:rPr>
              <a:t>6. Kompozit rezinlerle birlikte sandwich tekniğinde</a:t>
            </a:r>
          </a:p>
          <a:p>
            <a:pPr algn="l">
              <a:spcBef>
                <a:spcPts val="4200"/>
              </a:spcBef>
              <a:defRPr sz="4600"/>
            </a:pPr>
            <a:r>
              <a:rPr sz="2400" dirty="0">
                <a:solidFill>
                  <a:srgbClr val="FFFFFF"/>
                </a:solidFill>
              </a:rPr>
              <a:t>7. Pit ve fissür örtücü olarak</a:t>
            </a:r>
          </a:p>
          <a:p>
            <a:pPr algn="l">
              <a:spcBef>
                <a:spcPts val="4200"/>
              </a:spcBef>
              <a:defRPr sz="4600"/>
            </a:pPr>
            <a:r>
              <a:rPr sz="2400" dirty="0">
                <a:solidFill>
                  <a:srgbClr val="FFFFFF"/>
                </a:solidFill>
              </a:rPr>
              <a:t>8. Core yapımında</a:t>
            </a:r>
          </a:p>
          <a:p>
            <a:pPr algn="l">
              <a:spcBef>
                <a:spcPts val="4200"/>
              </a:spcBef>
              <a:defRPr sz="4600"/>
            </a:pPr>
            <a:r>
              <a:rPr sz="2400" dirty="0">
                <a:solidFill>
                  <a:srgbClr val="FFFFFF"/>
                </a:solidFill>
              </a:rPr>
              <a:t>9. ART</a:t>
            </a:r>
          </a:p>
        </p:txBody>
      </p:sp>
    </p:spTree>
  </p:cSld>
  <p:clrMapOvr>
    <a:masterClrMapping/>
  </p:clrMapOvr>
  <p:transition xmlns:p14="http://schemas.microsoft.com/office/powerpoint/2010/main" spd="med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Shape 40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537463">
              <a:defRPr sz="5520"/>
            </a:pPr>
            <a:r>
              <a:t>Rezin modifiye Cam-iyonomer simanlar </a:t>
            </a:r>
            <a:r>
              <a:rPr sz="5060"/>
              <a:t>(Hibrit iyonomer simanlar)</a:t>
            </a:r>
          </a:p>
        </p:txBody>
      </p:sp>
      <p:sp>
        <p:nvSpPr>
          <p:cNvPr id="4011" name="Shape 40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u="sng"/>
            </a:pPr>
            <a:r>
              <a:rPr b="1">
                <a:solidFill>
                  <a:schemeClr val="accent1"/>
                </a:solidFill>
              </a:rPr>
              <a:t>Cam kompozisyonu:</a:t>
            </a:r>
            <a:r>
              <a:t> </a:t>
            </a:r>
            <a:r>
              <a:rPr u="none"/>
              <a:t>Geleneksel CİS tozu+ Kamferokinon</a:t>
            </a:r>
          </a:p>
          <a:p>
            <a:pPr>
              <a:buBlip>
                <a:blip r:embed="rId2"/>
              </a:buBlip>
              <a:defRPr u="sng"/>
            </a:pPr>
            <a:r>
              <a:rPr b="1">
                <a:solidFill>
                  <a:schemeClr val="accent1"/>
                </a:solidFill>
              </a:rPr>
              <a:t>Likit kompozisyonu:</a:t>
            </a:r>
            <a:r>
              <a:rPr b="1" u="none">
                <a:solidFill>
                  <a:schemeClr val="accent1"/>
                </a:solidFill>
              </a:rPr>
              <a:t> </a:t>
            </a:r>
            <a:r>
              <a:rPr u="none"/>
              <a:t>poliakrilik asit, HEMA, metakrilatla modifiye edilmiş poli akrilik asit</a:t>
            </a:r>
          </a:p>
        </p:txBody>
      </p:sp>
      <p:sp>
        <p:nvSpPr>
          <p:cNvPr id="4012" name="Shape 4012"/>
          <p:cNvSpPr>
            <a:spLocks noGrp="1"/>
          </p:cNvSpPr>
          <p:nvPr>
            <p:ph type="sldNum" sz="quarter" idx="2"/>
          </p:nvPr>
        </p:nvSpPr>
        <p:spPr>
          <a:xfrm>
            <a:off x="6246750" y="9271000"/>
            <a:ext cx="505207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" name="Shape 40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537463">
              <a:defRPr sz="5520"/>
            </a:pPr>
            <a:r>
              <a:t>Rezin modifiyeCam-iyonomer simanlar </a:t>
            </a:r>
            <a:r>
              <a:rPr sz="5060"/>
              <a:t>(Hibrit iyonomer simanlar)</a:t>
            </a:r>
          </a:p>
        </p:txBody>
      </p:sp>
      <p:sp>
        <p:nvSpPr>
          <p:cNvPr id="4015" name="Shape 40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27050" indent="-527050" defTabSz="484886">
              <a:spcBef>
                <a:spcPts val="3400"/>
              </a:spcBef>
              <a:buBlip>
                <a:blip r:embed="rId3"/>
              </a:buBlip>
              <a:defRPr sz="3818" u="sng"/>
            </a:pPr>
            <a:r>
              <a:t>Sertleşme reaksiyonu: </a:t>
            </a:r>
          </a:p>
          <a:p>
            <a:pPr marL="0" indent="0" defTabSz="484886">
              <a:spcBef>
                <a:spcPts val="3400"/>
              </a:spcBef>
              <a:buSzTx/>
              <a:buNone/>
              <a:defRPr sz="3818"/>
            </a:pPr>
            <a:r>
              <a:t>İki mekanizma ile sertleşir</a:t>
            </a:r>
          </a:p>
          <a:p>
            <a:pPr marL="674623" indent="-674623" defTabSz="484886">
              <a:spcBef>
                <a:spcPts val="3400"/>
              </a:spcBef>
              <a:buSzPct val="100000"/>
              <a:buAutoNum type="arabicPeriod"/>
              <a:defRPr sz="3818"/>
            </a:pPr>
            <a:r>
              <a:t>Karıştılmaya başlandığı anda </a:t>
            </a:r>
            <a:r>
              <a:rPr>
                <a:solidFill>
                  <a:srgbClr val="F39019"/>
                </a:solidFill>
              </a:rPr>
              <a:t>Asit/baz reaksiyonu</a:t>
            </a:r>
          </a:p>
          <a:p>
            <a:pPr marL="674623" indent="-674623" defTabSz="484886">
              <a:spcBef>
                <a:spcPts val="3400"/>
              </a:spcBef>
              <a:buSzPct val="100000"/>
              <a:buAutoNum type="arabicPeriod"/>
              <a:defRPr sz="3818"/>
            </a:pPr>
            <a:r>
              <a:t>Işık uygulandığında başlayan</a:t>
            </a:r>
            <a:r>
              <a:rPr>
                <a:solidFill>
                  <a:srgbClr val="F39019"/>
                </a:solidFill>
              </a:rPr>
              <a:t> polimerizasyon</a:t>
            </a:r>
          </a:p>
          <a:p>
            <a:pPr marL="0" indent="0" defTabSz="484886">
              <a:spcBef>
                <a:spcPts val="3400"/>
              </a:spcBef>
              <a:buSzTx/>
              <a:buNone/>
              <a:defRPr sz="7718">
                <a:solidFill>
                  <a:srgbClr val="1497FC"/>
                </a:solidFill>
              </a:defRPr>
            </a:pPr>
            <a:r>
              <a:t>! </a:t>
            </a:r>
            <a:r>
              <a:rPr sz="2988" b="1"/>
              <a:t>asit/baz reaksiyonu materyal final sertliğine ulaşana kadar devam eder.</a:t>
            </a:r>
          </a:p>
        </p:txBody>
      </p:sp>
      <p:sp>
        <p:nvSpPr>
          <p:cNvPr id="4016" name="Shape 4016"/>
          <p:cNvSpPr>
            <a:spLocks noGrp="1"/>
          </p:cNvSpPr>
          <p:nvPr>
            <p:ph type="sldNum" sz="quarter" idx="2"/>
          </p:nvPr>
        </p:nvSpPr>
        <p:spPr>
          <a:xfrm>
            <a:off x="6246750" y="9271000"/>
            <a:ext cx="505207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0" name="Shape 40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537463">
              <a:defRPr sz="5520"/>
            </a:pPr>
            <a:r>
              <a:t>Rezin modifiyeCam-iyonomer simanlar </a:t>
            </a:r>
            <a:r>
              <a:rPr sz="5060"/>
              <a:t>(Hibrit iyonomer simanlar)</a:t>
            </a:r>
          </a:p>
        </p:txBody>
      </p:sp>
      <p:sp>
        <p:nvSpPr>
          <p:cNvPr id="4021" name="Shape 4021"/>
          <p:cNvSpPr>
            <a:spLocks noGrp="1"/>
          </p:cNvSpPr>
          <p:nvPr>
            <p:ph type="body" idx="1"/>
          </p:nvPr>
        </p:nvSpPr>
        <p:spPr>
          <a:xfrm>
            <a:off x="1005367" y="2328050"/>
            <a:ext cx="5287779" cy="659610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96900" indent="-596900" defTabSz="549148">
              <a:spcBef>
                <a:spcPts val="3900"/>
              </a:spcBef>
              <a:buBlip>
                <a:blip r:embed="rId3"/>
              </a:buBlip>
              <a:defRPr sz="4700" u="sng">
                <a:solidFill>
                  <a:schemeClr val="accent1">
                    <a:hueOff val="167272"/>
                    <a:satOff val="2235"/>
                    <a:lumOff val="-22549"/>
                  </a:schemeClr>
                </a:solidFill>
              </a:defRPr>
            </a:pPr>
            <a:r>
              <a:rPr dirty="0">
                <a:solidFill>
                  <a:srgbClr val="FFFFFF"/>
                </a:solidFill>
              </a:rPr>
              <a:t>Avantajları</a:t>
            </a:r>
          </a:p>
          <a:p>
            <a:pPr marL="764032" indent="-764032" defTabSz="549148">
              <a:spcBef>
                <a:spcPts val="3900"/>
              </a:spcBef>
              <a:buSzPct val="100000"/>
              <a:buAutoNum type="arabicPeriod"/>
              <a:defRPr sz="4700"/>
            </a:pPr>
            <a:r>
              <a:rPr dirty="0">
                <a:solidFill>
                  <a:srgbClr val="FFFFFF"/>
                </a:solidFill>
              </a:rPr>
              <a:t>Uygulama kolaylığı</a:t>
            </a:r>
          </a:p>
          <a:p>
            <a:pPr marL="764032" indent="-764032" defTabSz="549148">
              <a:spcBef>
                <a:spcPts val="3900"/>
              </a:spcBef>
              <a:buSzPct val="100000"/>
              <a:buAutoNum type="arabicPeriod"/>
              <a:defRPr sz="4700"/>
            </a:pPr>
            <a:r>
              <a:rPr dirty="0">
                <a:solidFill>
                  <a:srgbClr val="FFFFFF"/>
                </a:solidFill>
              </a:rPr>
              <a:t>Uzamış çalışma zamanı</a:t>
            </a:r>
          </a:p>
          <a:p>
            <a:pPr marL="764032" indent="-764032" defTabSz="549148">
              <a:spcBef>
                <a:spcPts val="3900"/>
              </a:spcBef>
              <a:buSzPct val="100000"/>
              <a:buAutoNum type="arabicPeriod"/>
              <a:defRPr sz="4700"/>
            </a:pPr>
            <a:r>
              <a:rPr dirty="0">
                <a:solidFill>
                  <a:srgbClr val="FFFFFF"/>
                </a:solidFill>
              </a:rPr>
              <a:t> Azalmış higroskopik genleşme</a:t>
            </a:r>
          </a:p>
        </p:txBody>
      </p:sp>
      <p:sp>
        <p:nvSpPr>
          <p:cNvPr id="4023" name="Shape 4023"/>
          <p:cNvSpPr>
            <a:spLocks noGrp="1"/>
          </p:cNvSpPr>
          <p:nvPr>
            <p:ph type="sldNum" sz="quarter" idx="2"/>
          </p:nvPr>
        </p:nvSpPr>
        <p:spPr>
          <a:xfrm>
            <a:off x="6246750" y="9271000"/>
            <a:ext cx="505207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4022" name="Shape 4022"/>
          <p:cNvSpPr/>
          <p:nvPr/>
        </p:nvSpPr>
        <p:spPr>
          <a:xfrm>
            <a:off x="6433878" y="2434855"/>
            <a:ext cx="5728144" cy="571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635000" indent="-635000" algn="l">
              <a:spcBef>
                <a:spcPts val="4200"/>
              </a:spcBef>
              <a:buSzPct val="47000"/>
              <a:buBlip>
                <a:blip r:embed="rId3"/>
              </a:buBlip>
              <a:defRPr sz="4600" u="sng">
                <a:solidFill>
                  <a:schemeClr val="accent1">
                    <a:hueOff val="167272"/>
                    <a:satOff val="2235"/>
                    <a:lumOff val="-22549"/>
                  </a:schemeClr>
                </a:solidFill>
              </a:defRPr>
            </a:pPr>
            <a:r>
              <a:rPr dirty="0">
                <a:solidFill>
                  <a:srgbClr val="FFFFFF"/>
                </a:solidFill>
              </a:rPr>
              <a:t>Dezavantajları</a:t>
            </a:r>
          </a:p>
          <a:p>
            <a:pPr marL="812800" indent="-812800" algn="l">
              <a:spcBef>
                <a:spcPts val="4200"/>
              </a:spcBef>
              <a:buSzPct val="100000"/>
              <a:buAutoNum type="arabicPeriod"/>
              <a:defRPr sz="4600"/>
            </a:pPr>
            <a:r>
              <a:rPr dirty="0">
                <a:solidFill>
                  <a:srgbClr val="FFFFFF"/>
                </a:solidFill>
              </a:rPr>
              <a:t>Polimerizasyon büzülmesi</a:t>
            </a:r>
          </a:p>
          <a:p>
            <a:pPr marL="812800" indent="-812800" algn="l">
              <a:spcBef>
                <a:spcPts val="4200"/>
              </a:spcBef>
              <a:buSzPct val="100000"/>
              <a:buAutoNum type="arabicPeriod"/>
              <a:defRPr sz="4600"/>
            </a:pPr>
            <a:r>
              <a:rPr dirty="0">
                <a:solidFill>
                  <a:srgbClr val="FFFFFF"/>
                </a:solidFill>
              </a:rPr>
              <a:t>Nemli diş dokularına bağlanma güçlüğü</a:t>
            </a:r>
          </a:p>
        </p:txBody>
      </p:sp>
    </p:spTree>
  </p:cSld>
  <p:clrMapOvr>
    <a:masterClrMapping/>
  </p:clrMapOvr>
  <p:transition xmlns:p14="http://schemas.microsoft.com/office/powerpoint/2010/main" spd="med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7" name="Shape 40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Poliasit modifiye kompozit rezinler </a:t>
            </a:r>
            <a:r>
              <a:rPr sz="5500"/>
              <a:t>(Kompomer)</a:t>
            </a:r>
          </a:p>
        </p:txBody>
      </p:sp>
      <p:sp>
        <p:nvSpPr>
          <p:cNvPr id="4028" name="Shape 40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t>Cam iyonomerlerin flor salma kabiliyeti ile kompozitlerin dayanıklılık, cilalanabilirlik, diş sert dokularına daha iyi adezyon gibi özelliklerini birleştirmek üzere dizayn edilmişlerdir. </a:t>
            </a:r>
          </a:p>
          <a:p>
            <a:pPr>
              <a:buBlip>
                <a:blip r:embed="rId2"/>
              </a:buBlip>
            </a:pPr>
            <a:r>
              <a:t>Kompomerler genellikle one-paste şeklinde, ışıkla sertleşen restoratif materyallerdir.</a:t>
            </a:r>
          </a:p>
        </p:txBody>
      </p:sp>
      <p:sp>
        <p:nvSpPr>
          <p:cNvPr id="4029" name="Shape 4029"/>
          <p:cNvSpPr>
            <a:spLocks noGrp="1"/>
          </p:cNvSpPr>
          <p:nvPr>
            <p:ph type="sldNum" sz="quarter" idx="2"/>
          </p:nvPr>
        </p:nvSpPr>
        <p:spPr>
          <a:xfrm>
            <a:off x="6246750" y="9271000"/>
            <a:ext cx="505207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1" name="Shape 40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Poliasit modifiye kompozit rezinler </a:t>
            </a:r>
            <a:r>
              <a:rPr sz="5500"/>
              <a:t>(Kompomer)</a:t>
            </a:r>
          </a:p>
        </p:txBody>
      </p:sp>
      <p:sp>
        <p:nvSpPr>
          <p:cNvPr id="4032" name="Shape 40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44500" indent="-444500" defTabSz="408940">
              <a:spcBef>
                <a:spcPts val="2900"/>
              </a:spcBef>
              <a:buBlip>
                <a:blip r:embed="rId2"/>
              </a:buBlip>
              <a:defRPr sz="3220" b="1" u="sng">
                <a:solidFill>
                  <a:schemeClr val="accent1"/>
                </a:solidFill>
              </a:defRPr>
            </a:pPr>
            <a:r>
              <a:t>İçeriği ve sertleşme reaksiyonu</a:t>
            </a:r>
          </a:p>
          <a:p>
            <a:pPr marL="444500" indent="-444500" defTabSz="408940">
              <a:spcBef>
                <a:spcPts val="2900"/>
              </a:spcBef>
              <a:buBlip>
                <a:blip r:embed="rId2"/>
              </a:buBlip>
              <a:defRPr sz="3220"/>
            </a:pPr>
            <a:r>
              <a:t>Temel olarak su içermeyen poliasit likit monomer içerisindeki cam partikülleri ve polimerzasyon başlatıcılardan oluşur.</a:t>
            </a:r>
          </a:p>
          <a:p>
            <a:pPr marL="444500" indent="-444500" defTabSz="408940">
              <a:spcBef>
                <a:spcPts val="2900"/>
              </a:spcBef>
              <a:buBlip>
                <a:blip r:embed="rId2"/>
              </a:buBlip>
              <a:defRPr sz="3220" b="1">
                <a:solidFill>
                  <a:schemeClr val="accent6"/>
                </a:solidFill>
              </a:defRPr>
            </a:pPr>
            <a:r>
              <a:t>Yapısında su içermediğinden sertleşme reaksiyonu ışıkla başlar. </a:t>
            </a:r>
          </a:p>
          <a:p>
            <a:pPr marL="444500" indent="-444500" defTabSz="408940">
              <a:spcBef>
                <a:spcPts val="2900"/>
              </a:spcBef>
              <a:buBlip>
                <a:blip r:embed="rId2"/>
              </a:buBlip>
              <a:defRPr sz="3220"/>
            </a:pPr>
            <a:r>
              <a:t>Restorasyon tamamlandıktan sonra ortamdan  absorbe ettiği su ile  asidik fonksiyonel gruplar ve slika cam partikülleri arasında asit baz reaksiyonu başlar. Böylece flor salabilir.</a:t>
            </a:r>
          </a:p>
        </p:txBody>
      </p:sp>
      <p:sp>
        <p:nvSpPr>
          <p:cNvPr id="4033" name="Shape 4033"/>
          <p:cNvSpPr>
            <a:spLocks noGrp="1"/>
          </p:cNvSpPr>
          <p:nvPr>
            <p:ph type="sldNum" sz="quarter" idx="2"/>
          </p:nvPr>
        </p:nvSpPr>
        <p:spPr>
          <a:xfrm>
            <a:off x="6246750" y="9271000"/>
            <a:ext cx="505207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5" name="Shape 40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Poliasit modifiye kompozit rezinler </a:t>
            </a:r>
            <a:r>
              <a:rPr sz="5500"/>
              <a:t>(Kompomer)</a:t>
            </a:r>
          </a:p>
        </p:txBody>
      </p:sp>
      <p:sp>
        <p:nvSpPr>
          <p:cNvPr id="4036" name="Shape 40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u="sng">
                <a:solidFill>
                  <a:schemeClr val="accent1"/>
                </a:solidFill>
              </a:defRPr>
            </a:pPr>
            <a:r>
              <a:t>Adezyon mekanizması</a:t>
            </a:r>
          </a:p>
          <a:p>
            <a:pPr>
              <a:buBlip>
                <a:blip r:embed="rId2"/>
              </a:buBlip>
              <a:defRPr b="1">
                <a:solidFill>
                  <a:schemeClr val="accent2"/>
                </a:solidFill>
              </a:defRPr>
            </a:pPr>
            <a:r>
              <a:t>Kompomerler yapılarında su içermedikleri için diş sert dokularına bağlanabilmek için bir adeziv sisteme ihtiyaç duyarlar. Bu durum onları geleneksel CIS ve rezin modifiye CIS lerden ayırır.</a:t>
            </a:r>
          </a:p>
        </p:txBody>
      </p:sp>
      <p:sp>
        <p:nvSpPr>
          <p:cNvPr id="4037" name="Shape 4037"/>
          <p:cNvSpPr>
            <a:spLocks noGrp="1"/>
          </p:cNvSpPr>
          <p:nvPr>
            <p:ph type="sldNum" sz="quarter" idx="2"/>
          </p:nvPr>
        </p:nvSpPr>
        <p:spPr>
          <a:xfrm>
            <a:off x="6246750" y="9271000"/>
            <a:ext cx="505207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9" name="Shape 40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Poliasit modifiye kompozit rezinlerin kullanım alanları</a:t>
            </a:r>
          </a:p>
        </p:txBody>
      </p:sp>
      <p:sp>
        <p:nvSpPr>
          <p:cNvPr id="4040" name="Shape 40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12800" indent="-812800">
              <a:buSzPct val="100000"/>
              <a:buAutoNum type="arabicPeriod"/>
            </a:pPr>
            <a:r>
              <a:t>Süt dişlerinin restorasyonunda</a:t>
            </a:r>
          </a:p>
          <a:p>
            <a:pPr marL="812800" indent="-812800">
              <a:buSzPct val="100000"/>
              <a:buAutoNum type="arabicPeriod"/>
            </a:pPr>
            <a:r>
              <a:t>Class I ve V kavitelerde</a:t>
            </a:r>
          </a:p>
          <a:p>
            <a:pPr marL="812800" indent="-812800">
              <a:buSzPct val="100000"/>
              <a:buAutoNum type="arabicPeriod"/>
            </a:pPr>
            <a:r>
              <a:t>Sandiwich tekniğinde</a:t>
            </a:r>
          </a:p>
          <a:p>
            <a:pPr marL="812800" indent="-812800">
              <a:buSzPct val="100000"/>
              <a:buAutoNum type="arabicPeriod"/>
            </a:pPr>
            <a:r>
              <a:t>Core yapımında</a:t>
            </a:r>
          </a:p>
        </p:txBody>
      </p:sp>
      <p:sp>
        <p:nvSpPr>
          <p:cNvPr id="4041" name="Shape 4041"/>
          <p:cNvSpPr>
            <a:spLocks noGrp="1"/>
          </p:cNvSpPr>
          <p:nvPr>
            <p:ph type="sldNum" sz="quarter" idx="2"/>
          </p:nvPr>
        </p:nvSpPr>
        <p:spPr>
          <a:xfrm>
            <a:off x="6246750" y="9271000"/>
            <a:ext cx="505207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7" name="Shape 39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Cam-iyonomer simanlar</a:t>
            </a:r>
          </a:p>
        </p:txBody>
      </p:sp>
      <p:sp>
        <p:nvSpPr>
          <p:cNvPr id="3938" name="Shape 39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609600" indent="-609600" defTabSz="560831">
              <a:spcBef>
                <a:spcPts val="4000"/>
              </a:spcBef>
              <a:buBlip>
                <a:blip r:embed="rId2"/>
              </a:buBlip>
              <a:defRPr sz="4416"/>
            </a:pPr>
            <a:r>
              <a:t>Tip I: Yapıştırma simanı</a:t>
            </a:r>
          </a:p>
          <a:p>
            <a:pPr marL="609600" indent="-609600" defTabSz="560831">
              <a:spcBef>
                <a:spcPts val="4000"/>
              </a:spcBef>
              <a:buBlip>
                <a:blip r:embed="rId2"/>
              </a:buBlip>
              <a:defRPr sz="4416"/>
            </a:pPr>
            <a:r>
              <a:t>Tip II a: Estetik restoratif siman</a:t>
            </a:r>
          </a:p>
          <a:p>
            <a:pPr marL="609600" indent="-609600" defTabSz="560831">
              <a:spcBef>
                <a:spcPts val="4000"/>
              </a:spcBef>
              <a:buBlip>
                <a:blip r:embed="rId2"/>
              </a:buBlip>
              <a:defRPr sz="4416"/>
            </a:pPr>
            <a:r>
              <a:t>Tip II b: Güçlendirilmiş restoratif siman</a:t>
            </a:r>
          </a:p>
          <a:p>
            <a:pPr marL="609600" indent="-609600" defTabSz="560831">
              <a:spcBef>
                <a:spcPts val="4000"/>
              </a:spcBef>
              <a:buBlip>
                <a:blip r:embed="rId2"/>
              </a:buBlip>
              <a:defRPr sz="4416"/>
            </a:pPr>
            <a:r>
              <a:t>Tip II c: Yüksek viskoziteli restoratif siman</a:t>
            </a:r>
          </a:p>
          <a:p>
            <a:pPr marL="609600" indent="-609600" defTabSz="560831">
              <a:spcBef>
                <a:spcPts val="4000"/>
              </a:spcBef>
              <a:buBlip>
                <a:blip r:embed="rId2"/>
              </a:buBlip>
              <a:defRPr sz="4416"/>
            </a:pPr>
            <a:r>
              <a:t>Tip III: Kaide materyali ve fissür örtücü</a:t>
            </a:r>
          </a:p>
        </p:txBody>
      </p:sp>
      <p:sp>
        <p:nvSpPr>
          <p:cNvPr id="3939" name="Shape 3939"/>
          <p:cNvSpPr>
            <a:spLocks noGrp="1"/>
          </p:cNvSpPr>
          <p:nvPr>
            <p:ph type="sldNum" sz="quarter" idx="2"/>
          </p:nvPr>
        </p:nvSpPr>
        <p:spPr>
          <a:xfrm>
            <a:off x="6246750" y="9271000"/>
            <a:ext cx="505207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1" name="Shape 39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Cam-iyonomer simanlar</a:t>
            </a:r>
          </a:p>
        </p:txBody>
      </p:sp>
      <p:sp>
        <p:nvSpPr>
          <p:cNvPr id="3942" name="Shape 39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rPr>
                <a:solidFill>
                  <a:schemeClr val="accent1"/>
                </a:solidFill>
              </a:rPr>
              <a:t>Cam kompozisyonu:</a:t>
            </a:r>
            <a:r>
              <a:t> Üreticiden üreticiye değişmekle birlikte her zaman silika, alimüna, florid</a:t>
            </a:r>
          </a:p>
          <a:p>
            <a:pPr>
              <a:buBlip>
                <a:blip r:embed="rId3"/>
              </a:buBlip>
            </a:pPr>
            <a:r>
              <a:rPr>
                <a:solidFill>
                  <a:schemeClr val="accent1"/>
                </a:solidFill>
              </a:rPr>
              <a:t>Likit kompozisyonu:</a:t>
            </a:r>
            <a:r>
              <a:t> %40-50 poliakrilik asit (polialkelenoik asit) ve su</a:t>
            </a:r>
          </a:p>
        </p:txBody>
      </p:sp>
      <p:sp>
        <p:nvSpPr>
          <p:cNvPr id="3943" name="Shape 3943"/>
          <p:cNvSpPr>
            <a:spLocks noGrp="1"/>
          </p:cNvSpPr>
          <p:nvPr>
            <p:ph type="sldNum" sz="quarter" idx="2"/>
          </p:nvPr>
        </p:nvSpPr>
        <p:spPr>
          <a:xfrm>
            <a:off x="6246750" y="9271000"/>
            <a:ext cx="505207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7" name="Shape 39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Cam-iyonomer simanlar</a:t>
            </a:r>
          </a:p>
        </p:txBody>
      </p:sp>
      <p:sp>
        <p:nvSpPr>
          <p:cNvPr id="3948" name="Shape 39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379729">
              <a:spcBef>
                <a:spcPts val="2700"/>
              </a:spcBef>
              <a:buSzTx/>
              <a:buNone/>
              <a:defRPr sz="2990"/>
            </a:pPr>
            <a:r>
              <a:rPr b="1" dirty="0"/>
              <a:t>Sertleşme reaksiyonu: </a:t>
            </a:r>
            <a:r>
              <a:rPr b="1" dirty="0">
                <a:solidFill>
                  <a:srgbClr val="FF0000"/>
                </a:solidFill>
              </a:rPr>
              <a:t>Asit/Baz reaksiyonu</a:t>
            </a:r>
          </a:p>
          <a:p>
            <a:pPr marL="412750" indent="-412750" defTabSz="379729">
              <a:spcBef>
                <a:spcPts val="2700"/>
              </a:spcBef>
              <a:buClr>
                <a:srgbClr val="535353"/>
              </a:buClr>
              <a:buBlip>
                <a:blip r:embed="rId2"/>
              </a:buBlip>
              <a:defRPr sz="2990"/>
            </a:pPr>
            <a:r>
              <a:rPr dirty="0"/>
              <a:t>Likit ve toz karıştırldığında asit camı çözer ve Ca, Al, Na ve F iyonları salınır.</a:t>
            </a:r>
          </a:p>
          <a:p>
            <a:pPr marL="412750" indent="-412750" defTabSz="379729">
              <a:spcBef>
                <a:spcPts val="2700"/>
              </a:spcBef>
              <a:buClr>
                <a:srgbClr val="535353"/>
              </a:buClr>
              <a:buBlip>
                <a:blip r:embed="rId2"/>
              </a:buBlip>
              <a:defRPr sz="2990"/>
            </a:pPr>
            <a:r>
              <a:rPr dirty="0"/>
              <a:t>Poliakrilik asit zincir oluşturur ve Ca iyonları ile çapraz bağ yapar. Sonraki 24 saate Ca iyonları Al iyonları ile yer değiştirir. </a:t>
            </a:r>
          </a:p>
          <a:p>
            <a:pPr marL="412750" indent="-412750" defTabSz="379729">
              <a:spcBef>
                <a:spcPts val="2700"/>
              </a:spcBef>
              <a:buClr>
                <a:srgbClr val="535353"/>
              </a:buClr>
              <a:buBlip>
                <a:blip r:embed="rId2"/>
              </a:buBlip>
              <a:defRPr sz="2990"/>
            </a:pPr>
            <a:r>
              <a:rPr dirty="0"/>
              <a:t>Camdan gelen Na ve F iyonları bu çapraz bağa katılmaz.</a:t>
            </a:r>
          </a:p>
          <a:p>
            <a:pPr marL="412750" indent="-412750" defTabSz="379729">
              <a:spcBef>
                <a:spcPts val="2700"/>
              </a:spcBef>
              <a:buClr>
                <a:srgbClr val="535353"/>
              </a:buClr>
              <a:buBlip>
                <a:blip r:embed="rId2"/>
              </a:buBlip>
              <a:defRPr sz="2990" b="1">
                <a:solidFill>
                  <a:schemeClr val="accent6">
                    <a:hueOff val="378453"/>
                    <a:satOff val="10404"/>
                    <a:lumOff val="-12941"/>
                  </a:schemeClr>
                </a:solidFill>
              </a:defRPr>
            </a:pPr>
            <a:r>
              <a:rPr dirty="0">
                <a:solidFill>
                  <a:srgbClr val="FFFFFF"/>
                </a:solidFill>
              </a:rPr>
              <a:t>Çözünmeyen cam parikülleri amorf alimünopoliakriat jel içerisinde gömülü kalır.</a:t>
            </a:r>
          </a:p>
        </p:txBody>
      </p:sp>
      <p:sp>
        <p:nvSpPr>
          <p:cNvPr id="3949" name="Shape 3949"/>
          <p:cNvSpPr>
            <a:spLocks noGrp="1"/>
          </p:cNvSpPr>
          <p:nvPr>
            <p:ph type="sldNum" sz="quarter" idx="2"/>
          </p:nvPr>
        </p:nvSpPr>
        <p:spPr>
          <a:xfrm>
            <a:off x="6246750" y="9271000"/>
            <a:ext cx="505207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1" name="Shape 39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Cam-iyonomer simanlar</a:t>
            </a:r>
          </a:p>
        </p:txBody>
      </p:sp>
      <p:sp>
        <p:nvSpPr>
          <p:cNvPr id="3952" name="Shape 3952"/>
          <p:cNvSpPr>
            <a:spLocks noGrp="1"/>
          </p:cNvSpPr>
          <p:nvPr>
            <p:ph type="body" idx="1"/>
          </p:nvPr>
        </p:nvSpPr>
        <p:spPr>
          <a:xfrm>
            <a:off x="467167" y="2768600"/>
            <a:ext cx="6914044" cy="6559107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533400" indent="-533400" defTabSz="490727">
              <a:spcBef>
                <a:spcPts val="3500"/>
              </a:spcBef>
              <a:buBlip>
                <a:blip r:embed="rId3"/>
              </a:buBlip>
              <a:defRPr sz="3864" b="1" u="sng"/>
            </a:pPr>
            <a:r>
              <a:rPr dirty="0"/>
              <a:t>Yüzey Hazırlanması ve adezyonu:</a:t>
            </a:r>
          </a:p>
          <a:p>
            <a:pPr marL="0" indent="0" defTabSz="490727">
              <a:spcBef>
                <a:spcPts val="3500"/>
              </a:spcBef>
              <a:buSzTx/>
              <a:buNone/>
              <a:defRPr sz="3864"/>
            </a:pPr>
            <a:r>
              <a:rPr dirty="0"/>
              <a:t>Cam iyonomer simanların adezyonu kaviteye kısa süreli bir fosforik asit yada poliakrilik uygulaması ile geliştirilebilir. </a:t>
            </a:r>
          </a:p>
          <a:p>
            <a:pPr marL="0" indent="0" defTabSz="490727">
              <a:spcBef>
                <a:spcPts val="3500"/>
              </a:spcBef>
              <a:buSzTx/>
              <a:buNone/>
              <a:defRPr sz="3864" b="1">
                <a:solidFill>
                  <a:schemeClr val="accent6"/>
                </a:solidFill>
              </a:defRPr>
            </a:pPr>
            <a:r>
              <a:rPr dirty="0">
                <a:solidFill>
                  <a:srgbClr val="FFFFFF"/>
                </a:solidFill>
              </a:rPr>
              <a:t>Poliakrilik asitin karboksil grupları ile mine ve dentindeki  hidroksi apatit içerisindeki Ca ile şelasyon yapar.</a:t>
            </a:r>
          </a:p>
        </p:txBody>
      </p:sp>
      <p:sp>
        <p:nvSpPr>
          <p:cNvPr id="3962" name="Shape 3962"/>
          <p:cNvSpPr>
            <a:spLocks noGrp="1"/>
          </p:cNvSpPr>
          <p:nvPr>
            <p:ph type="sldNum" sz="quarter" idx="2"/>
          </p:nvPr>
        </p:nvSpPr>
        <p:spPr>
          <a:xfrm>
            <a:off x="6246750" y="9271000"/>
            <a:ext cx="505207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grpSp>
        <p:nvGrpSpPr>
          <p:cNvPr id="3955" name="Group 3955"/>
          <p:cNvGrpSpPr/>
          <p:nvPr/>
        </p:nvGrpSpPr>
        <p:grpSpPr>
          <a:xfrm>
            <a:off x="8029105" y="2430120"/>
            <a:ext cx="4868974" cy="6391960"/>
            <a:chOff x="0" y="0"/>
            <a:chExt cx="4868972" cy="6391959"/>
          </a:xfrm>
        </p:grpSpPr>
        <p:pic>
          <p:nvPicPr>
            <p:cNvPr id="3954" name="fotoğraf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38629" t="10696" r="3206" b="32005"/>
            <a:stretch>
              <a:fillRect/>
            </a:stretch>
          </p:blipFill>
          <p:spPr>
            <a:xfrm>
              <a:off x="127000" y="88900"/>
              <a:ext cx="4614973" cy="606176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953" name="Picture 3952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-1"/>
              <a:ext cx="4868974" cy="6391961"/>
            </a:xfrm>
            <a:prstGeom prst="rect">
              <a:avLst/>
            </a:prstGeom>
            <a:effectLst/>
          </p:spPr>
        </p:pic>
      </p:grpSp>
      <p:grpSp>
        <p:nvGrpSpPr>
          <p:cNvPr id="3958" name="Group 3958"/>
          <p:cNvGrpSpPr/>
          <p:nvPr/>
        </p:nvGrpSpPr>
        <p:grpSpPr>
          <a:xfrm>
            <a:off x="8444546" y="2278173"/>
            <a:ext cx="4038093" cy="698501"/>
            <a:chOff x="0" y="0"/>
            <a:chExt cx="4038091" cy="698500"/>
          </a:xfrm>
        </p:grpSpPr>
        <p:sp>
          <p:nvSpPr>
            <p:cNvPr id="3957" name="Shape 3957"/>
            <p:cNvSpPr/>
            <p:nvPr/>
          </p:nvSpPr>
          <p:spPr>
            <a:xfrm>
              <a:off x="25400" y="25400"/>
              <a:ext cx="3987292" cy="647700"/>
            </a:xfrm>
            <a:prstGeom prst="rect">
              <a:avLst/>
            </a:prstGeom>
            <a:blipFill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r>
                <a:t>Asit uygulama öncesi</a:t>
              </a:r>
            </a:p>
          </p:txBody>
        </p:sp>
        <p:pic>
          <p:nvPicPr>
            <p:cNvPr id="3956" name="Picture 3955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4038092" cy="698501"/>
            </a:xfrm>
            <a:prstGeom prst="rect">
              <a:avLst/>
            </a:prstGeom>
            <a:effectLst/>
          </p:spPr>
        </p:pic>
      </p:grpSp>
      <p:grpSp>
        <p:nvGrpSpPr>
          <p:cNvPr id="3961" name="Group 3961"/>
          <p:cNvGrpSpPr/>
          <p:nvPr/>
        </p:nvGrpSpPr>
        <p:grpSpPr>
          <a:xfrm>
            <a:off x="8341447" y="8113675"/>
            <a:ext cx="4244290" cy="698501"/>
            <a:chOff x="0" y="0"/>
            <a:chExt cx="4244288" cy="698500"/>
          </a:xfrm>
        </p:grpSpPr>
        <p:sp>
          <p:nvSpPr>
            <p:cNvPr id="3960" name="Shape 3960"/>
            <p:cNvSpPr/>
            <p:nvPr/>
          </p:nvSpPr>
          <p:spPr>
            <a:xfrm>
              <a:off x="25399" y="25400"/>
              <a:ext cx="4193491" cy="647700"/>
            </a:xfrm>
            <a:prstGeom prst="rect">
              <a:avLst/>
            </a:prstGeom>
            <a:blipFill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r>
                <a:t>Asit uygulama sonrası</a:t>
              </a:r>
            </a:p>
          </p:txBody>
        </p:sp>
        <p:pic>
          <p:nvPicPr>
            <p:cNvPr id="3959" name="Picture 3958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-1"/>
              <a:ext cx="4244290" cy="6985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6" name="Shape 39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Cam-iyonomer simanlar</a:t>
            </a:r>
          </a:p>
        </p:txBody>
      </p:sp>
      <p:sp>
        <p:nvSpPr>
          <p:cNvPr id="3967" name="Shape 39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b="1" u="sng"/>
            </a:pPr>
            <a:r>
              <a:t>Tip I: Yapıştırma simanı</a:t>
            </a:r>
          </a:p>
          <a:p>
            <a:pPr marL="0" indent="0">
              <a:buSzTx/>
              <a:buNone/>
            </a:pPr>
            <a:r>
              <a:t>metal inlayler, kron ve köprüler, PÇK, ortodontik bant ve braketler ve yer tutucular</a:t>
            </a:r>
          </a:p>
        </p:txBody>
      </p:sp>
      <p:sp>
        <p:nvSpPr>
          <p:cNvPr id="3968" name="Shape 3968"/>
          <p:cNvSpPr>
            <a:spLocks noGrp="1"/>
          </p:cNvSpPr>
          <p:nvPr>
            <p:ph type="sldNum" sz="quarter" idx="2"/>
          </p:nvPr>
        </p:nvSpPr>
        <p:spPr>
          <a:xfrm>
            <a:off x="6246750" y="9271000"/>
            <a:ext cx="505207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0" name="Shape 39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Cam-iyonomer simanlar</a:t>
            </a:r>
          </a:p>
        </p:txBody>
      </p:sp>
      <p:sp>
        <p:nvSpPr>
          <p:cNvPr id="3971" name="Shape 3971"/>
          <p:cNvSpPr>
            <a:spLocks noGrp="1"/>
          </p:cNvSpPr>
          <p:nvPr>
            <p:ph type="body" idx="1"/>
          </p:nvPr>
        </p:nvSpPr>
        <p:spPr>
          <a:xfrm>
            <a:off x="468940" y="2768600"/>
            <a:ext cx="12195692" cy="6828687"/>
          </a:xfrm>
          <a:prstGeom prst="rect">
            <a:avLst/>
          </a:prstGeom>
        </p:spPr>
        <p:txBody>
          <a:bodyPr/>
          <a:lstStyle/>
          <a:p>
            <a:pPr marL="0" indent="0" defTabSz="403097">
              <a:spcBef>
                <a:spcPts val="2800"/>
              </a:spcBef>
              <a:buSzTx/>
              <a:buNone/>
              <a:defRPr sz="3174"/>
            </a:pPr>
            <a:endParaRPr/>
          </a:p>
          <a:p>
            <a:pPr marL="438150" indent="-438150" defTabSz="403097">
              <a:spcBef>
                <a:spcPts val="2800"/>
              </a:spcBef>
              <a:buBlip>
                <a:blip r:embed="rId3"/>
              </a:buBlip>
              <a:defRPr sz="3174" b="1" u="sng"/>
            </a:pPr>
            <a:r>
              <a:t>Tip II a: Estetik restoratif siman</a:t>
            </a:r>
          </a:p>
          <a:p>
            <a:pPr marL="0" indent="0" defTabSz="403097">
              <a:spcBef>
                <a:spcPts val="2800"/>
              </a:spcBef>
              <a:buSzTx/>
              <a:buNone/>
              <a:defRPr sz="3174"/>
            </a:pPr>
            <a:r>
              <a:t>Özellikle </a:t>
            </a:r>
            <a:r>
              <a:rPr b="1">
                <a:solidFill>
                  <a:schemeClr val="accent5"/>
                </a:solidFill>
              </a:rPr>
              <a:t>tünel kavite restorasyonlarında</a:t>
            </a:r>
            <a:r>
              <a:rPr>
                <a:solidFill>
                  <a:srgbClr val="F5D328"/>
                </a:solidFill>
              </a:rPr>
              <a:t> </a:t>
            </a:r>
            <a:r>
              <a:t>kullanılır.</a:t>
            </a:r>
            <a:endParaRPr>
              <a:solidFill>
                <a:srgbClr val="F5D328"/>
              </a:solidFill>
            </a:endParaRPr>
          </a:p>
          <a:p>
            <a:pPr marL="438150" indent="-438150" defTabSz="403097">
              <a:spcBef>
                <a:spcPts val="2800"/>
              </a:spcBef>
              <a:buBlip>
                <a:blip r:embed="rId3"/>
              </a:buBlip>
              <a:defRPr sz="3174" b="1" u="sng"/>
            </a:pPr>
            <a:r>
              <a:t>Tip II b: Güçlendirilmiş restoratif siman</a:t>
            </a:r>
          </a:p>
          <a:p>
            <a:pPr marL="0" indent="0" defTabSz="403097">
              <a:spcBef>
                <a:spcPts val="2800"/>
              </a:spcBef>
              <a:buSzTx/>
              <a:buNone/>
              <a:defRPr sz="3174"/>
            </a:pPr>
            <a:r>
              <a:t>Çiğneme basınçlarına karşı dirençlerinin artırılması amacıyla toz içeriğine gümüş-kalay yada gümüş-palladium eklenmiştir.</a:t>
            </a:r>
          </a:p>
          <a:p>
            <a:pPr marL="438150" indent="-438150" defTabSz="403097">
              <a:spcBef>
                <a:spcPts val="2800"/>
              </a:spcBef>
              <a:buBlip>
                <a:blip r:embed="rId3"/>
              </a:buBlip>
              <a:defRPr sz="3174" b="1" u="sng"/>
            </a:pPr>
            <a:r>
              <a:t>Tip II c: Yüksek viskoziteli restoratif siman:</a:t>
            </a:r>
          </a:p>
          <a:p>
            <a:pPr marL="0" indent="0" defTabSz="403097">
              <a:spcBef>
                <a:spcPts val="2800"/>
              </a:spcBef>
              <a:buSzTx/>
              <a:buNone/>
              <a:defRPr sz="3174"/>
            </a:pPr>
            <a:r>
              <a:rPr b="1">
                <a:solidFill>
                  <a:srgbClr val="7CCB25"/>
                </a:solidFill>
              </a:rPr>
              <a:t>ART tekniğinde</a:t>
            </a:r>
            <a:r>
              <a:t> kullanılır.</a:t>
            </a:r>
          </a:p>
        </p:txBody>
      </p:sp>
      <p:sp>
        <p:nvSpPr>
          <p:cNvPr id="3972" name="Shape 3972"/>
          <p:cNvSpPr>
            <a:spLocks noGrp="1"/>
          </p:cNvSpPr>
          <p:nvPr>
            <p:ph type="sldNum" sz="quarter" idx="2"/>
          </p:nvPr>
        </p:nvSpPr>
        <p:spPr>
          <a:xfrm>
            <a:off x="6246750" y="9271000"/>
            <a:ext cx="505207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Shape 39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Cam-iyonomer simanlar</a:t>
            </a:r>
          </a:p>
        </p:txBody>
      </p:sp>
      <p:sp>
        <p:nvSpPr>
          <p:cNvPr id="3977" name="Shape 397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  <a:defRPr b="1" u="sng"/>
            </a:pPr>
            <a:r>
              <a:rPr dirty="0"/>
              <a:t>Tip III: Kaide materyali:</a:t>
            </a:r>
          </a:p>
          <a:p>
            <a:pPr marL="0" indent="0">
              <a:buSzTx/>
              <a:buNone/>
              <a:defRPr>
                <a:solidFill>
                  <a:schemeClr val="accent5"/>
                </a:solidFill>
              </a:defRPr>
            </a:pPr>
            <a:r>
              <a:rPr dirty="0">
                <a:solidFill>
                  <a:srgbClr val="FFFFFF"/>
                </a:solidFill>
              </a:rPr>
              <a:t>Pulpaya olan mesafe 0,5mm den az ise dentin yüzeyine mutlaka kalsiyum hidroksit astar uygulamak gerekir.</a:t>
            </a:r>
          </a:p>
        </p:txBody>
      </p:sp>
      <p:sp>
        <p:nvSpPr>
          <p:cNvPr id="3981" name="Shape 3981"/>
          <p:cNvSpPr>
            <a:spLocks noGrp="1"/>
          </p:cNvSpPr>
          <p:nvPr>
            <p:ph type="sldNum" sz="quarter" idx="2"/>
          </p:nvPr>
        </p:nvSpPr>
        <p:spPr>
          <a:xfrm>
            <a:off x="6246750" y="9271000"/>
            <a:ext cx="505207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grpSp>
        <p:nvGrpSpPr>
          <p:cNvPr id="3980" name="Group 3980"/>
          <p:cNvGrpSpPr/>
          <p:nvPr/>
        </p:nvGrpSpPr>
        <p:grpSpPr>
          <a:xfrm>
            <a:off x="-61993" y="3456500"/>
            <a:ext cx="1484955" cy="1412276"/>
            <a:chOff x="0" y="0"/>
            <a:chExt cx="1484954" cy="1412275"/>
          </a:xfrm>
        </p:grpSpPr>
        <p:sp>
          <p:nvSpPr>
            <p:cNvPr id="3979" name="Shape 3979"/>
            <p:cNvSpPr/>
            <p:nvPr/>
          </p:nvSpPr>
          <p:spPr>
            <a:xfrm>
              <a:off x="78164" y="82186"/>
              <a:ext cx="1328627" cy="1263600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blipFill rotWithShape="1">
              <a:blip r:embed="rId4"/>
              <a:srcRect/>
              <a:tile tx="0" ty="0" sx="100000" sy="100000" flip="none" algn="tl"/>
            </a:blip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978" name="Picture 3977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484955" cy="141227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5" name="Shape 39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Cam-iyonomer simanların avantajları</a:t>
            </a:r>
          </a:p>
        </p:txBody>
      </p:sp>
      <p:sp>
        <p:nvSpPr>
          <p:cNvPr id="3986" name="Shape 398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12800" indent="-812800">
              <a:buSzPct val="100000"/>
              <a:buAutoNum type="arabicPeriod"/>
            </a:pPr>
            <a:r>
              <a:t>Flor salma kabiliyeti</a:t>
            </a:r>
          </a:p>
          <a:p>
            <a:pPr marL="812800" indent="-812800">
              <a:buSzPct val="100000"/>
              <a:buAutoNum type="arabicPeriod"/>
            </a:pPr>
            <a:r>
              <a:t>Tekrar flor yüklemesi yapılabilir.</a:t>
            </a:r>
          </a:p>
          <a:p>
            <a:pPr marL="812800" indent="-812800">
              <a:buSzPct val="100000"/>
              <a:buAutoNum type="arabicPeriod"/>
            </a:pPr>
            <a:r>
              <a:t>Diş sert dokularına kimyasal adezyon</a:t>
            </a:r>
          </a:p>
          <a:p>
            <a:pPr marL="812800" indent="-812800">
              <a:buSzPct val="100000"/>
              <a:buAutoNum type="arabicPeriod"/>
            </a:pPr>
            <a:r>
              <a:t>Termal genleşme katsayısı diş sert dokularına yakındır.</a:t>
            </a:r>
          </a:p>
        </p:txBody>
      </p:sp>
      <p:sp>
        <p:nvSpPr>
          <p:cNvPr id="3987" name="Shape 3987"/>
          <p:cNvSpPr>
            <a:spLocks noGrp="1"/>
          </p:cNvSpPr>
          <p:nvPr>
            <p:ph type="sldNum" sz="quarter" idx="2"/>
          </p:nvPr>
        </p:nvSpPr>
        <p:spPr>
          <a:xfrm>
            <a:off x="6246750" y="9271000"/>
            <a:ext cx="505207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>
    <p:push/>
  </p:transition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raphPaper">
  <a:themeElements>
    <a:clrScheme name="GraphPaper">
      <a:dk1>
        <a:srgbClr val="000000"/>
      </a:dk1>
      <a:lt1>
        <a:srgbClr val="FFFFFF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5A554C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3</TotalTime>
  <Words>695</Words>
  <Application>Microsoft Macintosh PowerPoint</Application>
  <PresentationFormat>Custom</PresentationFormat>
  <Paragraphs>116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Habitat</vt:lpstr>
      <vt:lpstr>Cam-iyonomer Simanlar</vt:lpstr>
      <vt:lpstr>Cam-iyonomer simanlar</vt:lpstr>
      <vt:lpstr>Cam-iyonomer simanlar</vt:lpstr>
      <vt:lpstr>Cam-iyonomer simanlar</vt:lpstr>
      <vt:lpstr>Cam-iyonomer simanlar</vt:lpstr>
      <vt:lpstr>Cam-iyonomer simanlar</vt:lpstr>
      <vt:lpstr>Cam-iyonomer simanlar</vt:lpstr>
      <vt:lpstr>Cam-iyonomer simanlar</vt:lpstr>
      <vt:lpstr>Cam-iyonomer simanların avantajları</vt:lpstr>
      <vt:lpstr>Cam-iyonomer simanların avantajları</vt:lpstr>
      <vt:lpstr>Cam-iyonomer simanların kullanım alanları</vt:lpstr>
      <vt:lpstr>Rezin modifiye Cam-iyonomer simanlar (Hibrit iyonomer simanlar)</vt:lpstr>
      <vt:lpstr>Rezin modifiyeCam-iyonomer simanlar (Hibrit iyonomer simanlar)</vt:lpstr>
      <vt:lpstr>Rezin modifiyeCam-iyonomer simanlar (Hibrit iyonomer simanlar)</vt:lpstr>
      <vt:lpstr>Poliasit modifiye kompozit rezinler (Kompomer)</vt:lpstr>
      <vt:lpstr>Poliasit modifiye kompozit rezinler (Kompomer)</vt:lpstr>
      <vt:lpstr>Poliasit modifiye kompozit rezinler (Kompomer)</vt:lpstr>
      <vt:lpstr>Poliasit modifiye kompozit rezinlerin kullanım alanları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Cam-iyonomer Simanlar</dc:title>
  <cp:lastModifiedBy>g d</cp:lastModifiedBy>
  <cp:revision>3</cp:revision>
  <dcterms:modified xsi:type="dcterms:W3CDTF">2016-04-08T06:54:52Z</dcterms:modified>
</cp:coreProperties>
</file>