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5" r:id="rId2"/>
    <p:sldId id="266" r:id="rId3"/>
    <p:sldId id="267" r:id="rId4"/>
    <p:sldId id="268" r:id="rId5"/>
    <p:sldId id="269" r:id="rId6"/>
    <p:sldId id="270" r:id="rId7"/>
    <p:sldId id="271" r:id="rId8"/>
    <p:sldId id="27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lstStyle/>
          <a:p>
            <a:r>
              <a:rPr lang="tr-TR" dirty="0" smtClean="0"/>
              <a:t>Tarım </a:t>
            </a:r>
            <a:r>
              <a:rPr lang="tr-TR" dirty="0" err="1" smtClean="0"/>
              <a:t>MuhasebesİNİN</a:t>
            </a:r>
            <a:r>
              <a:rPr lang="tr-TR" dirty="0" smtClean="0"/>
              <a:t> Tanımı </a:t>
            </a:r>
            <a:endParaRPr lang="tr-TR" dirty="0"/>
          </a:p>
          <a:p>
            <a:endParaRPr lang="tr-TR" dirty="0"/>
          </a:p>
        </p:txBody>
      </p:sp>
      <p:pic>
        <p:nvPicPr>
          <p:cNvPr id="4" name="Resim 3"/>
          <p:cNvPicPr>
            <a:picLocks noChangeAspect="1"/>
          </p:cNvPicPr>
          <p:nvPr/>
        </p:nvPicPr>
        <p:blipFill>
          <a:blip r:embed="rId2"/>
          <a:stretch>
            <a:fillRect/>
          </a:stretch>
        </p:blipFill>
        <p:spPr>
          <a:xfrm>
            <a:off x="1622396" y="4410779"/>
            <a:ext cx="8399427" cy="1095238"/>
          </a:xfrm>
          <a:prstGeom prst="rect">
            <a:avLst/>
          </a:prstGeom>
        </p:spPr>
      </p:pic>
      <p:sp>
        <p:nvSpPr>
          <p:cNvPr id="5" name="Metin kutusu 4"/>
          <p:cNvSpPr txBox="1"/>
          <p:nvPr/>
        </p:nvSpPr>
        <p:spPr>
          <a:xfrm>
            <a:off x="1622396" y="4410779"/>
            <a:ext cx="2803299" cy="369332"/>
          </a:xfrm>
          <a:prstGeom prst="rect">
            <a:avLst/>
          </a:prstGeom>
          <a:solidFill>
            <a:schemeClr val="accent1"/>
          </a:solidFill>
        </p:spPr>
        <p:txBody>
          <a:bodyPr wrap="square" rtlCol="0">
            <a:spAutoFit/>
          </a:bodyPr>
          <a:lstStyle/>
          <a:p>
            <a:endParaRPr lang="tr-TR" dirty="0"/>
          </a:p>
        </p:txBody>
      </p:sp>
      <p:sp>
        <p:nvSpPr>
          <p:cNvPr id="6" name="Metin kutusu 5"/>
          <p:cNvSpPr txBox="1"/>
          <p:nvPr/>
        </p:nvSpPr>
        <p:spPr>
          <a:xfrm>
            <a:off x="7143926" y="5257800"/>
            <a:ext cx="2999817" cy="369332"/>
          </a:xfrm>
          <a:prstGeom prst="rect">
            <a:avLst/>
          </a:prstGeom>
          <a:solidFill>
            <a:schemeClr val="accent1"/>
          </a:solidFill>
          <a:ln>
            <a:solidFill>
              <a:schemeClr val="bg1"/>
            </a:solidFill>
          </a:ln>
        </p:spPr>
        <p:txBody>
          <a:bodyPr wrap="square" rtlCol="0">
            <a:spAutoFit/>
          </a:bodyPr>
          <a:lstStyle/>
          <a:p>
            <a:endParaRPr lang="tr-TR" dirty="0"/>
          </a:p>
        </p:txBody>
      </p:sp>
    </p:spTree>
    <p:extLst>
      <p:ext uri="{BB962C8B-B14F-4D97-AF65-F5344CB8AC3E}">
        <p14:creationId xmlns:p14="http://schemas.microsoft.com/office/powerpoint/2010/main" val="372474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lstStyle/>
          <a:p>
            <a:r>
              <a:rPr lang="tr-TR" dirty="0" smtClean="0"/>
              <a:t>Tarım </a:t>
            </a:r>
            <a:r>
              <a:rPr lang="tr-TR" dirty="0" err="1" smtClean="0"/>
              <a:t>MuhasebesİNİN</a:t>
            </a:r>
            <a:r>
              <a:rPr lang="tr-TR" dirty="0" smtClean="0"/>
              <a:t> </a:t>
            </a:r>
            <a:r>
              <a:rPr lang="tr-TR" dirty="0" err="1" smtClean="0"/>
              <a:t>Önemİ</a:t>
            </a:r>
            <a:endParaRPr lang="tr-TR" dirty="0"/>
          </a:p>
          <a:p>
            <a:endParaRPr lang="tr-TR" dirty="0"/>
          </a:p>
        </p:txBody>
      </p:sp>
      <p:pic>
        <p:nvPicPr>
          <p:cNvPr id="4" name="Resim 3"/>
          <p:cNvPicPr>
            <a:picLocks noChangeAspect="1"/>
          </p:cNvPicPr>
          <p:nvPr/>
        </p:nvPicPr>
        <p:blipFill>
          <a:blip r:embed="rId2"/>
          <a:stretch>
            <a:fillRect/>
          </a:stretch>
        </p:blipFill>
        <p:spPr>
          <a:xfrm>
            <a:off x="1876424" y="4105713"/>
            <a:ext cx="9059800" cy="914286"/>
          </a:xfrm>
          <a:prstGeom prst="rect">
            <a:avLst/>
          </a:prstGeom>
        </p:spPr>
      </p:pic>
    </p:spTree>
    <p:extLst>
      <p:ext uri="{BB962C8B-B14F-4D97-AF65-F5344CB8AC3E}">
        <p14:creationId xmlns:p14="http://schemas.microsoft.com/office/powerpoint/2010/main" val="321811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normAutofit fontScale="92500" lnSpcReduction="20000"/>
          </a:bodyPr>
          <a:lstStyle/>
          <a:p>
            <a:r>
              <a:rPr lang="tr-TR" dirty="0"/>
              <a:t> Tarım </a:t>
            </a:r>
            <a:r>
              <a:rPr lang="tr-TR" dirty="0" err="1" smtClean="0"/>
              <a:t>MuhasebesİNİN</a:t>
            </a:r>
            <a:r>
              <a:rPr lang="tr-TR" dirty="0" smtClean="0"/>
              <a:t> Yararları</a:t>
            </a:r>
          </a:p>
          <a:p>
            <a:r>
              <a:rPr lang="tr-TR" dirty="0" smtClean="0"/>
              <a:t>1-Ödenecek </a:t>
            </a:r>
            <a:r>
              <a:rPr lang="tr-TR" dirty="0" err="1" smtClean="0"/>
              <a:t>vergİye</a:t>
            </a:r>
            <a:r>
              <a:rPr lang="tr-TR" dirty="0" smtClean="0"/>
              <a:t> temel OLMA</a:t>
            </a:r>
          </a:p>
          <a:p>
            <a:r>
              <a:rPr lang="tr-TR" dirty="0" smtClean="0"/>
              <a:t>2-YöneTİM ANALİZİ VE İşletme Kararlarına Yardımcı olma</a:t>
            </a:r>
          </a:p>
          <a:p>
            <a:r>
              <a:rPr lang="tr-TR" dirty="0" smtClean="0"/>
              <a:t>3-DİĞER </a:t>
            </a:r>
            <a:endParaRPr lang="tr-TR" dirty="0"/>
          </a:p>
        </p:txBody>
      </p:sp>
    </p:spTree>
    <p:extLst>
      <p:ext uri="{BB962C8B-B14F-4D97-AF65-F5344CB8AC3E}">
        <p14:creationId xmlns:p14="http://schemas.microsoft.com/office/powerpoint/2010/main" val="2114268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normAutofit fontScale="85000" lnSpcReduction="10000"/>
          </a:bodyPr>
          <a:lstStyle/>
          <a:p>
            <a:r>
              <a:rPr lang="tr-TR" dirty="0">
                <a:latin typeface="Arial Narrow" panose="020B0606020202030204" pitchFamily="34" charset="0"/>
              </a:rPr>
              <a:t>Muhasebe çeşitleri ve genel muhasebe ile maliyet muhasebesi </a:t>
            </a:r>
            <a:r>
              <a:rPr lang="tr-TR" dirty="0" smtClean="0">
                <a:latin typeface="Arial Narrow" panose="020B0606020202030204" pitchFamily="34" charset="0"/>
              </a:rPr>
              <a:t>arasındaki farklar</a:t>
            </a:r>
          </a:p>
          <a:p>
            <a:r>
              <a:rPr lang="tr-TR" dirty="0" smtClean="0">
                <a:latin typeface="Arial Narrow" panose="020B0606020202030204" pitchFamily="34" charset="0"/>
              </a:rPr>
              <a:t>-1 Genel Muhasebe</a:t>
            </a:r>
          </a:p>
          <a:p>
            <a:r>
              <a:rPr lang="tr-TR" dirty="0" smtClean="0">
                <a:latin typeface="Arial Narrow" panose="020B0606020202030204" pitchFamily="34" charset="0"/>
              </a:rPr>
              <a:t>2-maliyet Muhasebesi</a:t>
            </a:r>
          </a:p>
          <a:p>
            <a:r>
              <a:rPr lang="tr-TR" dirty="0" smtClean="0">
                <a:latin typeface="Arial Narrow" panose="020B0606020202030204" pitchFamily="34" charset="0"/>
              </a:rPr>
              <a:t>3-yönetim muhasebesi</a:t>
            </a:r>
            <a:endParaRPr lang="tr-TR" dirty="0">
              <a:latin typeface="Arial Narrow" panose="020B0606020202030204" pitchFamily="34" charset="0"/>
            </a:endParaRPr>
          </a:p>
        </p:txBody>
      </p:sp>
    </p:spTree>
    <p:extLst>
      <p:ext uri="{BB962C8B-B14F-4D97-AF65-F5344CB8AC3E}">
        <p14:creationId xmlns:p14="http://schemas.microsoft.com/office/powerpoint/2010/main" val="306006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218501"/>
          </a:xfrm>
        </p:spPr>
        <p:txBody>
          <a:bodyPr>
            <a:normAutofit fontScale="90000"/>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a:xfrm>
            <a:off x="1876424" y="2340864"/>
            <a:ext cx="8791575" cy="4023360"/>
          </a:xfrm>
        </p:spPr>
        <p:txBody>
          <a:bodyPr>
            <a:normAutofit fontScale="62500" lnSpcReduction="20000"/>
          </a:bodyPr>
          <a:lstStyle/>
          <a:p>
            <a:pPr algn="just"/>
            <a:r>
              <a:rPr lang="tr-TR" b="1" dirty="0">
                <a:latin typeface="Arial Narrow" panose="020B0606020202030204" pitchFamily="34" charset="0"/>
              </a:rPr>
              <a:t>Genel Muhasebe ile Maliyet Muhasebesi Arasındaki Farklar  </a:t>
            </a:r>
            <a:endParaRPr lang="tr-TR" b="1" dirty="0" smtClean="0">
              <a:latin typeface="Arial Narrow" panose="020B0606020202030204" pitchFamily="34" charset="0"/>
            </a:endParaRPr>
          </a:p>
          <a:p>
            <a:pPr algn="just"/>
            <a:r>
              <a:rPr lang="tr-TR" b="1" dirty="0" smtClean="0">
                <a:latin typeface="Arial Narrow" panose="020B0606020202030204" pitchFamily="34" charset="0"/>
              </a:rPr>
              <a:t> </a:t>
            </a:r>
            <a:r>
              <a:rPr lang="tr-TR" b="1" dirty="0">
                <a:latin typeface="Arial Narrow" panose="020B0606020202030204" pitchFamily="34" charset="0"/>
              </a:rPr>
              <a:t>1-Genel muhasebe işletmenin faaliyet neticesini bir bütün olarak gösterdiği halde maliyet muhasebesi bu neticeleri elde ettiği kaynakları gösterir. Genel muhasebe işletmenin kaydını bütünüyle tutarken, maliyet muhasebesi hangi teşebbüsün ne seviyede kaynak kullandığını, gelirini gösterir. Üretim kolları itibariyle ayrı ayrı kayıtları tutar. 2-Genel muhasebe 3. şahıslarla ilişkilerini ayarlaması, para hareketlerini takip etmesi gibi faaliyetler yanında maliyet muhasebesi işletmenin iş faaliyetleriyle alakalı hesapları yapması bu arada maliyet değerlerini hesaplaması nedeniyle içe dönük bir karakteri vardır. 3-Maliyet muhasebesinde giderler her bir faaliyet kolu itibariyle ayrıntılı olarak tutulduğunda bu işlerin ne kadar işçilik, hammadde masraflar getireceği ve bunların </a:t>
            </a:r>
          </a:p>
          <a:p>
            <a:pPr algn="just"/>
            <a:r>
              <a:rPr lang="tr-TR" b="1" dirty="0">
                <a:latin typeface="Arial Narrow" panose="020B0606020202030204" pitchFamily="34" charset="0"/>
              </a:rPr>
              <a:t>hangilerinden ne kadar masraf tasarrufu sağlanacağı temin edilir. Genel muhasebede ise bu imkân sınırlıdır. Tek bir masraf kalemi gösterilir. 4-İşletmenin çeşitli faaliyet sonuçları geçmiş yıllarda olduğu gibi kendi aralarında mukayeseye izin verilecek rasyonel bir çalışmaya maliyet muhasebesi olanak sağladığı halde genel muhasebe bu durum için yeterli değildir. 5-Maliyet muhasebesi maliyet Fiyatına bir kar ilavesi suretiyle ürünün satış Fiyatının hesaplanmasını sağlamaktadır. Genel muhasebe ise ürünler itibariyle maliyet hesapladığı için ürün Fiyatının belirlenmesine imkân yoktur. 6-İşletmenin sevk ve idaresi için gerçek istatistiki bilgiler maliyet muhasebesinde daha yeterli olmasına rağmen genel muhasebede tersidir. 7-Genel muhasebede kayıtlar belgeye dayandığı halde maliyet muhasebesinde sırf bir belge tanzim etmek için yapılır</a:t>
            </a:r>
          </a:p>
        </p:txBody>
      </p:sp>
    </p:spTree>
    <p:extLst>
      <p:ext uri="{BB962C8B-B14F-4D97-AF65-F5344CB8AC3E}">
        <p14:creationId xmlns:p14="http://schemas.microsoft.com/office/powerpoint/2010/main" val="78153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1768" y="549339"/>
            <a:ext cx="8791575" cy="2387600"/>
          </a:xfrm>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normAutofit fontScale="62500" lnSpcReduction="20000"/>
          </a:bodyPr>
          <a:lstStyle/>
          <a:p>
            <a:r>
              <a:rPr lang="tr-TR" dirty="0" smtClean="0">
                <a:latin typeface="Arial Narrow" panose="020B0606020202030204" pitchFamily="34" charset="0"/>
              </a:rPr>
              <a:t>Muhasebe </a:t>
            </a:r>
            <a:r>
              <a:rPr lang="tr-TR" dirty="0">
                <a:latin typeface="Arial Narrow" panose="020B0606020202030204" pitchFamily="34" charset="0"/>
              </a:rPr>
              <a:t>fonksiyonları </a:t>
            </a:r>
            <a:endParaRPr lang="tr-TR" dirty="0" smtClean="0">
              <a:latin typeface="Arial Narrow" panose="020B0606020202030204" pitchFamily="34" charset="0"/>
            </a:endParaRPr>
          </a:p>
          <a:p>
            <a:r>
              <a:rPr lang="tr-TR" b="1" dirty="0"/>
              <a:t>1) </a:t>
            </a:r>
            <a:r>
              <a:rPr lang="tr-TR" b="1" dirty="0">
                <a:latin typeface="Arial Narrow" panose="020B0606020202030204" pitchFamily="34" charset="0"/>
              </a:rPr>
              <a:t>Kaydetme Fonksiyonu</a:t>
            </a:r>
            <a:endParaRPr lang="tr-TR" dirty="0">
              <a:latin typeface="Arial Narrow" panose="020B0606020202030204" pitchFamily="34" charset="0"/>
            </a:endParaRPr>
          </a:p>
          <a:p>
            <a:r>
              <a:rPr lang="tr-TR" b="1" dirty="0">
                <a:latin typeface="Arial Narrow" panose="020B0606020202030204" pitchFamily="34" charset="0"/>
              </a:rPr>
              <a:t>2) Sınıflandırma </a:t>
            </a:r>
            <a:r>
              <a:rPr lang="tr-TR" b="1" dirty="0" smtClean="0">
                <a:latin typeface="Arial Narrow" panose="020B0606020202030204" pitchFamily="34" charset="0"/>
              </a:rPr>
              <a:t>fonksiyonu</a:t>
            </a:r>
            <a:endParaRPr lang="tr-TR" dirty="0" smtClean="0">
              <a:latin typeface="Arial Narrow" panose="020B0606020202030204" pitchFamily="34" charset="0"/>
            </a:endParaRPr>
          </a:p>
          <a:p>
            <a:r>
              <a:rPr lang="tr-TR" b="1" dirty="0" smtClean="0">
                <a:latin typeface="Arial Narrow" panose="020B0606020202030204" pitchFamily="34" charset="0"/>
              </a:rPr>
              <a:t>3) Özetleme fonksiyonu</a:t>
            </a:r>
            <a:endParaRPr lang="tr-TR" dirty="0" smtClean="0">
              <a:latin typeface="Arial Narrow" panose="020B0606020202030204" pitchFamily="34" charset="0"/>
            </a:endParaRPr>
          </a:p>
          <a:p>
            <a:r>
              <a:rPr lang="tr-TR" b="1" dirty="0" smtClean="0">
                <a:latin typeface="Arial Narrow" panose="020B0606020202030204" pitchFamily="34" charset="0"/>
              </a:rPr>
              <a:t>4) Raporlama fonksiyonu</a:t>
            </a:r>
            <a:endParaRPr lang="tr-TR" dirty="0" smtClean="0">
              <a:latin typeface="Arial Narrow" panose="020B0606020202030204" pitchFamily="34" charset="0"/>
            </a:endParaRPr>
          </a:p>
          <a:p>
            <a:endParaRPr lang="tr-TR" dirty="0">
              <a:latin typeface="Arial Narrow" panose="020B0606020202030204" pitchFamily="34" charset="0"/>
            </a:endParaRPr>
          </a:p>
        </p:txBody>
      </p:sp>
    </p:spTree>
    <p:extLst>
      <p:ext uri="{BB962C8B-B14F-4D97-AF65-F5344CB8AC3E}">
        <p14:creationId xmlns:p14="http://schemas.microsoft.com/office/powerpoint/2010/main" val="327706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1122363"/>
            <a:ext cx="8791575" cy="1437957"/>
          </a:xfrm>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a:xfrm>
            <a:off x="1876424" y="2560320"/>
            <a:ext cx="8791575" cy="3730752"/>
          </a:xfrm>
        </p:spPr>
        <p:txBody>
          <a:bodyPr>
            <a:normAutofit fontScale="70000" lnSpcReduction="20000"/>
          </a:bodyPr>
          <a:lstStyle/>
          <a:p>
            <a:r>
              <a:rPr lang="tr-TR" dirty="0" smtClean="0">
                <a:latin typeface="Arial Narrow" panose="020B0606020202030204" pitchFamily="34" charset="0"/>
              </a:rPr>
              <a:t>TARIM </a:t>
            </a:r>
            <a:r>
              <a:rPr lang="tr-TR" dirty="0">
                <a:latin typeface="Arial Narrow" panose="020B0606020202030204" pitchFamily="34" charset="0"/>
              </a:rPr>
              <a:t>MUHASEBESİ ÇALIŞMALARININ TARİHSEL </a:t>
            </a:r>
            <a:r>
              <a:rPr lang="tr-TR" dirty="0" smtClean="0">
                <a:latin typeface="Arial Narrow" panose="020B0606020202030204" pitchFamily="34" charset="0"/>
              </a:rPr>
              <a:t>GELİŞİMİ</a:t>
            </a:r>
          </a:p>
          <a:p>
            <a:r>
              <a:rPr lang="tr-TR" dirty="0">
                <a:latin typeface="Arial Narrow" panose="020B0606020202030204" pitchFamily="34" charset="0"/>
              </a:rPr>
              <a:t>2.1. Avrupa Ülkelerinde Gelişimi</a:t>
            </a:r>
          </a:p>
          <a:p>
            <a:r>
              <a:rPr lang="tr-TR" dirty="0">
                <a:latin typeface="Arial Narrow" panose="020B0606020202030204" pitchFamily="34" charset="0"/>
              </a:rPr>
              <a:t>2.1.1. İngiltere </a:t>
            </a:r>
          </a:p>
          <a:p>
            <a:r>
              <a:rPr lang="tr-TR" dirty="0">
                <a:latin typeface="Arial Narrow" panose="020B0606020202030204" pitchFamily="34" charset="0"/>
              </a:rPr>
              <a:t>2. 1. 1. 1. Arthur Young  </a:t>
            </a:r>
          </a:p>
          <a:p>
            <a:r>
              <a:rPr lang="tr-TR" dirty="0">
                <a:latin typeface="Arial Narrow" panose="020B0606020202030204" pitchFamily="34" charset="0"/>
              </a:rPr>
              <a:t>2.1.2. Almanya</a:t>
            </a:r>
          </a:p>
          <a:p>
            <a:r>
              <a:rPr lang="tr-TR" dirty="0">
                <a:latin typeface="Arial Narrow" panose="020B0606020202030204" pitchFamily="34" charset="0"/>
              </a:rPr>
              <a:t>2. 1. 2. 1. Albrecht Daniel Thaer </a:t>
            </a:r>
          </a:p>
          <a:p>
            <a:r>
              <a:rPr lang="tr-TR" dirty="0">
                <a:latin typeface="Arial Narrow" panose="020B0606020202030204" pitchFamily="34" charset="0"/>
              </a:rPr>
              <a:t>2. 1.2.2. William Hermann Howard </a:t>
            </a:r>
          </a:p>
          <a:p>
            <a:r>
              <a:rPr lang="tr-TR" dirty="0">
                <a:latin typeface="Arial Narrow" panose="020B0606020202030204" pitchFamily="34" charset="0"/>
              </a:rPr>
              <a:t> 2. 1. 2. 4. Friedrich Aereboe </a:t>
            </a:r>
          </a:p>
          <a:p>
            <a:r>
              <a:rPr lang="tr-TR" dirty="0">
                <a:latin typeface="Arial Narrow" panose="020B0606020202030204" pitchFamily="34" charset="0"/>
              </a:rPr>
              <a:t>2.1.3.İsviçre </a:t>
            </a:r>
          </a:p>
          <a:p>
            <a:r>
              <a:rPr lang="tr-TR" dirty="0">
                <a:latin typeface="Arial Narrow" panose="020B0606020202030204" pitchFamily="34" charset="0"/>
              </a:rPr>
              <a:t>2.1. 3. 1. Ernst Ferdinand Laur</a:t>
            </a:r>
          </a:p>
          <a:p>
            <a:r>
              <a:rPr lang="tr-TR" dirty="0">
                <a:latin typeface="Arial Narrow" panose="020B0606020202030204" pitchFamily="34" charset="0"/>
              </a:rPr>
              <a:t>2.2. Amerika'daki Gelişim </a:t>
            </a:r>
          </a:p>
          <a:p>
            <a:endParaRPr lang="tr-TR" dirty="0"/>
          </a:p>
        </p:txBody>
      </p:sp>
    </p:spTree>
    <p:extLst>
      <p:ext uri="{BB962C8B-B14F-4D97-AF65-F5344CB8AC3E}">
        <p14:creationId xmlns:p14="http://schemas.microsoft.com/office/powerpoint/2010/main" val="3659005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Muhasebe Kavramı ve </a:t>
            </a:r>
            <a:r>
              <a:rPr lang="tr-TR" dirty="0" err="1" smtClean="0"/>
              <a:t>Önemİ</a:t>
            </a:r>
            <a:r>
              <a:rPr lang="tr-TR" dirty="0" smtClean="0"/>
              <a:t> </a:t>
            </a:r>
            <a:r>
              <a:rPr lang="tr-TR" dirty="0" err="1" smtClean="0"/>
              <a:t>Muhasebenİn</a:t>
            </a:r>
            <a:r>
              <a:rPr lang="tr-TR" dirty="0" smtClean="0"/>
              <a:t> </a:t>
            </a:r>
            <a:r>
              <a:rPr lang="tr-TR" dirty="0" err="1" smtClean="0"/>
              <a:t>TarİHçesİ</a:t>
            </a:r>
            <a:endParaRPr lang="tr-TR" dirty="0"/>
          </a:p>
        </p:txBody>
      </p:sp>
      <p:sp>
        <p:nvSpPr>
          <p:cNvPr id="3" name="Alt Başlık 2"/>
          <p:cNvSpPr>
            <a:spLocks noGrp="1"/>
          </p:cNvSpPr>
          <p:nvPr>
            <p:ph type="subTitle" idx="1"/>
          </p:nvPr>
        </p:nvSpPr>
        <p:spPr/>
        <p:txBody>
          <a:bodyPr/>
          <a:lstStyle/>
          <a:p>
            <a:r>
              <a:rPr lang="tr-TR" b="1" dirty="0">
                <a:latin typeface="Arial Narrow" panose="020B0606020202030204" pitchFamily="34" charset="0"/>
              </a:rPr>
              <a:t>2.3. Avrupa Birliğindeki Çalışmaların Gelişimi</a:t>
            </a:r>
            <a:endParaRPr lang="tr-TR" dirty="0">
              <a:latin typeface="Arial Narrow" panose="020B0606020202030204" pitchFamily="34" charset="0"/>
            </a:endParaRPr>
          </a:p>
          <a:p>
            <a:r>
              <a:rPr lang="tr-TR" b="1" dirty="0">
                <a:latin typeface="Arial Narrow" panose="020B0606020202030204" pitchFamily="34" charset="0"/>
              </a:rPr>
              <a:t>2.4. Türkiye’deki Gelişim</a:t>
            </a:r>
            <a:endParaRPr lang="tr-TR" dirty="0">
              <a:latin typeface="Arial Narrow" panose="020B0606020202030204" pitchFamily="34" charset="0"/>
            </a:endParaRPr>
          </a:p>
          <a:p>
            <a:endParaRPr lang="tr-TR" dirty="0"/>
          </a:p>
        </p:txBody>
      </p:sp>
    </p:spTree>
    <p:extLst>
      <p:ext uri="{BB962C8B-B14F-4D97-AF65-F5344CB8AC3E}">
        <p14:creationId xmlns:p14="http://schemas.microsoft.com/office/powerpoint/2010/main" val="4812600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42</TotalTime>
  <Words>408</Words>
  <Application>Microsoft Office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Arial Narrow</vt:lpstr>
      <vt:lpstr>Trebuchet MS</vt:lpstr>
      <vt:lpstr>Tw Cen MT</vt:lpstr>
      <vt:lpstr>Devre</vt:lpstr>
      <vt:lpstr>Muhasebe Kavramı ve Önemİ Muhasebenİn TarİHçesİ</vt:lpstr>
      <vt:lpstr>Muhasebe Kavramı ve Önemİ Muhasebenİn TarİHçesİ</vt:lpstr>
      <vt:lpstr>Muhasebe Kavramı ve Önemİ Muhasebenİn TarİHçesİ</vt:lpstr>
      <vt:lpstr>Muhasebe Kavramı ve Önemİ Muhasebenİn TarİHçesİ</vt:lpstr>
      <vt:lpstr>Muhasebe Kavramı ve Önemİ Muhasebenİn TarİHçesİ</vt:lpstr>
      <vt:lpstr>Muhasebe Kavramı ve Önemİ Muhasebenİn TarİHçesİ</vt:lpstr>
      <vt:lpstr>Muhasebe Kavramı ve Önemİ Muhasebenİn TarİHçesİ</vt:lpstr>
      <vt:lpstr>Muhasebe Kavramı ve Önemİ Muhasebenİn TarİHçesİ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13</cp:revision>
  <dcterms:created xsi:type="dcterms:W3CDTF">2018-11-13T06:25:23Z</dcterms:created>
  <dcterms:modified xsi:type="dcterms:W3CDTF">2018-11-13T07:07:36Z</dcterms:modified>
</cp:coreProperties>
</file>