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4" r:id="rId1"/>
  </p:sldMasterIdLst>
  <p:notesMasterIdLst>
    <p:notesMasterId r:id="rId38"/>
  </p:notesMasterIdLst>
  <p:sldIdLst>
    <p:sldId id="256" r:id="rId2"/>
    <p:sldId id="419" r:id="rId3"/>
    <p:sldId id="276" r:id="rId4"/>
    <p:sldId id="430" r:id="rId5"/>
    <p:sldId id="431" r:id="rId6"/>
    <p:sldId id="403" r:id="rId7"/>
    <p:sldId id="434" r:id="rId8"/>
    <p:sldId id="435" r:id="rId9"/>
    <p:sldId id="433" r:id="rId10"/>
    <p:sldId id="432" r:id="rId11"/>
    <p:sldId id="439" r:id="rId12"/>
    <p:sldId id="417" r:id="rId13"/>
    <p:sldId id="428" r:id="rId14"/>
    <p:sldId id="418" r:id="rId15"/>
    <p:sldId id="425" r:id="rId16"/>
    <p:sldId id="427" r:id="rId17"/>
    <p:sldId id="426" r:id="rId18"/>
    <p:sldId id="422" r:id="rId19"/>
    <p:sldId id="337" r:id="rId20"/>
    <p:sldId id="340" r:id="rId21"/>
    <p:sldId id="347" r:id="rId22"/>
    <p:sldId id="348" r:id="rId23"/>
    <p:sldId id="341" r:id="rId24"/>
    <p:sldId id="351" r:id="rId25"/>
    <p:sldId id="352" r:id="rId26"/>
    <p:sldId id="353" r:id="rId27"/>
    <p:sldId id="383" r:id="rId28"/>
    <p:sldId id="436" r:id="rId29"/>
    <p:sldId id="368" r:id="rId30"/>
    <p:sldId id="379" r:id="rId31"/>
    <p:sldId id="369" r:id="rId32"/>
    <p:sldId id="385" r:id="rId33"/>
    <p:sldId id="437" r:id="rId34"/>
    <p:sldId id="421" r:id="rId35"/>
    <p:sldId id="415" r:id="rId36"/>
    <p:sldId id="35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p:cViewPr>
        <p:scale>
          <a:sx n="96" d="100"/>
          <a:sy n="96" d="100"/>
        </p:scale>
        <p:origin x="-2094" y="-5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CF0EB-0C35-45F7-A324-FEA8E8DC1AD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7E8FB2AE-90FB-4795-9F9D-1B807F2D5B8B}">
      <dgm:prSet phldrT="[Metin]" custT="1"/>
      <dgm:spPr/>
      <dgm:t>
        <a:bodyPr/>
        <a:lstStyle/>
        <a:p>
          <a:r>
            <a:rPr lang="tr-TR" sz="1600" b="1" i="0" baseline="0" dirty="0" smtClean="0"/>
            <a:t>MEVCUT DURUM ANALİZİ</a:t>
          </a:r>
          <a:endParaRPr lang="tr-TR" sz="1600" b="1" i="0" baseline="0" dirty="0"/>
        </a:p>
      </dgm:t>
    </dgm:pt>
    <dgm:pt modelId="{9B257BF2-844E-44BF-9ACA-95B85DCE4672}" type="parTrans" cxnId="{78A59BDE-8E7F-42C8-B092-5346C1081C12}">
      <dgm:prSet/>
      <dgm:spPr/>
      <dgm:t>
        <a:bodyPr/>
        <a:lstStyle/>
        <a:p>
          <a:endParaRPr lang="tr-TR"/>
        </a:p>
      </dgm:t>
    </dgm:pt>
    <dgm:pt modelId="{C799EC29-CF5C-4C82-B188-1A0AA1384C4F}" type="sibTrans" cxnId="{78A59BDE-8E7F-42C8-B092-5346C1081C12}">
      <dgm:prSet/>
      <dgm:spPr/>
      <dgm:t>
        <a:bodyPr/>
        <a:lstStyle/>
        <a:p>
          <a:endParaRPr lang="tr-TR"/>
        </a:p>
      </dgm:t>
    </dgm:pt>
    <dgm:pt modelId="{DBF2FABE-4F2D-4A2F-90F1-A71A96BDE6C0}">
      <dgm:prSet phldrT="[Metin]" custT="1"/>
      <dgm:spPr/>
      <dgm:t>
        <a:bodyPr/>
        <a:lstStyle/>
        <a:p>
          <a:r>
            <a:rPr lang="tr-TR" sz="1600" dirty="0" smtClean="0"/>
            <a:t>Arazi çalışması</a:t>
          </a:r>
          <a:endParaRPr lang="tr-TR" sz="1600" dirty="0"/>
        </a:p>
      </dgm:t>
    </dgm:pt>
    <dgm:pt modelId="{E435C333-617A-4E26-B598-9076F291A82B}" type="parTrans" cxnId="{6A7253BE-BDE0-4E4E-A814-1679157F0843}">
      <dgm:prSet/>
      <dgm:spPr/>
      <dgm:t>
        <a:bodyPr/>
        <a:lstStyle/>
        <a:p>
          <a:endParaRPr lang="tr-TR"/>
        </a:p>
      </dgm:t>
    </dgm:pt>
    <dgm:pt modelId="{B8C28107-3803-4DFD-8B9C-D4D0D3EBD549}" type="sibTrans" cxnId="{6A7253BE-BDE0-4E4E-A814-1679157F0843}">
      <dgm:prSet/>
      <dgm:spPr/>
      <dgm:t>
        <a:bodyPr/>
        <a:lstStyle/>
        <a:p>
          <a:endParaRPr lang="tr-TR"/>
        </a:p>
      </dgm:t>
    </dgm:pt>
    <dgm:pt modelId="{ABCC14CF-860E-436E-8D89-AA00584DDAFD}">
      <dgm:prSet phldrT="[Metin]" custT="1"/>
      <dgm:spPr/>
      <dgm:t>
        <a:bodyPr/>
        <a:lstStyle/>
        <a:p>
          <a:r>
            <a:rPr lang="tr-TR" sz="1600" b="1" i="0" baseline="0" dirty="0" smtClean="0"/>
            <a:t>VİZYON</a:t>
          </a:r>
        </a:p>
        <a:p>
          <a:r>
            <a:rPr lang="tr-TR" sz="1600" b="1" i="0" baseline="0" dirty="0" smtClean="0"/>
            <a:t>AMAÇ VE HEDEFLER</a:t>
          </a:r>
          <a:endParaRPr lang="tr-TR" sz="1600" b="1" i="0" baseline="0" dirty="0"/>
        </a:p>
      </dgm:t>
    </dgm:pt>
    <dgm:pt modelId="{F5890D6F-51D2-4128-8D08-5DA4972BA7BD}" type="parTrans" cxnId="{A6010C95-E48D-4BC3-A073-9FC8BB70D9C5}">
      <dgm:prSet/>
      <dgm:spPr/>
      <dgm:t>
        <a:bodyPr/>
        <a:lstStyle/>
        <a:p>
          <a:endParaRPr lang="tr-TR"/>
        </a:p>
      </dgm:t>
    </dgm:pt>
    <dgm:pt modelId="{E1BA708A-4AF3-48BB-AD24-F28EFA4F0FBA}" type="sibTrans" cxnId="{A6010C95-E48D-4BC3-A073-9FC8BB70D9C5}">
      <dgm:prSet/>
      <dgm:spPr/>
      <dgm:t>
        <a:bodyPr/>
        <a:lstStyle/>
        <a:p>
          <a:endParaRPr lang="tr-TR"/>
        </a:p>
      </dgm:t>
    </dgm:pt>
    <dgm:pt modelId="{50BAB0FC-6A4A-42CC-B8C9-446E762F1AA2}">
      <dgm:prSet phldrT="[Metin]" custT="1"/>
      <dgm:spPr/>
      <dgm:t>
        <a:bodyPr/>
        <a:lstStyle/>
        <a:p>
          <a:r>
            <a:rPr lang="tr-TR" sz="1600" b="1" i="0" dirty="0" smtClean="0"/>
            <a:t>PEYZAJ ANALİZLERİ ve  PEYZAJ </a:t>
          </a:r>
          <a:r>
            <a:rPr lang="tr-TR" sz="1600" b="1" i="0" baseline="0" dirty="0" smtClean="0"/>
            <a:t>PLANI</a:t>
          </a:r>
          <a:endParaRPr lang="tr-TR" sz="1600" b="1" i="0" baseline="0" dirty="0"/>
        </a:p>
      </dgm:t>
    </dgm:pt>
    <dgm:pt modelId="{689EFDF2-612A-4BEF-914E-F72BCD76E011}" type="parTrans" cxnId="{F6F145C4-B845-4E2A-AD31-6AF4BD2D3581}">
      <dgm:prSet/>
      <dgm:spPr/>
      <dgm:t>
        <a:bodyPr/>
        <a:lstStyle/>
        <a:p>
          <a:endParaRPr lang="tr-TR"/>
        </a:p>
      </dgm:t>
    </dgm:pt>
    <dgm:pt modelId="{A4745069-3391-4AF7-9027-C7206D45AFAB}" type="sibTrans" cxnId="{F6F145C4-B845-4E2A-AD31-6AF4BD2D3581}">
      <dgm:prSet/>
      <dgm:spPr/>
      <dgm:t>
        <a:bodyPr/>
        <a:lstStyle/>
        <a:p>
          <a:endParaRPr lang="tr-TR"/>
        </a:p>
      </dgm:t>
    </dgm:pt>
    <dgm:pt modelId="{4A28CB85-85A9-4A86-83B3-15322F9E7C46}">
      <dgm:prSet phldrT="[Metin]" custT="1"/>
      <dgm:spPr/>
      <dgm:t>
        <a:bodyPr/>
        <a:lstStyle/>
        <a:p>
          <a:r>
            <a:rPr lang="tr-TR" sz="1600" dirty="0" smtClean="0"/>
            <a:t>Masa başı veri toplama</a:t>
          </a:r>
          <a:endParaRPr lang="tr-TR" sz="1600" dirty="0"/>
        </a:p>
      </dgm:t>
    </dgm:pt>
    <dgm:pt modelId="{C726E172-C9BB-4F7B-A469-01AF70097578}" type="parTrans" cxnId="{992B91CD-C2A0-4221-B638-1124DC0AF678}">
      <dgm:prSet/>
      <dgm:spPr/>
      <dgm:t>
        <a:bodyPr/>
        <a:lstStyle/>
        <a:p>
          <a:endParaRPr lang="tr-TR"/>
        </a:p>
      </dgm:t>
    </dgm:pt>
    <dgm:pt modelId="{9093756D-AF0B-4FBB-A3A5-A5FEA1861DDF}" type="sibTrans" cxnId="{992B91CD-C2A0-4221-B638-1124DC0AF678}">
      <dgm:prSet/>
      <dgm:spPr/>
      <dgm:t>
        <a:bodyPr/>
        <a:lstStyle/>
        <a:p>
          <a:endParaRPr lang="tr-TR"/>
        </a:p>
      </dgm:t>
    </dgm:pt>
    <dgm:pt modelId="{C9B0E7BF-07F0-4CFD-97B8-275C7B94BB03}">
      <dgm:prSet phldrT="[Metin]" custT="1"/>
      <dgm:spPr/>
      <dgm:t>
        <a:bodyPr/>
        <a:lstStyle/>
        <a:p>
          <a:r>
            <a:rPr lang="tr-TR" sz="1600" dirty="0" smtClean="0"/>
            <a:t>Mekânsal SWOT analizi</a:t>
          </a:r>
          <a:endParaRPr lang="tr-TR" sz="1600" dirty="0"/>
        </a:p>
      </dgm:t>
    </dgm:pt>
    <dgm:pt modelId="{D142DE45-110E-4F64-990C-3DA46269991B}" type="parTrans" cxnId="{17FE3EE9-141A-4883-8BEE-41CC8A3EB022}">
      <dgm:prSet/>
      <dgm:spPr/>
      <dgm:t>
        <a:bodyPr/>
        <a:lstStyle/>
        <a:p>
          <a:endParaRPr lang="tr-TR"/>
        </a:p>
      </dgm:t>
    </dgm:pt>
    <dgm:pt modelId="{35D8881E-6710-4288-9A0A-02F563C4CEC4}" type="sibTrans" cxnId="{17FE3EE9-141A-4883-8BEE-41CC8A3EB022}">
      <dgm:prSet/>
      <dgm:spPr/>
      <dgm:t>
        <a:bodyPr/>
        <a:lstStyle/>
        <a:p>
          <a:endParaRPr lang="tr-TR"/>
        </a:p>
      </dgm:t>
    </dgm:pt>
    <dgm:pt modelId="{567E519F-F0CF-4712-96F4-4680EDAE83CE}">
      <dgm:prSet phldrT="[Metin]" custT="1"/>
      <dgm:spPr/>
      <dgm:t>
        <a:bodyPr/>
        <a:lstStyle/>
        <a:p>
          <a:r>
            <a:rPr lang="tr-TR" sz="1600" dirty="0" smtClean="0"/>
            <a:t>Alana ilişkin ön analizler</a:t>
          </a:r>
          <a:endParaRPr lang="tr-TR" sz="1600" dirty="0"/>
        </a:p>
      </dgm:t>
    </dgm:pt>
    <dgm:pt modelId="{7A213A6F-1665-4868-9976-C797C55B1D9D}" type="parTrans" cxnId="{3034A5C9-54FE-4F05-9F75-C520340F43D2}">
      <dgm:prSet/>
      <dgm:spPr/>
      <dgm:t>
        <a:bodyPr/>
        <a:lstStyle/>
        <a:p>
          <a:endParaRPr lang="tr-TR"/>
        </a:p>
      </dgm:t>
    </dgm:pt>
    <dgm:pt modelId="{E1BB5898-AD67-47C5-BAFD-79A578ABFCAF}" type="sibTrans" cxnId="{3034A5C9-54FE-4F05-9F75-C520340F43D2}">
      <dgm:prSet/>
      <dgm:spPr/>
      <dgm:t>
        <a:bodyPr/>
        <a:lstStyle/>
        <a:p>
          <a:endParaRPr lang="tr-TR"/>
        </a:p>
      </dgm:t>
    </dgm:pt>
    <dgm:pt modelId="{DA914B19-3963-4A83-A2DC-F7927FCB349A}">
      <dgm:prSet phldrT="[Metin]" custT="1"/>
      <dgm:spPr/>
      <dgm:t>
        <a:bodyPr/>
        <a:lstStyle/>
        <a:p>
          <a:r>
            <a:rPr lang="tr-TR" sz="1600" dirty="0" smtClean="0"/>
            <a:t>Peyzaj veri tabanının oluşturulması</a:t>
          </a:r>
          <a:endParaRPr lang="tr-TR" sz="1600" dirty="0"/>
        </a:p>
      </dgm:t>
    </dgm:pt>
    <dgm:pt modelId="{BF429320-A94C-4758-843A-8CC9A1749F90}" type="parTrans" cxnId="{B071C47F-1BDE-47F7-9D17-FC198A1FF90C}">
      <dgm:prSet/>
      <dgm:spPr/>
      <dgm:t>
        <a:bodyPr/>
        <a:lstStyle/>
        <a:p>
          <a:endParaRPr lang="tr-TR"/>
        </a:p>
      </dgm:t>
    </dgm:pt>
    <dgm:pt modelId="{72E61A4D-A7C5-4F1C-849B-42F723FC316A}" type="sibTrans" cxnId="{B071C47F-1BDE-47F7-9D17-FC198A1FF90C}">
      <dgm:prSet/>
      <dgm:spPr/>
      <dgm:t>
        <a:bodyPr/>
        <a:lstStyle/>
        <a:p>
          <a:endParaRPr lang="tr-TR"/>
        </a:p>
      </dgm:t>
    </dgm:pt>
    <dgm:pt modelId="{961F0223-6777-4B05-811D-D227728C873A}">
      <dgm:prSet phldrT="[Metin]" custT="1"/>
      <dgm:spPr/>
      <dgm:t>
        <a:bodyPr/>
        <a:lstStyle/>
        <a:p>
          <a:r>
            <a:rPr lang="tr-TR" sz="1600" dirty="0" smtClean="0"/>
            <a:t>Amaç ve hedeflerin sistematik biçimde sıralanması</a:t>
          </a:r>
          <a:endParaRPr lang="tr-TR" sz="1600" dirty="0"/>
        </a:p>
      </dgm:t>
    </dgm:pt>
    <dgm:pt modelId="{AB4FA6DD-E5AD-4A46-947A-7DC80CB67E6B}" type="sibTrans" cxnId="{75C4A63E-443F-4C1A-BAE8-65BB26D2AF0E}">
      <dgm:prSet/>
      <dgm:spPr/>
      <dgm:t>
        <a:bodyPr/>
        <a:lstStyle/>
        <a:p>
          <a:endParaRPr lang="tr-TR"/>
        </a:p>
      </dgm:t>
    </dgm:pt>
    <dgm:pt modelId="{A8CD83E5-52F3-4837-A44D-5E25D62C3830}" type="parTrans" cxnId="{75C4A63E-443F-4C1A-BAE8-65BB26D2AF0E}">
      <dgm:prSet/>
      <dgm:spPr/>
      <dgm:t>
        <a:bodyPr/>
        <a:lstStyle/>
        <a:p>
          <a:endParaRPr lang="tr-TR"/>
        </a:p>
      </dgm:t>
    </dgm:pt>
    <dgm:pt modelId="{CD1B2A78-759C-4D39-B6E5-85FDB8ADAEDD}">
      <dgm:prSet phldrT="[Metin]" custT="1"/>
      <dgm:spPr/>
      <dgm:t>
        <a:bodyPr/>
        <a:lstStyle/>
        <a:p>
          <a:r>
            <a:rPr lang="tr-TR" sz="1600" dirty="0" smtClean="0"/>
            <a:t>Vizyon ifadesinin oluşturulması</a:t>
          </a:r>
          <a:endParaRPr lang="tr-TR" sz="1600" dirty="0"/>
        </a:p>
      </dgm:t>
    </dgm:pt>
    <dgm:pt modelId="{86DD8647-AA90-4AE8-9E3A-DC09C74107D1}" type="sibTrans" cxnId="{5B3E6BF7-7AE5-4188-BDF9-7A0256B85CBC}">
      <dgm:prSet/>
      <dgm:spPr/>
      <dgm:t>
        <a:bodyPr/>
        <a:lstStyle/>
        <a:p>
          <a:endParaRPr lang="tr-TR"/>
        </a:p>
      </dgm:t>
    </dgm:pt>
    <dgm:pt modelId="{E1BC5F0D-F6E2-4BE9-BAB6-805F772A82B7}" type="parTrans" cxnId="{5B3E6BF7-7AE5-4188-BDF9-7A0256B85CBC}">
      <dgm:prSet/>
      <dgm:spPr/>
      <dgm:t>
        <a:bodyPr/>
        <a:lstStyle/>
        <a:p>
          <a:endParaRPr lang="tr-TR"/>
        </a:p>
      </dgm:t>
    </dgm:pt>
    <dgm:pt modelId="{7F54E0EA-AD44-4C9B-B867-AD6F5E391F01}">
      <dgm:prSet phldrT="[Metin]" custT="1"/>
      <dgm:spPr/>
      <dgm:t>
        <a:bodyPr/>
        <a:lstStyle/>
        <a:p>
          <a:r>
            <a:rPr lang="tr-TR" sz="1600" dirty="0" smtClean="0"/>
            <a:t>Strateji ve politikalar</a:t>
          </a:r>
          <a:endParaRPr lang="tr-TR" sz="1600" dirty="0"/>
        </a:p>
      </dgm:t>
    </dgm:pt>
    <dgm:pt modelId="{B779FD4D-F7E1-4A7E-88D7-7429ABA09E2E}" type="sibTrans" cxnId="{F3613B10-BB1F-4D9E-80E6-9318678D1DF0}">
      <dgm:prSet/>
      <dgm:spPr/>
      <dgm:t>
        <a:bodyPr/>
        <a:lstStyle/>
        <a:p>
          <a:endParaRPr lang="tr-TR"/>
        </a:p>
      </dgm:t>
    </dgm:pt>
    <dgm:pt modelId="{7435293E-CE54-438A-8DD3-C63EC4906718}" type="parTrans" cxnId="{F3613B10-BB1F-4D9E-80E6-9318678D1DF0}">
      <dgm:prSet/>
      <dgm:spPr/>
      <dgm:t>
        <a:bodyPr/>
        <a:lstStyle/>
        <a:p>
          <a:endParaRPr lang="tr-TR"/>
        </a:p>
      </dgm:t>
    </dgm:pt>
    <dgm:pt modelId="{B7167E8C-D12E-49B7-8FD9-3975112DA052}">
      <dgm:prSet phldrT="[Metin]" custT="1"/>
      <dgm:spPr/>
      <dgm:t>
        <a:bodyPr/>
        <a:lstStyle/>
        <a:p>
          <a:r>
            <a:rPr lang="tr-TR" sz="1600" dirty="0" smtClean="0"/>
            <a:t>Peyzaj Planı</a:t>
          </a:r>
          <a:endParaRPr lang="tr-TR" sz="1600" dirty="0"/>
        </a:p>
      </dgm:t>
    </dgm:pt>
    <dgm:pt modelId="{F1D59E27-D7C7-4DDF-9BD4-2E559AF9FF9B}" type="sibTrans" cxnId="{D031D039-D8A9-4B4D-9305-727305B9EE4E}">
      <dgm:prSet/>
      <dgm:spPr/>
      <dgm:t>
        <a:bodyPr/>
        <a:lstStyle/>
        <a:p>
          <a:endParaRPr lang="tr-TR"/>
        </a:p>
      </dgm:t>
    </dgm:pt>
    <dgm:pt modelId="{BE321CDA-2261-4874-827C-F86F4B4988C7}" type="parTrans" cxnId="{D031D039-D8A9-4B4D-9305-727305B9EE4E}">
      <dgm:prSet/>
      <dgm:spPr/>
      <dgm:t>
        <a:bodyPr/>
        <a:lstStyle/>
        <a:p>
          <a:endParaRPr lang="tr-TR"/>
        </a:p>
      </dgm:t>
    </dgm:pt>
    <dgm:pt modelId="{C210F0A0-04D6-4F74-A592-FFE11723DD05}">
      <dgm:prSet phldrT="[Metin]" custT="1"/>
      <dgm:spPr/>
      <dgm:t>
        <a:bodyPr/>
        <a:lstStyle/>
        <a:p>
          <a:r>
            <a:rPr lang="tr-TR" sz="1600" dirty="0" smtClean="0"/>
            <a:t>Doğal- Kültürel ve Görsel Peyzaj Analizleri</a:t>
          </a:r>
          <a:endParaRPr lang="tr-TR" sz="1600" dirty="0"/>
        </a:p>
      </dgm:t>
    </dgm:pt>
    <dgm:pt modelId="{1F565067-C0E2-48E7-A423-3B6A27B22C76}" type="sibTrans" cxnId="{9D63FBAB-5986-43B7-8D52-06EF9A07AB76}">
      <dgm:prSet/>
      <dgm:spPr/>
      <dgm:t>
        <a:bodyPr/>
        <a:lstStyle/>
        <a:p>
          <a:endParaRPr lang="tr-TR"/>
        </a:p>
      </dgm:t>
    </dgm:pt>
    <dgm:pt modelId="{04CB1C38-A259-478F-AF5E-4EDAB4467FAF}" type="parTrans" cxnId="{9D63FBAB-5986-43B7-8D52-06EF9A07AB76}">
      <dgm:prSet/>
      <dgm:spPr/>
      <dgm:t>
        <a:bodyPr/>
        <a:lstStyle/>
        <a:p>
          <a:endParaRPr lang="tr-TR"/>
        </a:p>
      </dgm:t>
    </dgm:pt>
    <dgm:pt modelId="{F262473C-5697-4E1B-AFDD-9F9DA44DF89A}">
      <dgm:prSet phldrT="[Metin]" custT="1"/>
      <dgm:spPr/>
      <dgm:t>
        <a:bodyPr/>
        <a:lstStyle/>
        <a:p>
          <a:r>
            <a:rPr lang="tr-TR" sz="1600" dirty="0" smtClean="0"/>
            <a:t>Problem analizi</a:t>
          </a:r>
          <a:endParaRPr lang="tr-TR" sz="1600" dirty="0"/>
        </a:p>
      </dgm:t>
    </dgm:pt>
    <dgm:pt modelId="{E10B3BF4-627A-44E2-B377-A6EF6DE49CBF}" type="parTrans" cxnId="{0C47645B-9B46-4D05-A35B-D7DED740AECF}">
      <dgm:prSet/>
      <dgm:spPr/>
      <dgm:t>
        <a:bodyPr/>
        <a:lstStyle/>
        <a:p>
          <a:endParaRPr lang="tr-TR"/>
        </a:p>
      </dgm:t>
    </dgm:pt>
    <dgm:pt modelId="{25B16225-7267-4A43-A650-77FFAE107801}" type="sibTrans" cxnId="{0C47645B-9B46-4D05-A35B-D7DED740AECF}">
      <dgm:prSet/>
      <dgm:spPr/>
      <dgm:t>
        <a:bodyPr/>
        <a:lstStyle/>
        <a:p>
          <a:endParaRPr lang="tr-TR"/>
        </a:p>
      </dgm:t>
    </dgm:pt>
    <dgm:pt modelId="{8D25DF1F-B18C-4F96-99AF-84E54F410911}" type="pres">
      <dgm:prSet presAssocID="{933CF0EB-0C35-45F7-A324-FEA8E8DC1ADA}" presName="linearFlow" presStyleCnt="0">
        <dgm:presLayoutVars>
          <dgm:dir/>
          <dgm:animLvl val="lvl"/>
          <dgm:resizeHandles val="exact"/>
        </dgm:presLayoutVars>
      </dgm:prSet>
      <dgm:spPr/>
      <dgm:t>
        <a:bodyPr/>
        <a:lstStyle/>
        <a:p>
          <a:endParaRPr lang="tr-TR"/>
        </a:p>
      </dgm:t>
    </dgm:pt>
    <dgm:pt modelId="{0D0F49AC-EBB4-4849-A20E-C0FFABA5AD57}" type="pres">
      <dgm:prSet presAssocID="{7E8FB2AE-90FB-4795-9F9D-1B807F2D5B8B}" presName="composite" presStyleCnt="0"/>
      <dgm:spPr/>
    </dgm:pt>
    <dgm:pt modelId="{643E219D-C1DB-4591-942E-4BF98CA95B44}" type="pres">
      <dgm:prSet presAssocID="{7E8FB2AE-90FB-4795-9F9D-1B807F2D5B8B}" presName="parentText" presStyleLbl="alignNode1" presStyleIdx="0" presStyleCnt="3">
        <dgm:presLayoutVars>
          <dgm:chMax val="1"/>
          <dgm:bulletEnabled val="1"/>
        </dgm:presLayoutVars>
      </dgm:prSet>
      <dgm:spPr/>
      <dgm:t>
        <a:bodyPr/>
        <a:lstStyle/>
        <a:p>
          <a:endParaRPr lang="tr-TR"/>
        </a:p>
      </dgm:t>
    </dgm:pt>
    <dgm:pt modelId="{A3C72602-54E0-489B-8A80-EBC2FDC35B7D}" type="pres">
      <dgm:prSet presAssocID="{7E8FB2AE-90FB-4795-9F9D-1B807F2D5B8B}" presName="descendantText" presStyleLbl="alignAcc1" presStyleIdx="0" presStyleCnt="3" custScaleX="62761" custScaleY="143979" custLinFactNeighborX="-17946" custLinFactNeighborY="1555">
        <dgm:presLayoutVars>
          <dgm:bulletEnabled val="1"/>
        </dgm:presLayoutVars>
      </dgm:prSet>
      <dgm:spPr/>
      <dgm:t>
        <a:bodyPr/>
        <a:lstStyle/>
        <a:p>
          <a:endParaRPr lang="tr-TR"/>
        </a:p>
      </dgm:t>
    </dgm:pt>
    <dgm:pt modelId="{2DE388DB-272A-4599-BD59-AC958842A0E1}" type="pres">
      <dgm:prSet presAssocID="{C799EC29-CF5C-4C82-B188-1A0AA1384C4F}" presName="sp" presStyleCnt="0"/>
      <dgm:spPr/>
    </dgm:pt>
    <dgm:pt modelId="{441652DC-F8D9-4C3B-AF4B-C46CB724B5B7}" type="pres">
      <dgm:prSet presAssocID="{ABCC14CF-860E-436E-8D89-AA00584DDAFD}" presName="composite" presStyleCnt="0"/>
      <dgm:spPr/>
    </dgm:pt>
    <dgm:pt modelId="{35B915BC-C7A8-4382-AED1-629E5CAE28B1}" type="pres">
      <dgm:prSet presAssocID="{ABCC14CF-860E-436E-8D89-AA00584DDAFD}" presName="parentText" presStyleLbl="alignNode1" presStyleIdx="1" presStyleCnt="3">
        <dgm:presLayoutVars>
          <dgm:chMax val="1"/>
          <dgm:bulletEnabled val="1"/>
        </dgm:presLayoutVars>
      </dgm:prSet>
      <dgm:spPr/>
      <dgm:t>
        <a:bodyPr/>
        <a:lstStyle/>
        <a:p>
          <a:endParaRPr lang="tr-TR"/>
        </a:p>
      </dgm:t>
    </dgm:pt>
    <dgm:pt modelId="{B4403EB0-990F-404E-A1F7-3BB0299A7F60}" type="pres">
      <dgm:prSet presAssocID="{ABCC14CF-860E-436E-8D89-AA00584DDAFD}" presName="descendantText" presStyleLbl="alignAcc1" presStyleIdx="1" presStyleCnt="3" custScaleX="59694" custLinFactNeighborX="-19764">
        <dgm:presLayoutVars>
          <dgm:bulletEnabled val="1"/>
        </dgm:presLayoutVars>
      </dgm:prSet>
      <dgm:spPr/>
      <dgm:t>
        <a:bodyPr/>
        <a:lstStyle/>
        <a:p>
          <a:endParaRPr lang="tr-TR"/>
        </a:p>
      </dgm:t>
    </dgm:pt>
    <dgm:pt modelId="{4679BCEB-0D52-4B00-BB0D-D15D092FA5A6}" type="pres">
      <dgm:prSet presAssocID="{E1BA708A-4AF3-48BB-AD24-F28EFA4F0FBA}" presName="sp" presStyleCnt="0"/>
      <dgm:spPr/>
    </dgm:pt>
    <dgm:pt modelId="{F2577DE5-DC7F-4813-9D44-81E25967A057}" type="pres">
      <dgm:prSet presAssocID="{50BAB0FC-6A4A-42CC-B8C9-446E762F1AA2}" presName="composite" presStyleCnt="0"/>
      <dgm:spPr/>
    </dgm:pt>
    <dgm:pt modelId="{0EB4F83F-A862-42A0-9515-A4CD3EFFBE73}" type="pres">
      <dgm:prSet presAssocID="{50BAB0FC-6A4A-42CC-B8C9-446E762F1AA2}" presName="parentText" presStyleLbl="alignNode1" presStyleIdx="2" presStyleCnt="3">
        <dgm:presLayoutVars>
          <dgm:chMax val="1"/>
          <dgm:bulletEnabled val="1"/>
        </dgm:presLayoutVars>
      </dgm:prSet>
      <dgm:spPr/>
      <dgm:t>
        <a:bodyPr/>
        <a:lstStyle/>
        <a:p>
          <a:endParaRPr lang="tr-TR"/>
        </a:p>
      </dgm:t>
    </dgm:pt>
    <dgm:pt modelId="{6E152D72-60A7-4108-B0E7-8F05323715F8}" type="pres">
      <dgm:prSet presAssocID="{50BAB0FC-6A4A-42CC-B8C9-446E762F1AA2}" presName="descendantText" presStyleLbl="alignAcc1" presStyleIdx="2" presStyleCnt="3" custScaleX="59210" custScaleY="100336" custLinFactNeighborX="-20180" custLinFactNeighborY="3625">
        <dgm:presLayoutVars>
          <dgm:bulletEnabled val="1"/>
        </dgm:presLayoutVars>
      </dgm:prSet>
      <dgm:spPr/>
      <dgm:t>
        <a:bodyPr/>
        <a:lstStyle/>
        <a:p>
          <a:endParaRPr lang="tr-TR"/>
        </a:p>
      </dgm:t>
    </dgm:pt>
  </dgm:ptLst>
  <dgm:cxnLst>
    <dgm:cxn modelId="{5B3E6BF7-7AE5-4188-BDF9-7A0256B85CBC}" srcId="{ABCC14CF-860E-436E-8D89-AA00584DDAFD}" destId="{CD1B2A78-759C-4D39-B6E5-85FDB8ADAEDD}" srcOrd="0" destOrd="0" parTransId="{E1BC5F0D-F6E2-4BE9-BAB6-805F772A82B7}" sibTransId="{86DD8647-AA90-4AE8-9E3A-DC09C74107D1}"/>
    <dgm:cxn modelId="{E0942757-BEA6-4373-92A3-461953D62DB5}" type="presOf" srcId="{CD1B2A78-759C-4D39-B6E5-85FDB8ADAEDD}" destId="{B4403EB0-990F-404E-A1F7-3BB0299A7F60}" srcOrd="0" destOrd="0" presId="urn:microsoft.com/office/officeart/2005/8/layout/chevron2"/>
    <dgm:cxn modelId="{9D63FBAB-5986-43B7-8D52-06EF9A07AB76}" srcId="{50BAB0FC-6A4A-42CC-B8C9-446E762F1AA2}" destId="{C210F0A0-04D6-4F74-A592-FFE11723DD05}" srcOrd="0" destOrd="0" parTransId="{04CB1C38-A259-478F-AF5E-4EDAB4467FAF}" sibTransId="{1F565067-C0E2-48E7-A423-3B6A27B22C76}"/>
    <dgm:cxn modelId="{669C87E2-B5D6-493F-80BE-C35CA0D0D027}" type="presOf" srcId="{933CF0EB-0C35-45F7-A324-FEA8E8DC1ADA}" destId="{8D25DF1F-B18C-4F96-99AF-84E54F410911}" srcOrd="0" destOrd="0" presId="urn:microsoft.com/office/officeart/2005/8/layout/chevron2"/>
    <dgm:cxn modelId="{16C44854-E976-4B6F-8DB1-A6F6AB9D0215}" type="presOf" srcId="{7E8FB2AE-90FB-4795-9F9D-1B807F2D5B8B}" destId="{643E219D-C1DB-4591-942E-4BF98CA95B44}" srcOrd="0" destOrd="0" presId="urn:microsoft.com/office/officeart/2005/8/layout/chevron2"/>
    <dgm:cxn modelId="{644AF452-488E-4114-9753-A48C596A1D3F}" type="presOf" srcId="{DBF2FABE-4F2D-4A2F-90F1-A71A96BDE6C0}" destId="{A3C72602-54E0-489B-8A80-EBC2FDC35B7D}" srcOrd="0" destOrd="1" presId="urn:microsoft.com/office/officeart/2005/8/layout/chevron2"/>
    <dgm:cxn modelId="{F23AC935-C184-42C8-B024-7A67AFCEAFE5}" type="presOf" srcId="{C210F0A0-04D6-4F74-A592-FFE11723DD05}" destId="{6E152D72-60A7-4108-B0E7-8F05323715F8}" srcOrd="0" destOrd="0" presId="urn:microsoft.com/office/officeart/2005/8/layout/chevron2"/>
    <dgm:cxn modelId="{0107E9B7-C165-4F2B-8E97-E52D02A12EDB}" type="presOf" srcId="{B7167E8C-D12E-49B7-8FD9-3975112DA052}" destId="{6E152D72-60A7-4108-B0E7-8F05323715F8}" srcOrd="0" destOrd="1" presId="urn:microsoft.com/office/officeart/2005/8/layout/chevron2"/>
    <dgm:cxn modelId="{858837F9-3152-47E2-A338-80176F52E954}" type="presOf" srcId="{C9B0E7BF-07F0-4CFD-97B8-275C7B94BB03}" destId="{A3C72602-54E0-489B-8A80-EBC2FDC35B7D}" srcOrd="0" destOrd="2" presId="urn:microsoft.com/office/officeart/2005/8/layout/chevron2"/>
    <dgm:cxn modelId="{3034A5C9-54FE-4F05-9F75-C520340F43D2}" srcId="{7E8FB2AE-90FB-4795-9F9D-1B807F2D5B8B}" destId="{567E519F-F0CF-4712-96F4-4680EDAE83CE}" srcOrd="5" destOrd="0" parTransId="{7A213A6F-1665-4868-9976-C797C55B1D9D}" sibTransId="{E1BB5898-AD67-47C5-BAFD-79A578ABFCAF}"/>
    <dgm:cxn modelId="{968E6C09-5067-4CCF-8260-6A526005D8D6}" type="presOf" srcId="{F262473C-5697-4E1B-AFDD-9F9DA44DF89A}" destId="{A3C72602-54E0-489B-8A80-EBC2FDC35B7D}" srcOrd="0" destOrd="3" presId="urn:microsoft.com/office/officeart/2005/8/layout/chevron2"/>
    <dgm:cxn modelId="{0DD77A95-0672-4EB2-8459-B88E0E3B7D03}" type="presOf" srcId="{567E519F-F0CF-4712-96F4-4680EDAE83CE}" destId="{A3C72602-54E0-489B-8A80-EBC2FDC35B7D}" srcOrd="0" destOrd="5" presId="urn:microsoft.com/office/officeart/2005/8/layout/chevron2"/>
    <dgm:cxn modelId="{17FE3EE9-141A-4883-8BEE-41CC8A3EB022}" srcId="{7E8FB2AE-90FB-4795-9F9D-1B807F2D5B8B}" destId="{C9B0E7BF-07F0-4CFD-97B8-275C7B94BB03}" srcOrd="2" destOrd="0" parTransId="{D142DE45-110E-4F64-990C-3DA46269991B}" sibTransId="{35D8881E-6710-4288-9A0A-02F563C4CEC4}"/>
    <dgm:cxn modelId="{3830BDCD-8CC1-4445-A9AD-92DA6CFFE2A4}" type="presOf" srcId="{50BAB0FC-6A4A-42CC-B8C9-446E762F1AA2}" destId="{0EB4F83F-A862-42A0-9515-A4CD3EFFBE73}" srcOrd="0" destOrd="0" presId="urn:microsoft.com/office/officeart/2005/8/layout/chevron2"/>
    <dgm:cxn modelId="{A00EC661-4BA3-472E-B1B5-215B37AB7BE5}" type="presOf" srcId="{DA914B19-3963-4A83-A2DC-F7927FCB349A}" destId="{A3C72602-54E0-489B-8A80-EBC2FDC35B7D}" srcOrd="0" destOrd="4" presId="urn:microsoft.com/office/officeart/2005/8/layout/chevron2"/>
    <dgm:cxn modelId="{0C47645B-9B46-4D05-A35B-D7DED740AECF}" srcId="{7E8FB2AE-90FB-4795-9F9D-1B807F2D5B8B}" destId="{F262473C-5697-4E1B-AFDD-9F9DA44DF89A}" srcOrd="3" destOrd="0" parTransId="{E10B3BF4-627A-44E2-B377-A6EF6DE49CBF}" sibTransId="{25B16225-7267-4A43-A650-77FFAE107801}"/>
    <dgm:cxn modelId="{6A7253BE-BDE0-4E4E-A814-1679157F0843}" srcId="{7E8FB2AE-90FB-4795-9F9D-1B807F2D5B8B}" destId="{DBF2FABE-4F2D-4A2F-90F1-A71A96BDE6C0}" srcOrd="1" destOrd="0" parTransId="{E435C333-617A-4E26-B598-9076F291A82B}" sibTransId="{B8C28107-3803-4DFD-8B9C-D4D0D3EBD549}"/>
    <dgm:cxn modelId="{5349EF60-DF92-4F3D-B278-1B611327E4B1}" type="presOf" srcId="{7F54E0EA-AD44-4C9B-B867-AD6F5E391F01}" destId="{6E152D72-60A7-4108-B0E7-8F05323715F8}" srcOrd="0" destOrd="2" presId="urn:microsoft.com/office/officeart/2005/8/layout/chevron2"/>
    <dgm:cxn modelId="{F3613B10-BB1F-4D9E-80E6-9318678D1DF0}" srcId="{50BAB0FC-6A4A-42CC-B8C9-446E762F1AA2}" destId="{7F54E0EA-AD44-4C9B-B867-AD6F5E391F01}" srcOrd="2" destOrd="0" parTransId="{7435293E-CE54-438A-8DD3-C63EC4906718}" sibTransId="{B779FD4D-F7E1-4A7E-88D7-7429ABA09E2E}"/>
    <dgm:cxn modelId="{75C4A63E-443F-4C1A-BAE8-65BB26D2AF0E}" srcId="{ABCC14CF-860E-436E-8D89-AA00584DDAFD}" destId="{961F0223-6777-4B05-811D-D227728C873A}" srcOrd="1" destOrd="0" parTransId="{A8CD83E5-52F3-4837-A44D-5E25D62C3830}" sibTransId="{AB4FA6DD-E5AD-4A46-947A-7DC80CB67E6B}"/>
    <dgm:cxn modelId="{F6F145C4-B845-4E2A-AD31-6AF4BD2D3581}" srcId="{933CF0EB-0C35-45F7-A324-FEA8E8DC1ADA}" destId="{50BAB0FC-6A4A-42CC-B8C9-446E762F1AA2}" srcOrd="2" destOrd="0" parTransId="{689EFDF2-612A-4BEF-914E-F72BCD76E011}" sibTransId="{A4745069-3391-4AF7-9027-C7206D45AFAB}"/>
    <dgm:cxn modelId="{D031D039-D8A9-4B4D-9305-727305B9EE4E}" srcId="{50BAB0FC-6A4A-42CC-B8C9-446E762F1AA2}" destId="{B7167E8C-D12E-49B7-8FD9-3975112DA052}" srcOrd="1" destOrd="0" parTransId="{BE321CDA-2261-4874-827C-F86F4B4988C7}" sibTransId="{F1D59E27-D7C7-4DDF-9BD4-2E559AF9FF9B}"/>
    <dgm:cxn modelId="{78A59BDE-8E7F-42C8-B092-5346C1081C12}" srcId="{933CF0EB-0C35-45F7-A324-FEA8E8DC1ADA}" destId="{7E8FB2AE-90FB-4795-9F9D-1B807F2D5B8B}" srcOrd="0" destOrd="0" parTransId="{9B257BF2-844E-44BF-9ACA-95B85DCE4672}" sibTransId="{C799EC29-CF5C-4C82-B188-1A0AA1384C4F}"/>
    <dgm:cxn modelId="{992B91CD-C2A0-4221-B638-1124DC0AF678}" srcId="{7E8FB2AE-90FB-4795-9F9D-1B807F2D5B8B}" destId="{4A28CB85-85A9-4A86-83B3-15322F9E7C46}" srcOrd="0" destOrd="0" parTransId="{C726E172-C9BB-4F7B-A469-01AF70097578}" sibTransId="{9093756D-AF0B-4FBB-A3A5-A5FEA1861DDF}"/>
    <dgm:cxn modelId="{A91D1602-EE18-4C3F-840B-EF0FCB59271B}" type="presOf" srcId="{961F0223-6777-4B05-811D-D227728C873A}" destId="{B4403EB0-990F-404E-A1F7-3BB0299A7F60}" srcOrd="0" destOrd="1" presId="urn:microsoft.com/office/officeart/2005/8/layout/chevron2"/>
    <dgm:cxn modelId="{C4B33635-E612-40BD-9797-11BEC7DD7D86}" type="presOf" srcId="{ABCC14CF-860E-436E-8D89-AA00584DDAFD}" destId="{35B915BC-C7A8-4382-AED1-629E5CAE28B1}" srcOrd="0" destOrd="0" presId="urn:microsoft.com/office/officeart/2005/8/layout/chevron2"/>
    <dgm:cxn modelId="{A6010C95-E48D-4BC3-A073-9FC8BB70D9C5}" srcId="{933CF0EB-0C35-45F7-A324-FEA8E8DC1ADA}" destId="{ABCC14CF-860E-436E-8D89-AA00584DDAFD}" srcOrd="1" destOrd="0" parTransId="{F5890D6F-51D2-4128-8D08-5DA4972BA7BD}" sibTransId="{E1BA708A-4AF3-48BB-AD24-F28EFA4F0FBA}"/>
    <dgm:cxn modelId="{B071C47F-1BDE-47F7-9D17-FC198A1FF90C}" srcId="{7E8FB2AE-90FB-4795-9F9D-1B807F2D5B8B}" destId="{DA914B19-3963-4A83-A2DC-F7927FCB349A}" srcOrd="4" destOrd="0" parTransId="{BF429320-A94C-4758-843A-8CC9A1749F90}" sibTransId="{72E61A4D-A7C5-4F1C-849B-42F723FC316A}"/>
    <dgm:cxn modelId="{052D4EC2-693A-4EE3-B45A-1B748B440003}" type="presOf" srcId="{4A28CB85-85A9-4A86-83B3-15322F9E7C46}" destId="{A3C72602-54E0-489B-8A80-EBC2FDC35B7D}" srcOrd="0" destOrd="0" presId="urn:microsoft.com/office/officeart/2005/8/layout/chevron2"/>
    <dgm:cxn modelId="{4F562037-0F9E-45B1-8128-48D23351F5DF}" type="presParOf" srcId="{8D25DF1F-B18C-4F96-99AF-84E54F410911}" destId="{0D0F49AC-EBB4-4849-A20E-C0FFABA5AD57}" srcOrd="0" destOrd="0" presId="urn:microsoft.com/office/officeart/2005/8/layout/chevron2"/>
    <dgm:cxn modelId="{3F439A95-51EC-441F-98FE-9D48A2C657B4}" type="presParOf" srcId="{0D0F49AC-EBB4-4849-A20E-C0FFABA5AD57}" destId="{643E219D-C1DB-4591-942E-4BF98CA95B44}" srcOrd="0" destOrd="0" presId="urn:microsoft.com/office/officeart/2005/8/layout/chevron2"/>
    <dgm:cxn modelId="{B08D7C15-A101-4F54-8143-88CCD1FDE8D4}" type="presParOf" srcId="{0D0F49AC-EBB4-4849-A20E-C0FFABA5AD57}" destId="{A3C72602-54E0-489B-8A80-EBC2FDC35B7D}" srcOrd="1" destOrd="0" presId="urn:microsoft.com/office/officeart/2005/8/layout/chevron2"/>
    <dgm:cxn modelId="{77FEB726-950F-42B5-97A1-4EBC7601B048}" type="presParOf" srcId="{8D25DF1F-B18C-4F96-99AF-84E54F410911}" destId="{2DE388DB-272A-4599-BD59-AC958842A0E1}" srcOrd="1" destOrd="0" presId="urn:microsoft.com/office/officeart/2005/8/layout/chevron2"/>
    <dgm:cxn modelId="{FB92E2E8-DCC0-4042-9F09-DE4698585B9F}" type="presParOf" srcId="{8D25DF1F-B18C-4F96-99AF-84E54F410911}" destId="{441652DC-F8D9-4C3B-AF4B-C46CB724B5B7}" srcOrd="2" destOrd="0" presId="urn:microsoft.com/office/officeart/2005/8/layout/chevron2"/>
    <dgm:cxn modelId="{FCE4709F-4602-4103-97F6-FEC8220386C4}" type="presParOf" srcId="{441652DC-F8D9-4C3B-AF4B-C46CB724B5B7}" destId="{35B915BC-C7A8-4382-AED1-629E5CAE28B1}" srcOrd="0" destOrd="0" presId="urn:microsoft.com/office/officeart/2005/8/layout/chevron2"/>
    <dgm:cxn modelId="{56DB58FC-5AEF-40F0-B10F-96DA3DC14695}" type="presParOf" srcId="{441652DC-F8D9-4C3B-AF4B-C46CB724B5B7}" destId="{B4403EB0-990F-404E-A1F7-3BB0299A7F60}" srcOrd="1" destOrd="0" presId="urn:microsoft.com/office/officeart/2005/8/layout/chevron2"/>
    <dgm:cxn modelId="{49D77A95-B875-4778-BA9F-FBC008BE055F}" type="presParOf" srcId="{8D25DF1F-B18C-4F96-99AF-84E54F410911}" destId="{4679BCEB-0D52-4B00-BB0D-D15D092FA5A6}" srcOrd="3" destOrd="0" presId="urn:microsoft.com/office/officeart/2005/8/layout/chevron2"/>
    <dgm:cxn modelId="{30E6CDCE-2DEE-4366-B768-1B1B2B61D3CB}" type="presParOf" srcId="{8D25DF1F-B18C-4F96-99AF-84E54F410911}" destId="{F2577DE5-DC7F-4813-9D44-81E25967A057}" srcOrd="4" destOrd="0" presId="urn:microsoft.com/office/officeart/2005/8/layout/chevron2"/>
    <dgm:cxn modelId="{4C978438-6892-47E1-8BA6-63256D129598}" type="presParOf" srcId="{F2577DE5-DC7F-4813-9D44-81E25967A057}" destId="{0EB4F83F-A862-42A0-9515-A4CD3EFFBE73}" srcOrd="0" destOrd="0" presId="urn:microsoft.com/office/officeart/2005/8/layout/chevron2"/>
    <dgm:cxn modelId="{6F6DA5A1-7D49-45FB-B9FC-817409C6AF39}" type="presParOf" srcId="{F2577DE5-DC7F-4813-9D44-81E25967A057}" destId="{6E152D72-60A7-4108-B0E7-8F05323715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A3753-8D50-461B-B52E-437150E4CA22}"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tr-TR"/>
        </a:p>
      </dgm:t>
    </dgm:pt>
    <dgm:pt modelId="{EA4E3232-57B0-407B-AEEB-9A129D0DC67C}">
      <dgm:prSet phldrT="[Metin]" custT="1"/>
      <dgm:spPr/>
      <dgm:t>
        <a:bodyPr/>
        <a:lstStyle/>
        <a:p>
          <a:r>
            <a:rPr lang="tr-TR" sz="1800" b="1" dirty="0" smtClean="0">
              <a:solidFill>
                <a:srgbClr val="FF0000"/>
              </a:solidFill>
            </a:rPr>
            <a:t>MEKANSAL SWOT</a:t>
          </a:r>
          <a:endParaRPr lang="tr-TR" sz="1800" b="1" dirty="0">
            <a:solidFill>
              <a:srgbClr val="FF0000"/>
            </a:solidFill>
          </a:endParaRPr>
        </a:p>
      </dgm:t>
    </dgm:pt>
    <dgm:pt modelId="{CD177067-8F37-4F90-B25D-E500DB56F111}" type="parTrans" cxnId="{E67E0EA9-2251-4516-8EC6-F3C6A14C45E3}">
      <dgm:prSet/>
      <dgm:spPr/>
      <dgm:t>
        <a:bodyPr/>
        <a:lstStyle/>
        <a:p>
          <a:endParaRPr lang="tr-TR"/>
        </a:p>
      </dgm:t>
    </dgm:pt>
    <dgm:pt modelId="{8670A924-8EC5-4238-99EA-E9BC5331A4CC}" type="sibTrans" cxnId="{E67E0EA9-2251-4516-8EC6-F3C6A14C45E3}">
      <dgm:prSet/>
      <dgm:spPr/>
      <dgm:t>
        <a:bodyPr/>
        <a:lstStyle/>
        <a:p>
          <a:endParaRPr lang="tr-TR"/>
        </a:p>
      </dgm:t>
    </dgm:pt>
    <dgm:pt modelId="{490A4F6D-3E1E-419F-8174-EBE25382B069}">
      <dgm:prSet phldrT="[Metin]" custT="1"/>
      <dgm:spPr/>
      <dgm:t>
        <a:bodyPr/>
        <a:lstStyle/>
        <a:p>
          <a:r>
            <a:rPr lang="tr-TR" sz="2000" b="1" dirty="0" smtClean="0"/>
            <a:t>GÜÇLÜ YÖNLER</a:t>
          </a:r>
          <a:endParaRPr lang="tr-TR" sz="2000" b="1" dirty="0"/>
        </a:p>
      </dgm:t>
    </dgm:pt>
    <dgm:pt modelId="{6B6F6826-CFC9-4120-9326-4AF6EFC3BBCF}" type="parTrans" cxnId="{E5AD0725-874D-4E3B-925B-064F3B56BD02}">
      <dgm:prSet/>
      <dgm:spPr/>
      <dgm:t>
        <a:bodyPr/>
        <a:lstStyle/>
        <a:p>
          <a:endParaRPr lang="tr-TR"/>
        </a:p>
      </dgm:t>
    </dgm:pt>
    <dgm:pt modelId="{5D8CD42F-29ED-411B-BC4B-3ABB9EAEB70D}" type="sibTrans" cxnId="{E5AD0725-874D-4E3B-925B-064F3B56BD02}">
      <dgm:prSet/>
      <dgm:spPr/>
      <dgm:t>
        <a:bodyPr/>
        <a:lstStyle/>
        <a:p>
          <a:endParaRPr lang="tr-TR"/>
        </a:p>
      </dgm:t>
    </dgm:pt>
    <dgm:pt modelId="{FCFC1BCE-CEAC-43BB-B4B8-E9B38A443557}">
      <dgm:prSet phldrT="[Metin]" custT="1"/>
      <dgm:spPr/>
      <dgm:t>
        <a:bodyPr/>
        <a:lstStyle/>
        <a:p>
          <a:r>
            <a:rPr lang="tr-TR" sz="2000" b="1" dirty="0" smtClean="0"/>
            <a:t>ZAYIF</a:t>
          </a:r>
        </a:p>
        <a:p>
          <a:r>
            <a:rPr lang="tr-TR" sz="2000" b="1" dirty="0" smtClean="0"/>
            <a:t> YÖNLER</a:t>
          </a:r>
          <a:endParaRPr lang="tr-TR" sz="2000" b="1" dirty="0"/>
        </a:p>
      </dgm:t>
    </dgm:pt>
    <dgm:pt modelId="{99F04354-C83C-4BE4-91EA-7011284B8D3B}" type="parTrans" cxnId="{14D290BE-9C54-4C3C-929C-BE2A63E98477}">
      <dgm:prSet/>
      <dgm:spPr/>
      <dgm:t>
        <a:bodyPr/>
        <a:lstStyle/>
        <a:p>
          <a:endParaRPr lang="tr-TR"/>
        </a:p>
      </dgm:t>
    </dgm:pt>
    <dgm:pt modelId="{87429F60-4139-43BA-B77C-73A6D07C4D0A}" type="sibTrans" cxnId="{14D290BE-9C54-4C3C-929C-BE2A63E98477}">
      <dgm:prSet/>
      <dgm:spPr/>
      <dgm:t>
        <a:bodyPr/>
        <a:lstStyle/>
        <a:p>
          <a:endParaRPr lang="tr-TR"/>
        </a:p>
      </dgm:t>
    </dgm:pt>
    <dgm:pt modelId="{DAC5EEBA-8E5B-4AD1-BBB2-A06BDE532E8D}">
      <dgm:prSet phldrT="[Metin]" custT="1"/>
      <dgm:spPr/>
      <dgm:t>
        <a:bodyPr/>
        <a:lstStyle/>
        <a:p>
          <a:r>
            <a:rPr lang="tr-TR" sz="2000" b="1" dirty="0" smtClean="0"/>
            <a:t>FIRSATLAR</a:t>
          </a:r>
          <a:endParaRPr lang="tr-TR" sz="2000" b="1" dirty="0"/>
        </a:p>
      </dgm:t>
    </dgm:pt>
    <dgm:pt modelId="{38A024DE-4361-4E34-9973-9F57A5720476}" type="parTrans" cxnId="{FDF88905-1592-4876-9B49-1935F519EB64}">
      <dgm:prSet/>
      <dgm:spPr/>
      <dgm:t>
        <a:bodyPr/>
        <a:lstStyle/>
        <a:p>
          <a:endParaRPr lang="tr-TR"/>
        </a:p>
      </dgm:t>
    </dgm:pt>
    <dgm:pt modelId="{8B4BCEA2-6B3C-420C-A66C-E34C2E19C761}" type="sibTrans" cxnId="{FDF88905-1592-4876-9B49-1935F519EB64}">
      <dgm:prSet/>
      <dgm:spPr/>
      <dgm:t>
        <a:bodyPr/>
        <a:lstStyle/>
        <a:p>
          <a:endParaRPr lang="tr-TR"/>
        </a:p>
      </dgm:t>
    </dgm:pt>
    <dgm:pt modelId="{E0B98F30-9F35-4D59-9363-105D87D9D6FE}">
      <dgm:prSet phldrT="[Metin]" custT="1"/>
      <dgm:spPr/>
      <dgm:t>
        <a:bodyPr/>
        <a:lstStyle/>
        <a:p>
          <a:r>
            <a:rPr lang="tr-TR" sz="2000" b="1" dirty="0" smtClean="0"/>
            <a:t>TEHDİTLER</a:t>
          </a:r>
          <a:endParaRPr lang="tr-TR" sz="2000" b="1" dirty="0"/>
        </a:p>
      </dgm:t>
    </dgm:pt>
    <dgm:pt modelId="{2EEB6069-4875-4342-8617-86DAAE849E4D}" type="parTrans" cxnId="{6E2CECA5-96AB-434D-BC38-796DCBE48404}">
      <dgm:prSet/>
      <dgm:spPr/>
      <dgm:t>
        <a:bodyPr/>
        <a:lstStyle/>
        <a:p>
          <a:endParaRPr lang="tr-TR"/>
        </a:p>
      </dgm:t>
    </dgm:pt>
    <dgm:pt modelId="{0A4389EE-F3FE-491C-9292-1C0F3E03657A}" type="sibTrans" cxnId="{6E2CECA5-96AB-434D-BC38-796DCBE48404}">
      <dgm:prSet/>
      <dgm:spPr/>
      <dgm:t>
        <a:bodyPr/>
        <a:lstStyle/>
        <a:p>
          <a:endParaRPr lang="tr-TR"/>
        </a:p>
      </dgm:t>
    </dgm:pt>
    <dgm:pt modelId="{01A3BFF7-B34D-4D18-9F83-84DCC0D37A23}" type="pres">
      <dgm:prSet presAssocID="{F46A3753-8D50-461B-B52E-437150E4CA22}" presName="diagram" presStyleCnt="0">
        <dgm:presLayoutVars>
          <dgm:chMax val="1"/>
          <dgm:dir/>
          <dgm:animLvl val="ctr"/>
          <dgm:resizeHandles val="exact"/>
        </dgm:presLayoutVars>
      </dgm:prSet>
      <dgm:spPr/>
      <dgm:t>
        <a:bodyPr/>
        <a:lstStyle/>
        <a:p>
          <a:endParaRPr lang="tr-TR"/>
        </a:p>
      </dgm:t>
    </dgm:pt>
    <dgm:pt modelId="{4B7BD5AA-DE08-476A-BC80-F4154A8278E9}" type="pres">
      <dgm:prSet presAssocID="{F46A3753-8D50-461B-B52E-437150E4CA22}" presName="matrix" presStyleCnt="0"/>
      <dgm:spPr/>
    </dgm:pt>
    <dgm:pt modelId="{FA1BC3D8-E55C-4EFE-9DE2-BA5B26805611}" type="pres">
      <dgm:prSet presAssocID="{F46A3753-8D50-461B-B52E-437150E4CA22}" presName="tile1" presStyleLbl="node1" presStyleIdx="0" presStyleCnt="4" custLinFactNeighborX="0" custLinFactNeighborY="-7559"/>
      <dgm:spPr/>
      <dgm:t>
        <a:bodyPr/>
        <a:lstStyle/>
        <a:p>
          <a:endParaRPr lang="tr-TR"/>
        </a:p>
      </dgm:t>
    </dgm:pt>
    <dgm:pt modelId="{F3BDB5BD-24C1-4BD8-9E86-E22B8F62D825}" type="pres">
      <dgm:prSet presAssocID="{F46A3753-8D50-461B-B52E-437150E4CA22}" presName="tile1text" presStyleLbl="node1" presStyleIdx="0" presStyleCnt="4">
        <dgm:presLayoutVars>
          <dgm:chMax val="0"/>
          <dgm:chPref val="0"/>
          <dgm:bulletEnabled val="1"/>
        </dgm:presLayoutVars>
      </dgm:prSet>
      <dgm:spPr/>
      <dgm:t>
        <a:bodyPr/>
        <a:lstStyle/>
        <a:p>
          <a:endParaRPr lang="tr-TR"/>
        </a:p>
      </dgm:t>
    </dgm:pt>
    <dgm:pt modelId="{50AA02DA-834C-4D49-A25D-97F8425214AA}" type="pres">
      <dgm:prSet presAssocID="{F46A3753-8D50-461B-B52E-437150E4CA22}" presName="tile2" presStyleLbl="node1" presStyleIdx="1" presStyleCnt="4" custLinFactNeighborY="196"/>
      <dgm:spPr/>
      <dgm:t>
        <a:bodyPr/>
        <a:lstStyle/>
        <a:p>
          <a:endParaRPr lang="tr-TR"/>
        </a:p>
      </dgm:t>
    </dgm:pt>
    <dgm:pt modelId="{9B8191BB-E575-4A32-BEB2-D110FAFC1F3C}" type="pres">
      <dgm:prSet presAssocID="{F46A3753-8D50-461B-B52E-437150E4CA22}" presName="tile2text" presStyleLbl="node1" presStyleIdx="1" presStyleCnt="4">
        <dgm:presLayoutVars>
          <dgm:chMax val="0"/>
          <dgm:chPref val="0"/>
          <dgm:bulletEnabled val="1"/>
        </dgm:presLayoutVars>
      </dgm:prSet>
      <dgm:spPr/>
      <dgm:t>
        <a:bodyPr/>
        <a:lstStyle/>
        <a:p>
          <a:endParaRPr lang="tr-TR"/>
        </a:p>
      </dgm:t>
    </dgm:pt>
    <dgm:pt modelId="{8346B99F-8034-464A-9169-611C9A3FDA59}" type="pres">
      <dgm:prSet presAssocID="{F46A3753-8D50-461B-B52E-437150E4CA22}" presName="tile3" presStyleLbl="node1" presStyleIdx="2" presStyleCnt="4"/>
      <dgm:spPr/>
      <dgm:t>
        <a:bodyPr/>
        <a:lstStyle/>
        <a:p>
          <a:endParaRPr lang="tr-TR"/>
        </a:p>
      </dgm:t>
    </dgm:pt>
    <dgm:pt modelId="{AE27539B-3144-442C-ACDB-E1E122F6D18B}" type="pres">
      <dgm:prSet presAssocID="{F46A3753-8D50-461B-B52E-437150E4CA22}" presName="tile3text" presStyleLbl="node1" presStyleIdx="2" presStyleCnt="4">
        <dgm:presLayoutVars>
          <dgm:chMax val="0"/>
          <dgm:chPref val="0"/>
          <dgm:bulletEnabled val="1"/>
        </dgm:presLayoutVars>
      </dgm:prSet>
      <dgm:spPr/>
      <dgm:t>
        <a:bodyPr/>
        <a:lstStyle/>
        <a:p>
          <a:endParaRPr lang="tr-TR"/>
        </a:p>
      </dgm:t>
    </dgm:pt>
    <dgm:pt modelId="{DFCA96ED-A1E6-4EAD-9BCA-1A0537D88682}" type="pres">
      <dgm:prSet presAssocID="{F46A3753-8D50-461B-B52E-437150E4CA22}" presName="tile4" presStyleLbl="node1" presStyleIdx="3" presStyleCnt="4"/>
      <dgm:spPr/>
      <dgm:t>
        <a:bodyPr/>
        <a:lstStyle/>
        <a:p>
          <a:endParaRPr lang="tr-TR"/>
        </a:p>
      </dgm:t>
    </dgm:pt>
    <dgm:pt modelId="{B3C2489C-4A86-41A0-B874-0590539A8273}" type="pres">
      <dgm:prSet presAssocID="{F46A3753-8D50-461B-B52E-437150E4CA22}" presName="tile4text" presStyleLbl="node1" presStyleIdx="3" presStyleCnt="4">
        <dgm:presLayoutVars>
          <dgm:chMax val="0"/>
          <dgm:chPref val="0"/>
          <dgm:bulletEnabled val="1"/>
        </dgm:presLayoutVars>
      </dgm:prSet>
      <dgm:spPr/>
      <dgm:t>
        <a:bodyPr/>
        <a:lstStyle/>
        <a:p>
          <a:endParaRPr lang="tr-TR"/>
        </a:p>
      </dgm:t>
    </dgm:pt>
    <dgm:pt modelId="{8124503E-8F5B-4C5E-AF2E-DDE19732D507}" type="pres">
      <dgm:prSet presAssocID="{F46A3753-8D50-461B-B52E-437150E4CA22}" presName="centerTile" presStyleLbl="fgShp" presStyleIdx="0" presStyleCnt="1" custScaleX="183333" custScaleY="143134" custLinFactNeighborX="0" custLinFactNeighborY="15687">
        <dgm:presLayoutVars>
          <dgm:chMax val="0"/>
          <dgm:chPref val="0"/>
        </dgm:presLayoutVars>
      </dgm:prSet>
      <dgm:spPr/>
      <dgm:t>
        <a:bodyPr/>
        <a:lstStyle/>
        <a:p>
          <a:endParaRPr lang="tr-TR"/>
        </a:p>
      </dgm:t>
    </dgm:pt>
  </dgm:ptLst>
  <dgm:cxnLst>
    <dgm:cxn modelId="{E5AD0725-874D-4E3B-925B-064F3B56BD02}" srcId="{EA4E3232-57B0-407B-AEEB-9A129D0DC67C}" destId="{490A4F6D-3E1E-419F-8174-EBE25382B069}" srcOrd="0" destOrd="0" parTransId="{6B6F6826-CFC9-4120-9326-4AF6EFC3BBCF}" sibTransId="{5D8CD42F-29ED-411B-BC4B-3ABB9EAEB70D}"/>
    <dgm:cxn modelId="{38536F2A-6E53-422F-A6B9-82B86A14F58A}" type="presOf" srcId="{E0B98F30-9F35-4D59-9363-105D87D9D6FE}" destId="{B3C2489C-4A86-41A0-B874-0590539A8273}" srcOrd="1" destOrd="0" presId="urn:microsoft.com/office/officeart/2005/8/layout/matrix1"/>
    <dgm:cxn modelId="{E67E0EA9-2251-4516-8EC6-F3C6A14C45E3}" srcId="{F46A3753-8D50-461B-B52E-437150E4CA22}" destId="{EA4E3232-57B0-407B-AEEB-9A129D0DC67C}" srcOrd="0" destOrd="0" parTransId="{CD177067-8F37-4F90-B25D-E500DB56F111}" sibTransId="{8670A924-8EC5-4238-99EA-E9BC5331A4CC}"/>
    <dgm:cxn modelId="{9ED8A8BB-922C-4908-8AF9-37CB188BCF84}" type="presOf" srcId="{490A4F6D-3E1E-419F-8174-EBE25382B069}" destId="{FA1BC3D8-E55C-4EFE-9DE2-BA5B26805611}" srcOrd="0" destOrd="0" presId="urn:microsoft.com/office/officeart/2005/8/layout/matrix1"/>
    <dgm:cxn modelId="{693DFA4D-CE1F-42F6-87F0-7AD921A88C36}" type="presOf" srcId="{F46A3753-8D50-461B-B52E-437150E4CA22}" destId="{01A3BFF7-B34D-4D18-9F83-84DCC0D37A23}" srcOrd="0" destOrd="0" presId="urn:microsoft.com/office/officeart/2005/8/layout/matrix1"/>
    <dgm:cxn modelId="{6E2CECA5-96AB-434D-BC38-796DCBE48404}" srcId="{EA4E3232-57B0-407B-AEEB-9A129D0DC67C}" destId="{E0B98F30-9F35-4D59-9363-105D87D9D6FE}" srcOrd="3" destOrd="0" parTransId="{2EEB6069-4875-4342-8617-86DAAE849E4D}" sibTransId="{0A4389EE-F3FE-491C-9292-1C0F3E03657A}"/>
    <dgm:cxn modelId="{14D290BE-9C54-4C3C-929C-BE2A63E98477}" srcId="{EA4E3232-57B0-407B-AEEB-9A129D0DC67C}" destId="{FCFC1BCE-CEAC-43BB-B4B8-E9B38A443557}" srcOrd="1" destOrd="0" parTransId="{99F04354-C83C-4BE4-91EA-7011284B8D3B}" sibTransId="{87429F60-4139-43BA-B77C-73A6D07C4D0A}"/>
    <dgm:cxn modelId="{BC2078B9-86DB-4686-9131-21ED90CB83CF}" type="presOf" srcId="{DAC5EEBA-8E5B-4AD1-BBB2-A06BDE532E8D}" destId="{AE27539B-3144-442C-ACDB-E1E122F6D18B}" srcOrd="1" destOrd="0" presId="urn:microsoft.com/office/officeart/2005/8/layout/matrix1"/>
    <dgm:cxn modelId="{FDF88905-1592-4876-9B49-1935F519EB64}" srcId="{EA4E3232-57B0-407B-AEEB-9A129D0DC67C}" destId="{DAC5EEBA-8E5B-4AD1-BBB2-A06BDE532E8D}" srcOrd="2" destOrd="0" parTransId="{38A024DE-4361-4E34-9973-9F57A5720476}" sibTransId="{8B4BCEA2-6B3C-420C-A66C-E34C2E19C761}"/>
    <dgm:cxn modelId="{59F56206-A36D-42EB-9D49-5329DCC94D11}" type="presOf" srcId="{FCFC1BCE-CEAC-43BB-B4B8-E9B38A443557}" destId="{50AA02DA-834C-4D49-A25D-97F8425214AA}" srcOrd="0" destOrd="0" presId="urn:microsoft.com/office/officeart/2005/8/layout/matrix1"/>
    <dgm:cxn modelId="{A38E15FE-265B-4031-AE5A-B673D07DDA84}" type="presOf" srcId="{DAC5EEBA-8E5B-4AD1-BBB2-A06BDE532E8D}" destId="{8346B99F-8034-464A-9169-611C9A3FDA59}" srcOrd="0" destOrd="0" presId="urn:microsoft.com/office/officeart/2005/8/layout/matrix1"/>
    <dgm:cxn modelId="{3543C69E-FBC2-487D-B931-E30A4F3E1787}" type="presOf" srcId="{FCFC1BCE-CEAC-43BB-B4B8-E9B38A443557}" destId="{9B8191BB-E575-4A32-BEB2-D110FAFC1F3C}" srcOrd="1" destOrd="0" presId="urn:microsoft.com/office/officeart/2005/8/layout/matrix1"/>
    <dgm:cxn modelId="{6E3EC29A-A436-44D9-A1AE-7F5F33BACDB9}" type="presOf" srcId="{490A4F6D-3E1E-419F-8174-EBE25382B069}" destId="{F3BDB5BD-24C1-4BD8-9E86-E22B8F62D825}" srcOrd="1" destOrd="0" presId="urn:microsoft.com/office/officeart/2005/8/layout/matrix1"/>
    <dgm:cxn modelId="{91A9F342-1AEC-4C67-A600-69EC048DEA61}" type="presOf" srcId="{EA4E3232-57B0-407B-AEEB-9A129D0DC67C}" destId="{8124503E-8F5B-4C5E-AF2E-DDE19732D507}" srcOrd="0" destOrd="0" presId="urn:microsoft.com/office/officeart/2005/8/layout/matrix1"/>
    <dgm:cxn modelId="{F3FECDDB-9A83-4DD2-895F-399BB39F523D}" type="presOf" srcId="{E0B98F30-9F35-4D59-9363-105D87D9D6FE}" destId="{DFCA96ED-A1E6-4EAD-9BCA-1A0537D88682}" srcOrd="0" destOrd="0" presId="urn:microsoft.com/office/officeart/2005/8/layout/matrix1"/>
    <dgm:cxn modelId="{2178B658-D87F-45F6-BAEA-E49F2DE23E1F}" type="presParOf" srcId="{01A3BFF7-B34D-4D18-9F83-84DCC0D37A23}" destId="{4B7BD5AA-DE08-476A-BC80-F4154A8278E9}" srcOrd="0" destOrd="0" presId="urn:microsoft.com/office/officeart/2005/8/layout/matrix1"/>
    <dgm:cxn modelId="{F4E1EA53-8D11-4181-80EB-CEF7BDA04B07}" type="presParOf" srcId="{4B7BD5AA-DE08-476A-BC80-F4154A8278E9}" destId="{FA1BC3D8-E55C-4EFE-9DE2-BA5B26805611}" srcOrd="0" destOrd="0" presId="urn:microsoft.com/office/officeart/2005/8/layout/matrix1"/>
    <dgm:cxn modelId="{0A800816-6595-49CE-B90D-1C42C145C3D5}" type="presParOf" srcId="{4B7BD5AA-DE08-476A-BC80-F4154A8278E9}" destId="{F3BDB5BD-24C1-4BD8-9E86-E22B8F62D825}" srcOrd="1" destOrd="0" presId="urn:microsoft.com/office/officeart/2005/8/layout/matrix1"/>
    <dgm:cxn modelId="{80A9DCF3-D9B7-447E-9815-84DD3D51E7CC}" type="presParOf" srcId="{4B7BD5AA-DE08-476A-BC80-F4154A8278E9}" destId="{50AA02DA-834C-4D49-A25D-97F8425214AA}" srcOrd="2" destOrd="0" presId="urn:microsoft.com/office/officeart/2005/8/layout/matrix1"/>
    <dgm:cxn modelId="{B83AC7E7-EEE3-425A-8767-D14A1F75386B}" type="presParOf" srcId="{4B7BD5AA-DE08-476A-BC80-F4154A8278E9}" destId="{9B8191BB-E575-4A32-BEB2-D110FAFC1F3C}" srcOrd="3" destOrd="0" presId="urn:microsoft.com/office/officeart/2005/8/layout/matrix1"/>
    <dgm:cxn modelId="{D6191465-CAA0-4795-81B3-3090846FE994}" type="presParOf" srcId="{4B7BD5AA-DE08-476A-BC80-F4154A8278E9}" destId="{8346B99F-8034-464A-9169-611C9A3FDA59}" srcOrd="4" destOrd="0" presId="urn:microsoft.com/office/officeart/2005/8/layout/matrix1"/>
    <dgm:cxn modelId="{49AE7451-83B1-4D1B-B192-C656F822F717}" type="presParOf" srcId="{4B7BD5AA-DE08-476A-BC80-F4154A8278E9}" destId="{AE27539B-3144-442C-ACDB-E1E122F6D18B}" srcOrd="5" destOrd="0" presId="urn:microsoft.com/office/officeart/2005/8/layout/matrix1"/>
    <dgm:cxn modelId="{1E5C2436-C62E-47A2-B65E-01EE8BB52894}" type="presParOf" srcId="{4B7BD5AA-DE08-476A-BC80-F4154A8278E9}" destId="{DFCA96ED-A1E6-4EAD-9BCA-1A0537D88682}" srcOrd="6" destOrd="0" presId="urn:microsoft.com/office/officeart/2005/8/layout/matrix1"/>
    <dgm:cxn modelId="{9E7FA685-47AB-480A-ADBB-322C3D067A2B}" type="presParOf" srcId="{4B7BD5AA-DE08-476A-BC80-F4154A8278E9}" destId="{B3C2489C-4A86-41A0-B874-0590539A8273}" srcOrd="7" destOrd="0" presId="urn:microsoft.com/office/officeart/2005/8/layout/matrix1"/>
    <dgm:cxn modelId="{893341D4-7A19-415D-9572-39B0EFC224B9}" type="presParOf" srcId="{01A3BFF7-B34D-4D18-9F83-84DCC0D37A23}" destId="{8124503E-8F5B-4C5E-AF2E-DDE19732D50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A3753-8D50-461B-B52E-437150E4CA22}"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tr-TR"/>
        </a:p>
      </dgm:t>
    </dgm:pt>
    <dgm:pt modelId="{EA4E3232-57B0-407B-AEEB-9A129D0DC67C}">
      <dgm:prSet phldrT="[Metin]" custT="1"/>
      <dgm:spPr/>
      <dgm:t>
        <a:bodyPr/>
        <a:lstStyle/>
        <a:p>
          <a:r>
            <a:rPr lang="tr-TR" sz="1800" b="1" dirty="0" smtClean="0">
              <a:solidFill>
                <a:srgbClr val="FF0000"/>
              </a:solidFill>
            </a:rPr>
            <a:t>MEKANSAL SWOT</a:t>
          </a:r>
          <a:endParaRPr lang="tr-TR" sz="1800" b="1" dirty="0">
            <a:solidFill>
              <a:srgbClr val="FF0000"/>
            </a:solidFill>
          </a:endParaRPr>
        </a:p>
      </dgm:t>
    </dgm:pt>
    <dgm:pt modelId="{CD177067-8F37-4F90-B25D-E500DB56F111}" type="parTrans" cxnId="{E67E0EA9-2251-4516-8EC6-F3C6A14C45E3}">
      <dgm:prSet/>
      <dgm:spPr/>
      <dgm:t>
        <a:bodyPr/>
        <a:lstStyle/>
        <a:p>
          <a:endParaRPr lang="tr-TR"/>
        </a:p>
      </dgm:t>
    </dgm:pt>
    <dgm:pt modelId="{8670A924-8EC5-4238-99EA-E9BC5331A4CC}" type="sibTrans" cxnId="{E67E0EA9-2251-4516-8EC6-F3C6A14C45E3}">
      <dgm:prSet/>
      <dgm:spPr/>
      <dgm:t>
        <a:bodyPr/>
        <a:lstStyle/>
        <a:p>
          <a:endParaRPr lang="tr-TR"/>
        </a:p>
      </dgm:t>
    </dgm:pt>
    <dgm:pt modelId="{490A4F6D-3E1E-419F-8174-EBE25382B069}">
      <dgm:prSet phldrT="[Metin]" custT="1"/>
      <dgm:spPr/>
      <dgm:t>
        <a:bodyPr/>
        <a:lstStyle/>
        <a:p>
          <a:r>
            <a:rPr lang="tr-TR" sz="2000" b="1" dirty="0" smtClean="0"/>
            <a:t>GÜÇLÜ YÖNLER</a:t>
          </a:r>
          <a:endParaRPr lang="tr-TR" sz="2000" b="1" dirty="0"/>
        </a:p>
      </dgm:t>
    </dgm:pt>
    <dgm:pt modelId="{6B6F6826-CFC9-4120-9326-4AF6EFC3BBCF}" type="parTrans" cxnId="{E5AD0725-874D-4E3B-925B-064F3B56BD02}">
      <dgm:prSet/>
      <dgm:spPr/>
      <dgm:t>
        <a:bodyPr/>
        <a:lstStyle/>
        <a:p>
          <a:endParaRPr lang="tr-TR"/>
        </a:p>
      </dgm:t>
    </dgm:pt>
    <dgm:pt modelId="{5D8CD42F-29ED-411B-BC4B-3ABB9EAEB70D}" type="sibTrans" cxnId="{E5AD0725-874D-4E3B-925B-064F3B56BD02}">
      <dgm:prSet/>
      <dgm:spPr/>
      <dgm:t>
        <a:bodyPr/>
        <a:lstStyle/>
        <a:p>
          <a:endParaRPr lang="tr-TR"/>
        </a:p>
      </dgm:t>
    </dgm:pt>
    <dgm:pt modelId="{FCFC1BCE-CEAC-43BB-B4B8-E9B38A443557}">
      <dgm:prSet phldrT="[Metin]" custT="1"/>
      <dgm:spPr/>
      <dgm:t>
        <a:bodyPr/>
        <a:lstStyle/>
        <a:p>
          <a:r>
            <a:rPr lang="tr-TR" sz="2000" b="1" dirty="0" smtClean="0"/>
            <a:t>ZAYIF</a:t>
          </a:r>
        </a:p>
        <a:p>
          <a:r>
            <a:rPr lang="tr-TR" sz="2000" b="1" dirty="0" smtClean="0"/>
            <a:t> YÖNLER</a:t>
          </a:r>
          <a:endParaRPr lang="tr-TR" sz="2000" b="1" dirty="0"/>
        </a:p>
      </dgm:t>
    </dgm:pt>
    <dgm:pt modelId="{99F04354-C83C-4BE4-91EA-7011284B8D3B}" type="parTrans" cxnId="{14D290BE-9C54-4C3C-929C-BE2A63E98477}">
      <dgm:prSet/>
      <dgm:spPr/>
      <dgm:t>
        <a:bodyPr/>
        <a:lstStyle/>
        <a:p>
          <a:endParaRPr lang="tr-TR"/>
        </a:p>
      </dgm:t>
    </dgm:pt>
    <dgm:pt modelId="{87429F60-4139-43BA-B77C-73A6D07C4D0A}" type="sibTrans" cxnId="{14D290BE-9C54-4C3C-929C-BE2A63E98477}">
      <dgm:prSet/>
      <dgm:spPr/>
      <dgm:t>
        <a:bodyPr/>
        <a:lstStyle/>
        <a:p>
          <a:endParaRPr lang="tr-TR"/>
        </a:p>
      </dgm:t>
    </dgm:pt>
    <dgm:pt modelId="{DAC5EEBA-8E5B-4AD1-BBB2-A06BDE532E8D}">
      <dgm:prSet phldrT="[Metin]" custT="1"/>
      <dgm:spPr/>
      <dgm:t>
        <a:bodyPr/>
        <a:lstStyle/>
        <a:p>
          <a:r>
            <a:rPr lang="tr-TR" sz="2000" b="1" dirty="0" smtClean="0"/>
            <a:t>FIRSATLAR</a:t>
          </a:r>
          <a:endParaRPr lang="tr-TR" sz="2000" b="1" dirty="0"/>
        </a:p>
      </dgm:t>
    </dgm:pt>
    <dgm:pt modelId="{38A024DE-4361-4E34-9973-9F57A5720476}" type="parTrans" cxnId="{FDF88905-1592-4876-9B49-1935F519EB64}">
      <dgm:prSet/>
      <dgm:spPr/>
      <dgm:t>
        <a:bodyPr/>
        <a:lstStyle/>
        <a:p>
          <a:endParaRPr lang="tr-TR"/>
        </a:p>
      </dgm:t>
    </dgm:pt>
    <dgm:pt modelId="{8B4BCEA2-6B3C-420C-A66C-E34C2E19C761}" type="sibTrans" cxnId="{FDF88905-1592-4876-9B49-1935F519EB64}">
      <dgm:prSet/>
      <dgm:spPr/>
      <dgm:t>
        <a:bodyPr/>
        <a:lstStyle/>
        <a:p>
          <a:endParaRPr lang="tr-TR"/>
        </a:p>
      </dgm:t>
    </dgm:pt>
    <dgm:pt modelId="{E0B98F30-9F35-4D59-9363-105D87D9D6FE}">
      <dgm:prSet phldrT="[Metin]" custT="1"/>
      <dgm:spPr/>
      <dgm:t>
        <a:bodyPr/>
        <a:lstStyle/>
        <a:p>
          <a:r>
            <a:rPr lang="tr-TR" sz="2000" b="1" dirty="0" smtClean="0"/>
            <a:t>TEHDİTLER</a:t>
          </a:r>
          <a:endParaRPr lang="tr-TR" sz="2000" b="1" dirty="0"/>
        </a:p>
      </dgm:t>
    </dgm:pt>
    <dgm:pt modelId="{2EEB6069-4875-4342-8617-86DAAE849E4D}" type="parTrans" cxnId="{6E2CECA5-96AB-434D-BC38-796DCBE48404}">
      <dgm:prSet/>
      <dgm:spPr/>
      <dgm:t>
        <a:bodyPr/>
        <a:lstStyle/>
        <a:p>
          <a:endParaRPr lang="tr-TR"/>
        </a:p>
      </dgm:t>
    </dgm:pt>
    <dgm:pt modelId="{0A4389EE-F3FE-491C-9292-1C0F3E03657A}" type="sibTrans" cxnId="{6E2CECA5-96AB-434D-BC38-796DCBE48404}">
      <dgm:prSet/>
      <dgm:spPr/>
      <dgm:t>
        <a:bodyPr/>
        <a:lstStyle/>
        <a:p>
          <a:endParaRPr lang="tr-TR"/>
        </a:p>
      </dgm:t>
    </dgm:pt>
    <dgm:pt modelId="{01A3BFF7-B34D-4D18-9F83-84DCC0D37A23}" type="pres">
      <dgm:prSet presAssocID="{F46A3753-8D50-461B-B52E-437150E4CA22}" presName="diagram" presStyleCnt="0">
        <dgm:presLayoutVars>
          <dgm:chMax val="1"/>
          <dgm:dir/>
          <dgm:animLvl val="ctr"/>
          <dgm:resizeHandles val="exact"/>
        </dgm:presLayoutVars>
      </dgm:prSet>
      <dgm:spPr/>
      <dgm:t>
        <a:bodyPr/>
        <a:lstStyle/>
        <a:p>
          <a:endParaRPr lang="tr-TR"/>
        </a:p>
      </dgm:t>
    </dgm:pt>
    <dgm:pt modelId="{4B7BD5AA-DE08-476A-BC80-F4154A8278E9}" type="pres">
      <dgm:prSet presAssocID="{F46A3753-8D50-461B-B52E-437150E4CA22}" presName="matrix" presStyleCnt="0"/>
      <dgm:spPr/>
    </dgm:pt>
    <dgm:pt modelId="{FA1BC3D8-E55C-4EFE-9DE2-BA5B26805611}" type="pres">
      <dgm:prSet presAssocID="{F46A3753-8D50-461B-B52E-437150E4CA22}" presName="tile1" presStyleLbl="node1" presStyleIdx="0" presStyleCnt="4" custLinFactNeighborX="-265" custLinFactNeighborY="-5671"/>
      <dgm:spPr/>
      <dgm:t>
        <a:bodyPr/>
        <a:lstStyle/>
        <a:p>
          <a:endParaRPr lang="tr-TR"/>
        </a:p>
      </dgm:t>
    </dgm:pt>
    <dgm:pt modelId="{F3BDB5BD-24C1-4BD8-9E86-E22B8F62D825}" type="pres">
      <dgm:prSet presAssocID="{F46A3753-8D50-461B-B52E-437150E4CA22}" presName="tile1text" presStyleLbl="node1" presStyleIdx="0" presStyleCnt="4">
        <dgm:presLayoutVars>
          <dgm:chMax val="0"/>
          <dgm:chPref val="0"/>
          <dgm:bulletEnabled val="1"/>
        </dgm:presLayoutVars>
      </dgm:prSet>
      <dgm:spPr/>
      <dgm:t>
        <a:bodyPr/>
        <a:lstStyle/>
        <a:p>
          <a:endParaRPr lang="tr-TR"/>
        </a:p>
      </dgm:t>
    </dgm:pt>
    <dgm:pt modelId="{50AA02DA-834C-4D49-A25D-97F8425214AA}" type="pres">
      <dgm:prSet presAssocID="{F46A3753-8D50-461B-B52E-437150E4CA22}" presName="tile2" presStyleLbl="node1" presStyleIdx="1" presStyleCnt="4" custLinFactNeighborX="0" custLinFactNeighborY="0"/>
      <dgm:spPr/>
      <dgm:t>
        <a:bodyPr/>
        <a:lstStyle/>
        <a:p>
          <a:endParaRPr lang="tr-TR"/>
        </a:p>
      </dgm:t>
    </dgm:pt>
    <dgm:pt modelId="{9B8191BB-E575-4A32-BEB2-D110FAFC1F3C}" type="pres">
      <dgm:prSet presAssocID="{F46A3753-8D50-461B-B52E-437150E4CA22}" presName="tile2text" presStyleLbl="node1" presStyleIdx="1" presStyleCnt="4">
        <dgm:presLayoutVars>
          <dgm:chMax val="0"/>
          <dgm:chPref val="0"/>
          <dgm:bulletEnabled val="1"/>
        </dgm:presLayoutVars>
      </dgm:prSet>
      <dgm:spPr/>
      <dgm:t>
        <a:bodyPr/>
        <a:lstStyle/>
        <a:p>
          <a:endParaRPr lang="tr-TR"/>
        </a:p>
      </dgm:t>
    </dgm:pt>
    <dgm:pt modelId="{8346B99F-8034-464A-9169-611C9A3FDA59}" type="pres">
      <dgm:prSet presAssocID="{F46A3753-8D50-461B-B52E-437150E4CA22}" presName="tile3" presStyleLbl="node1" presStyleIdx="2" presStyleCnt="4"/>
      <dgm:spPr/>
      <dgm:t>
        <a:bodyPr/>
        <a:lstStyle/>
        <a:p>
          <a:endParaRPr lang="tr-TR"/>
        </a:p>
      </dgm:t>
    </dgm:pt>
    <dgm:pt modelId="{AE27539B-3144-442C-ACDB-E1E122F6D18B}" type="pres">
      <dgm:prSet presAssocID="{F46A3753-8D50-461B-B52E-437150E4CA22}" presName="tile3text" presStyleLbl="node1" presStyleIdx="2" presStyleCnt="4">
        <dgm:presLayoutVars>
          <dgm:chMax val="0"/>
          <dgm:chPref val="0"/>
          <dgm:bulletEnabled val="1"/>
        </dgm:presLayoutVars>
      </dgm:prSet>
      <dgm:spPr/>
      <dgm:t>
        <a:bodyPr/>
        <a:lstStyle/>
        <a:p>
          <a:endParaRPr lang="tr-TR"/>
        </a:p>
      </dgm:t>
    </dgm:pt>
    <dgm:pt modelId="{DFCA96ED-A1E6-4EAD-9BCA-1A0537D88682}" type="pres">
      <dgm:prSet presAssocID="{F46A3753-8D50-461B-B52E-437150E4CA22}" presName="tile4" presStyleLbl="node1" presStyleIdx="3" presStyleCnt="4"/>
      <dgm:spPr/>
      <dgm:t>
        <a:bodyPr/>
        <a:lstStyle/>
        <a:p>
          <a:endParaRPr lang="tr-TR"/>
        </a:p>
      </dgm:t>
    </dgm:pt>
    <dgm:pt modelId="{B3C2489C-4A86-41A0-B874-0590539A8273}" type="pres">
      <dgm:prSet presAssocID="{F46A3753-8D50-461B-B52E-437150E4CA22}" presName="tile4text" presStyleLbl="node1" presStyleIdx="3" presStyleCnt="4">
        <dgm:presLayoutVars>
          <dgm:chMax val="0"/>
          <dgm:chPref val="0"/>
          <dgm:bulletEnabled val="1"/>
        </dgm:presLayoutVars>
      </dgm:prSet>
      <dgm:spPr/>
      <dgm:t>
        <a:bodyPr/>
        <a:lstStyle/>
        <a:p>
          <a:endParaRPr lang="tr-TR"/>
        </a:p>
      </dgm:t>
    </dgm:pt>
    <dgm:pt modelId="{8124503E-8F5B-4C5E-AF2E-DDE19732D507}" type="pres">
      <dgm:prSet presAssocID="{F46A3753-8D50-461B-B52E-437150E4CA22}" presName="centerTile" presStyleLbl="fgShp" presStyleIdx="0" presStyleCnt="1" custScaleX="183333" custScaleY="143134" custLinFactNeighborX="0" custLinFactNeighborY="15687">
        <dgm:presLayoutVars>
          <dgm:chMax val="0"/>
          <dgm:chPref val="0"/>
        </dgm:presLayoutVars>
      </dgm:prSet>
      <dgm:spPr/>
      <dgm:t>
        <a:bodyPr/>
        <a:lstStyle/>
        <a:p>
          <a:endParaRPr lang="tr-TR"/>
        </a:p>
      </dgm:t>
    </dgm:pt>
  </dgm:ptLst>
  <dgm:cxnLst>
    <dgm:cxn modelId="{E5AD0725-874D-4E3B-925B-064F3B56BD02}" srcId="{EA4E3232-57B0-407B-AEEB-9A129D0DC67C}" destId="{490A4F6D-3E1E-419F-8174-EBE25382B069}" srcOrd="0" destOrd="0" parTransId="{6B6F6826-CFC9-4120-9326-4AF6EFC3BBCF}" sibTransId="{5D8CD42F-29ED-411B-BC4B-3ABB9EAEB70D}"/>
    <dgm:cxn modelId="{CB81281C-2C62-46DB-B4D9-5F22478540A3}" type="presOf" srcId="{FCFC1BCE-CEAC-43BB-B4B8-E9B38A443557}" destId="{50AA02DA-834C-4D49-A25D-97F8425214AA}" srcOrd="0" destOrd="0" presId="urn:microsoft.com/office/officeart/2005/8/layout/matrix1"/>
    <dgm:cxn modelId="{E67E0EA9-2251-4516-8EC6-F3C6A14C45E3}" srcId="{F46A3753-8D50-461B-B52E-437150E4CA22}" destId="{EA4E3232-57B0-407B-AEEB-9A129D0DC67C}" srcOrd="0" destOrd="0" parTransId="{CD177067-8F37-4F90-B25D-E500DB56F111}" sibTransId="{8670A924-8EC5-4238-99EA-E9BC5331A4CC}"/>
    <dgm:cxn modelId="{B35A15BB-C840-4654-863F-AF8B4B3DB3C5}" type="presOf" srcId="{DAC5EEBA-8E5B-4AD1-BBB2-A06BDE532E8D}" destId="{AE27539B-3144-442C-ACDB-E1E122F6D18B}" srcOrd="1" destOrd="0" presId="urn:microsoft.com/office/officeart/2005/8/layout/matrix1"/>
    <dgm:cxn modelId="{E0D0A99E-C0CF-47B3-AFDA-807571807973}" type="presOf" srcId="{E0B98F30-9F35-4D59-9363-105D87D9D6FE}" destId="{B3C2489C-4A86-41A0-B874-0590539A8273}" srcOrd="1" destOrd="0" presId="urn:microsoft.com/office/officeart/2005/8/layout/matrix1"/>
    <dgm:cxn modelId="{81F2B6BF-6D9A-4962-A412-4D57E0B8D90C}" type="presOf" srcId="{490A4F6D-3E1E-419F-8174-EBE25382B069}" destId="{F3BDB5BD-24C1-4BD8-9E86-E22B8F62D825}" srcOrd="1" destOrd="0" presId="urn:microsoft.com/office/officeart/2005/8/layout/matrix1"/>
    <dgm:cxn modelId="{6E2CECA5-96AB-434D-BC38-796DCBE48404}" srcId="{EA4E3232-57B0-407B-AEEB-9A129D0DC67C}" destId="{E0B98F30-9F35-4D59-9363-105D87D9D6FE}" srcOrd="3" destOrd="0" parTransId="{2EEB6069-4875-4342-8617-86DAAE849E4D}" sibTransId="{0A4389EE-F3FE-491C-9292-1C0F3E03657A}"/>
    <dgm:cxn modelId="{14D290BE-9C54-4C3C-929C-BE2A63E98477}" srcId="{EA4E3232-57B0-407B-AEEB-9A129D0DC67C}" destId="{FCFC1BCE-CEAC-43BB-B4B8-E9B38A443557}" srcOrd="1" destOrd="0" parTransId="{99F04354-C83C-4BE4-91EA-7011284B8D3B}" sibTransId="{87429F60-4139-43BA-B77C-73A6D07C4D0A}"/>
    <dgm:cxn modelId="{50CF90A7-ED38-4EA8-AA46-22F206EFB680}" type="presOf" srcId="{EA4E3232-57B0-407B-AEEB-9A129D0DC67C}" destId="{8124503E-8F5B-4C5E-AF2E-DDE19732D507}" srcOrd="0" destOrd="0" presId="urn:microsoft.com/office/officeart/2005/8/layout/matrix1"/>
    <dgm:cxn modelId="{D316A30F-E89A-469F-BFE9-2914ABE0A0A7}" type="presOf" srcId="{E0B98F30-9F35-4D59-9363-105D87D9D6FE}" destId="{DFCA96ED-A1E6-4EAD-9BCA-1A0537D88682}" srcOrd="0" destOrd="0" presId="urn:microsoft.com/office/officeart/2005/8/layout/matrix1"/>
    <dgm:cxn modelId="{D65497CB-84EA-4938-9782-41E7CC79A6CE}" type="presOf" srcId="{DAC5EEBA-8E5B-4AD1-BBB2-A06BDE532E8D}" destId="{8346B99F-8034-464A-9169-611C9A3FDA59}" srcOrd="0" destOrd="0" presId="urn:microsoft.com/office/officeart/2005/8/layout/matrix1"/>
    <dgm:cxn modelId="{FDF88905-1592-4876-9B49-1935F519EB64}" srcId="{EA4E3232-57B0-407B-AEEB-9A129D0DC67C}" destId="{DAC5EEBA-8E5B-4AD1-BBB2-A06BDE532E8D}" srcOrd="2" destOrd="0" parTransId="{38A024DE-4361-4E34-9973-9F57A5720476}" sibTransId="{8B4BCEA2-6B3C-420C-A66C-E34C2E19C761}"/>
    <dgm:cxn modelId="{C445B1D9-C7EF-4BE4-A358-D0D797282135}" type="presOf" srcId="{490A4F6D-3E1E-419F-8174-EBE25382B069}" destId="{FA1BC3D8-E55C-4EFE-9DE2-BA5B26805611}" srcOrd="0" destOrd="0" presId="urn:microsoft.com/office/officeart/2005/8/layout/matrix1"/>
    <dgm:cxn modelId="{D63601A2-5779-48CC-8DCF-09E91B891A7F}" type="presOf" srcId="{FCFC1BCE-CEAC-43BB-B4B8-E9B38A443557}" destId="{9B8191BB-E575-4A32-BEB2-D110FAFC1F3C}" srcOrd="1" destOrd="0" presId="urn:microsoft.com/office/officeart/2005/8/layout/matrix1"/>
    <dgm:cxn modelId="{4904A44C-9AFD-4988-9B51-C93046B5D04C}" type="presOf" srcId="{F46A3753-8D50-461B-B52E-437150E4CA22}" destId="{01A3BFF7-B34D-4D18-9F83-84DCC0D37A23}" srcOrd="0" destOrd="0" presId="urn:microsoft.com/office/officeart/2005/8/layout/matrix1"/>
    <dgm:cxn modelId="{86E4E215-BDF0-4BD8-87B2-57DB99F53316}" type="presParOf" srcId="{01A3BFF7-B34D-4D18-9F83-84DCC0D37A23}" destId="{4B7BD5AA-DE08-476A-BC80-F4154A8278E9}" srcOrd="0" destOrd="0" presId="urn:microsoft.com/office/officeart/2005/8/layout/matrix1"/>
    <dgm:cxn modelId="{A77AD18D-D6F6-4C57-877B-5D00691A186F}" type="presParOf" srcId="{4B7BD5AA-DE08-476A-BC80-F4154A8278E9}" destId="{FA1BC3D8-E55C-4EFE-9DE2-BA5B26805611}" srcOrd="0" destOrd="0" presId="urn:microsoft.com/office/officeart/2005/8/layout/matrix1"/>
    <dgm:cxn modelId="{0B9C24E0-23DD-4D37-BE0C-01FFCEB6FBFF}" type="presParOf" srcId="{4B7BD5AA-DE08-476A-BC80-F4154A8278E9}" destId="{F3BDB5BD-24C1-4BD8-9E86-E22B8F62D825}" srcOrd="1" destOrd="0" presId="urn:microsoft.com/office/officeart/2005/8/layout/matrix1"/>
    <dgm:cxn modelId="{A1C3451A-27A0-485A-8368-55CEF580FD5D}" type="presParOf" srcId="{4B7BD5AA-DE08-476A-BC80-F4154A8278E9}" destId="{50AA02DA-834C-4D49-A25D-97F8425214AA}" srcOrd="2" destOrd="0" presId="urn:microsoft.com/office/officeart/2005/8/layout/matrix1"/>
    <dgm:cxn modelId="{765E84D5-11DE-4CA3-817B-6F3D9C5E09E3}" type="presParOf" srcId="{4B7BD5AA-DE08-476A-BC80-F4154A8278E9}" destId="{9B8191BB-E575-4A32-BEB2-D110FAFC1F3C}" srcOrd="3" destOrd="0" presId="urn:microsoft.com/office/officeart/2005/8/layout/matrix1"/>
    <dgm:cxn modelId="{91397F90-E840-487C-A94B-795F28FC8FC8}" type="presParOf" srcId="{4B7BD5AA-DE08-476A-BC80-F4154A8278E9}" destId="{8346B99F-8034-464A-9169-611C9A3FDA59}" srcOrd="4" destOrd="0" presId="urn:microsoft.com/office/officeart/2005/8/layout/matrix1"/>
    <dgm:cxn modelId="{050D9303-6142-4E23-99E0-17AAA0FD790A}" type="presParOf" srcId="{4B7BD5AA-DE08-476A-BC80-F4154A8278E9}" destId="{AE27539B-3144-442C-ACDB-E1E122F6D18B}" srcOrd="5" destOrd="0" presId="urn:microsoft.com/office/officeart/2005/8/layout/matrix1"/>
    <dgm:cxn modelId="{1047842A-0224-422C-90B5-91EE4903372F}" type="presParOf" srcId="{4B7BD5AA-DE08-476A-BC80-F4154A8278E9}" destId="{DFCA96ED-A1E6-4EAD-9BCA-1A0537D88682}" srcOrd="6" destOrd="0" presId="urn:microsoft.com/office/officeart/2005/8/layout/matrix1"/>
    <dgm:cxn modelId="{2DB366A6-F886-4168-8E00-D067BB00A4EA}" type="presParOf" srcId="{4B7BD5AA-DE08-476A-BC80-F4154A8278E9}" destId="{B3C2489C-4A86-41A0-B874-0590539A8273}" srcOrd="7" destOrd="0" presId="urn:microsoft.com/office/officeart/2005/8/layout/matrix1"/>
    <dgm:cxn modelId="{468D6C3B-6667-4C51-ABB1-F28FC56E3B17}" type="presParOf" srcId="{01A3BFF7-B34D-4D18-9F83-84DCC0D37A23}" destId="{8124503E-8F5B-4C5E-AF2E-DDE19732D50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219D-C1DB-4591-942E-4BF98CA95B44}">
      <dsp:nvSpPr>
        <dsp:cNvPr id="0" name=""/>
        <dsp:cNvSpPr/>
      </dsp:nvSpPr>
      <dsp:spPr>
        <a:xfrm rot="5400000">
          <a:off x="1149432" y="587090"/>
          <a:ext cx="1951133" cy="13657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dsp:txBody>
      <dsp:txXfrm rot="-5400000">
        <a:off x="1442103" y="977317"/>
        <a:ext cx="1365793" cy="585340"/>
      </dsp:txXfrm>
    </dsp:sp>
    <dsp:sp modelId="{A3C72602-54E0-489B-8A80-EBC2FDC35B7D}">
      <dsp:nvSpPr>
        <dsp:cNvPr id="0" name=""/>
        <dsp:cNvSpPr/>
      </dsp:nvSpPr>
      <dsp:spPr>
        <a:xfrm rot="5400000">
          <a:off x="3641977" y="-762237"/>
          <a:ext cx="1826954" cy="34216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Masa başı veri toplama</a:t>
          </a:r>
          <a:endParaRPr lang="tr-TR" sz="1600" kern="1200" dirty="0"/>
        </a:p>
        <a:p>
          <a:pPr marL="171450" lvl="1" indent="-171450" algn="l" defTabSz="711200">
            <a:lnSpc>
              <a:spcPct val="90000"/>
            </a:lnSpc>
            <a:spcBef>
              <a:spcPct val="0"/>
            </a:spcBef>
            <a:spcAft>
              <a:spcPct val="15000"/>
            </a:spcAft>
            <a:buChar char="••"/>
          </a:pPr>
          <a:r>
            <a:rPr lang="tr-TR" sz="1600" kern="1200" dirty="0" smtClean="0"/>
            <a:t>Arazi çalışması</a:t>
          </a:r>
          <a:endParaRPr lang="tr-TR" sz="1600" kern="1200" dirty="0"/>
        </a:p>
        <a:p>
          <a:pPr marL="171450" lvl="1" indent="-171450" algn="l" defTabSz="711200">
            <a:lnSpc>
              <a:spcPct val="90000"/>
            </a:lnSpc>
            <a:spcBef>
              <a:spcPct val="0"/>
            </a:spcBef>
            <a:spcAft>
              <a:spcPct val="15000"/>
            </a:spcAft>
            <a:buChar char="••"/>
          </a:pPr>
          <a:r>
            <a:rPr lang="tr-TR" sz="1600" kern="1200" dirty="0" smtClean="0"/>
            <a:t>Mekânsal SWOT analizi</a:t>
          </a:r>
          <a:endParaRPr lang="tr-TR" sz="1600" kern="1200" dirty="0"/>
        </a:p>
        <a:p>
          <a:pPr marL="171450" lvl="1" indent="-171450" algn="l" defTabSz="711200">
            <a:lnSpc>
              <a:spcPct val="90000"/>
            </a:lnSpc>
            <a:spcBef>
              <a:spcPct val="0"/>
            </a:spcBef>
            <a:spcAft>
              <a:spcPct val="15000"/>
            </a:spcAft>
            <a:buChar char="••"/>
          </a:pPr>
          <a:r>
            <a:rPr lang="tr-TR" sz="1600" kern="1200" dirty="0" smtClean="0"/>
            <a:t>Problem analizi</a:t>
          </a:r>
          <a:endParaRPr lang="tr-TR" sz="1600" kern="1200" dirty="0"/>
        </a:p>
        <a:p>
          <a:pPr marL="171450" lvl="1" indent="-171450" algn="l" defTabSz="711200">
            <a:lnSpc>
              <a:spcPct val="90000"/>
            </a:lnSpc>
            <a:spcBef>
              <a:spcPct val="0"/>
            </a:spcBef>
            <a:spcAft>
              <a:spcPct val="15000"/>
            </a:spcAft>
            <a:buChar char="••"/>
          </a:pPr>
          <a:r>
            <a:rPr lang="tr-TR" sz="1600" kern="1200" dirty="0" smtClean="0"/>
            <a:t>Peyzaj veri tabanının oluşturulması</a:t>
          </a:r>
          <a:endParaRPr lang="tr-TR" sz="1600" kern="1200" dirty="0"/>
        </a:p>
        <a:p>
          <a:pPr marL="171450" lvl="1" indent="-171450" algn="l" defTabSz="711200">
            <a:lnSpc>
              <a:spcPct val="90000"/>
            </a:lnSpc>
            <a:spcBef>
              <a:spcPct val="0"/>
            </a:spcBef>
            <a:spcAft>
              <a:spcPct val="15000"/>
            </a:spcAft>
            <a:buChar char="••"/>
          </a:pPr>
          <a:r>
            <a:rPr lang="tr-TR" sz="1600" kern="1200" dirty="0" smtClean="0"/>
            <a:t>Alana ilişkin ön analizler</a:t>
          </a:r>
          <a:endParaRPr lang="tr-TR" sz="1600" kern="1200" dirty="0"/>
        </a:p>
      </dsp:txBody>
      <dsp:txXfrm rot="-5400000">
        <a:off x="2844614" y="124311"/>
        <a:ext cx="3332496" cy="1648584"/>
      </dsp:txXfrm>
    </dsp:sp>
    <dsp:sp modelId="{35B915BC-C7A8-4382-AED1-629E5CAE28B1}">
      <dsp:nvSpPr>
        <dsp:cNvPr id="0" name=""/>
        <dsp:cNvSpPr/>
      </dsp:nvSpPr>
      <dsp:spPr>
        <a:xfrm rot="5400000">
          <a:off x="1149432" y="2358182"/>
          <a:ext cx="1951133" cy="13657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dsp:txBody>
      <dsp:txXfrm rot="-5400000">
        <a:off x="1442103" y="2748409"/>
        <a:ext cx="1365793" cy="585340"/>
      </dsp:txXfrm>
    </dsp:sp>
    <dsp:sp modelId="{B4403EB0-990F-404E-A1F7-3BB0299A7F60}">
      <dsp:nvSpPr>
        <dsp:cNvPr id="0" name=""/>
        <dsp:cNvSpPr/>
      </dsp:nvSpPr>
      <dsp:spPr>
        <a:xfrm rot="5400000">
          <a:off x="3741664" y="1151915"/>
          <a:ext cx="1268236" cy="30954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Vizyon ifadesinin oluşturulması</a:t>
          </a:r>
          <a:endParaRPr lang="tr-TR" sz="1600" kern="1200" dirty="0"/>
        </a:p>
        <a:p>
          <a:pPr marL="171450" lvl="1" indent="-171450" algn="l" defTabSz="711200">
            <a:lnSpc>
              <a:spcPct val="90000"/>
            </a:lnSpc>
            <a:spcBef>
              <a:spcPct val="0"/>
            </a:spcBef>
            <a:spcAft>
              <a:spcPct val="15000"/>
            </a:spcAft>
            <a:buChar char="••"/>
          </a:pPr>
          <a:r>
            <a:rPr lang="tr-TR" sz="1600" kern="1200" dirty="0" smtClean="0"/>
            <a:t>Amaç ve hedeflerin sistematik biçimde sıralanması</a:t>
          </a:r>
          <a:endParaRPr lang="tr-TR" sz="1600" kern="1200" dirty="0"/>
        </a:p>
      </dsp:txBody>
      <dsp:txXfrm rot="-5400000">
        <a:off x="2828067" y="2127422"/>
        <a:ext cx="3033521" cy="1144416"/>
      </dsp:txXfrm>
    </dsp:sp>
    <dsp:sp modelId="{0EB4F83F-A862-42A0-9515-A4CD3EFFBE73}">
      <dsp:nvSpPr>
        <dsp:cNvPr id="0" name=""/>
        <dsp:cNvSpPr/>
      </dsp:nvSpPr>
      <dsp:spPr>
        <a:xfrm rot="5400000">
          <a:off x="1149432" y="4131406"/>
          <a:ext cx="1951133" cy="13657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dirty="0" smtClean="0"/>
            <a:t>PEYZAJ ANALİZLERİ ve  PEYZAJ </a:t>
          </a:r>
          <a:r>
            <a:rPr lang="tr-TR" sz="1600" b="1" i="0" kern="1200" baseline="0" dirty="0" smtClean="0"/>
            <a:t>PLANI</a:t>
          </a:r>
          <a:endParaRPr lang="tr-TR" sz="1600" b="1" i="0" kern="1200" baseline="0" dirty="0"/>
        </a:p>
      </dsp:txBody>
      <dsp:txXfrm rot="-5400000">
        <a:off x="1442103" y="4521633"/>
        <a:ext cx="1365793" cy="585340"/>
      </dsp:txXfrm>
    </dsp:sp>
    <dsp:sp modelId="{6E152D72-60A7-4108-B0E7-8F05323715F8}">
      <dsp:nvSpPr>
        <dsp:cNvPr id="0" name=""/>
        <dsp:cNvSpPr/>
      </dsp:nvSpPr>
      <dsp:spPr>
        <a:xfrm rot="5400000">
          <a:off x="3705424" y="2996108"/>
          <a:ext cx="1272497" cy="30454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Doğal- Kültürel ve Görsel Peyzaj Analizleri</a:t>
          </a:r>
          <a:endParaRPr lang="tr-TR" sz="1600" kern="1200" dirty="0"/>
        </a:p>
        <a:p>
          <a:pPr marL="171450" lvl="1" indent="-171450" algn="l" defTabSz="711200">
            <a:lnSpc>
              <a:spcPct val="90000"/>
            </a:lnSpc>
            <a:spcBef>
              <a:spcPct val="0"/>
            </a:spcBef>
            <a:spcAft>
              <a:spcPct val="15000"/>
            </a:spcAft>
            <a:buChar char="••"/>
          </a:pPr>
          <a:r>
            <a:rPr lang="tr-TR" sz="1600" kern="1200" dirty="0" smtClean="0"/>
            <a:t>Peyzaj Planı</a:t>
          </a:r>
          <a:endParaRPr lang="tr-TR" sz="1600" kern="1200" dirty="0"/>
        </a:p>
        <a:p>
          <a:pPr marL="171450" lvl="1" indent="-171450" algn="l" defTabSz="711200">
            <a:lnSpc>
              <a:spcPct val="90000"/>
            </a:lnSpc>
            <a:spcBef>
              <a:spcPct val="0"/>
            </a:spcBef>
            <a:spcAft>
              <a:spcPct val="15000"/>
            </a:spcAft>
            <a:buChar char="••"/>
          </a:pPr>
          <a:r>
            <a:rPr lang="tr-TR" sz="1600" kern="1200" dirty="0" smtClean="0"/>
            <a:t>Strateji ve politikalar</a:t>
          </a:r>
          <a:endParaRPr lang="tr-TR" sz="1600" kern="1200" dirty="0"/>
        </a:p>
      </dsp:txBody>
      <dsp:txXfrm rot="-5400000">
        <a:off x="2818953" y="3944697"/>
        <a:ext cx="2983321" cy="1148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BC3D8-E55C-4EFE-9DE2-BA5B26805611}">
      <dsp:nvSpPr>
        <dsp:cNvPr id="0" name=""/>
        <dsp:cNvSpPr/>
      </dsp:nvSpPr>
      <dsp:spPr>
        <a:xfrm rot="16200000">
          <a:off x="324036" y="-324036"/>
          <a:ext cx="864095" cy="1512168"/>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GÜÇLÜ YÖNLER</a:t>
          </a:r>
          <a:endParaRPr lang="tr-TR" sz="2000" b="1" kern="1200" dirty="0"/>
        </a:p>
      </dsp:txBody>
      <dsp:txXfrm rot="5400000">
        <a:off x="0" y="0"/>
        <a:ext cx="1512168" cy="648071"/>
      </dsp:txXfrm>
    </dsp:sp>
    <dsp:sp modelId="{50AA02DA-834C-4D49-A25D-97F8425214AA}">
      <dsp:nvSpPr>
        <dsp:cNvPr id="0" name=""/>
        <dsp:cNvSpPr/>
      </dsp:nvSpPr>
      <dsp:spPr>
        <a:xfrm>
          <a:off x="1512168" y="1693"/>
          <a:ext cx="1512168" cy="864095"/>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ZAYIF</a:t>
          </a:r>
        </a:p>
        <a:p>
          <a:pPr lvl="0" algn="ctr" defTabSz="889000">
            <a:lnSpc>
              <a:spcPct val="90000"/>
            </a:lnSpc>
            <a:spcBef>
              <a:spcPct val="0"/>
            </a:spcBef>
            <a:spcAft>
              <a:spcPct val="35000"/>
            </a:spcAft>
          </a:pPr>
          <a:r>
            <a:rPr lang="tr-TR" sz="2000" b="1" kern="1200" dirty="0" smtClean="0"/>
            <a:t> YÖNLER</a:t>
          </a:r>
          <a:endParaRPr lang="tr-TR" sz="2000" b="1" kern="1200" dirty="0"/>
        </a:p>
      </dsp:txBody>
      <dsp:txXfrm>
        <a:off x="1512168" y="1693"/>
        <a:ext cx="1512168" cy="648071"/>
      </dsp:txXfrm>
    </dsp:sp>
    <dsp:sp modelId="{8346B99F-8034-464A-9169-611C9A3FDA59}">
      <dsp:nvSpPr>
        <dsp:cNvPr id="0" name=""/>
        <dsp:cNvSpPr/>
      </dsp:nvSpPr>
      <dsp:spPr>
        <a:xfrm rot="10800000">
          <a:off x="0" y="864095"/>
          <a:ext cx="1512168" cy="864095"/>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FIRSATLAR</a:t>
          </a:r>
          <a:endParaRPr lang="tr-TR" sz="2000" b="1" kern="1200" dirty="0"/>
        </a:p>
      </dsp:txBody>
      <dsp:txXfrm rot="10800000">
        <a:off x="0" y="1080119"/>
        <a:ext cx="1512168" cy="648071"/>
      </dsp:txXfrm>
    </dsp:sp>
    <dsp:sp modelId="{DFCA96ED-A1E6-4EAD-9BCA-1A0537D88682}">
      <dsp:nvSpPr>
        <dsp:cNvPr id="0" name=""/>
        <dsp:cNvSpPr/>
      </dsp:nvSpPr>
      <dsp:spPr>
        <a:xfrm rot="5400000">
          <a:off x="1836204" y="540059"/>
          <a:ext cx="864095" cy="1512168"/>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TEHDİTLER</a:t>
          </a:r>
          <a:endParaRPr lang="tr-TR" sz="2000" b="1" kern="1200" dirty="0"/>
        </a:p>
      </dsp:txBody>
      <dsp:txXfrm rot="-5400000">
        <a:off x="1512168" y="1080119"/>
        <a:ext cx="1512168" cy="648071"/>
      </dsp:txXfrm>
    </dsp:sp>
    <dsp:sp modelId="{8124503E-8F5B-4C5E-AF2E-DDE19732D507}">
      <dsp:nvSpPr>
        <dsp:cNvPr id="0" name=""/>
        <dsp:cNvSpPr/>
      </dsp:nvSpPr>
      <dsp:spPr>
        <a:xfrm>
          <a:off x="680477" y="622667"/>
          <a:ext cx="1663381" cy="618407"/>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FF0000"/>
              </a:solidFill>
            </a:rPr>
            <a:t>MEKANSAL SWOT</a:t>
          </a:r>
          <a:endParaRPr lang="tr-TR" sz="1800" b="1" kern="1200" dirty="0">
            <a:solidFill>
              <a:srgbClr val="FF0000"/>
            </a:solidFill>
          </a:endParaRPr>
        </a:p>
      </dsp:txBody>
      <dsp:txXfrm>
        <a:off x="710665" y="652855"/>
        <a:ext cx="1603005" cy="558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BC3D8-E55C-4EFE-9DE2-BA5B26805611}">
      <dsp:nvSpPr>
        <dsp:cNvPr id="0" name=""/>
        <dsp:cNvSpPr/>
      </dsp:nvSpPr>
      <dsp:spPr>
        <a:xfrm rot="16200000">
          <a:off x="279797" y="-279797"/>
          <a:ext cx="952573" cy="1512168"/>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GÜÇLÜ YÖNLER</a:t>
          </a:r>
          <a:endParaRPr lang="tr-TR" sz="2000" b="1" kern="1200" dirty="0"/>
        </a:p>
      </dsp:txBody>
      <dsp:txXfrm rot="5400000">
        <a:off x="-1" y="1"/>
        <a:ext cx="1512168" cy="714430"/>
      </dsp:txXfrm>
    </dsp:sp>
    <dsp:sp modelId="{50AA02DA-834C-4D49-A25D-97F8425214AA}">
      <dsp:nvSpPr>
        <dsp:cNvPr id="0" name=""/>
        <dsp:cNvSpPr/>
      </dsp:nvSpPr>
      <dsp:spPr>
        <a:xfrm>
          <a:off x="1512168" y="0"/>
          <a:ext cx="1512168" cy="952573"/>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ZAYIF</a:t>
          </a:r>
        </a:p>
        <a:p>
          <a:pPr lvl="0" algn="ctr" defTabSz="889000">
            <a:lnSpc>
              <a:spcPct val="90000"/>
            </a:lnSpc>
            <a:spcBef>
              <a:spcPct val="0"/>
            </a:spcBef>
            <a:spcAft>
              <a:spcPct val="35000"/>
            </a:spcAft>
          </a:pPr>
          <a:r>
            <a:rPr lang="tr-TR" sz="2000" b="1" kern="1200" dirty="0" smtClean="0"/>
            <a:t> YÖNLER</a:t>
          </a:r>
          <a:endParaRPr lang="tr-TR" sz="2000" b="1" kern="1200" dirty="0"/>
        </a:p>
      </dsp:txBody>
      <dsp:txXfrm>
        <a:off x="1512168" y="0"/>
        <a:ext cx="1512168" cy="714430"/>
      </dsp:txXfrm>
    </dsp:sp>
    <dsp:sp modelId="{8346B99F-8034-464A-9169-611C9A3FDA59}">
      <dsp:nvSpPr>
        <dsp:cNvPr id="0" name=""/>
        <dsp:cNvSpPr/>
      </dsp:nvSpPr>
      <dsp:spPr>
        <a:xfrm rot="10800000">
          <a:off x="0" y="952573"/>
          <a:ext cx="1512168" cy="952573"/>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FIRSATLAR</a:t>
          </a:r>
          <a:endParaRPr lang="tr-TR" sz="2000" b="1" kern="1200" dirty="0"/>
        </a:p>
      </dsp:txBody>
      <dsp:txXfrm rot="10800000">
        <a:off x="0" y="1190716"/>
        <a:ext cx="1512168" cy="714430"/>
      </dsp:txXfrm>
    </dsp:sp>
    <dsp:sp modelId="{DFCA96ED-A1E6-4EAD-9BCA-1A0537D88682}">
      <dsp:nvSpPr>
        <dsp:cNvPr id="0" name=""/>
        <dsp:cNvSpPr/>
      </dsp:nvSpPr>
      <dsp:spPr>
        <a:xfrm rot="5400000">
          <a:off x="1791965" y="672776"/>
          <a:ext cx="952573" cy="1512168"/>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t>TEHDİTLER</a:t>
          </a:r>
          <a:endParaRPr lang="tr-TR" sz="2000" b="1" kern="1200" dirty="0"/>
        </a:p>
      </dsp:txBody>
      <dsp:txXfrm rot="-5400000">
        <a:off x="1512167" y="1190716"/>
        <a:ext cx="1512168" cy="714430"/>
      </dsp:txXfrm>
    </dsp:sp>
    <dsp:sp modelId="{8124503E-8F5B-4C5E-AF2E-DDE19732D507}">
      <dsp:nvSpPr>
        <dsp:cNvPr id="0" name=""/>
        <dsp:cNvSpPr/>
      </dsp:nvSpPr>
      <dsp:spPr>
        <a:xfrm>
          <a:off x="680477" y="686424"/>
          <a:ext cx="1663381" cy="681728"/>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FF0000"/>
              </a:solidFill>
            </a:rPr>
            <a:t>MEKANSAL SWOT</a:t>
          </a:r>
          <a:endParaRPr lang="tr-TR" sz="1800" b="1" kern="1200" dirty="0">
            <a:solidFill>
              <a:srgbClr val="FF0000"/>
            </a:solidFill>
          </a:endParaRPr>
        </a:p>
      </dsp:txBody>
      <dsp:txXfrm>
        <a:off x="713756" y="719703"/>
        <a:ext cx="1596823" cy="6151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48D6ED-FF6F-45B8-853D-B8F60AD11420}" type="datetimeFigureOut">
              <a:rPr lang="en-US"/>
              <a:pPr>
                <a:defRPr/>
              </a:pPr>
              <a:t>4/18/2018</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ADCA2D-CFC1-4B42-B970-E2E9FBD89C91}" type="slidenum">
              <a:rPr lang="en-US"/>
              <a:pPr>
                <a:defRPr/>
              </a:pPr>
              <a:t>‹#›</a:t>
            </a:fld>
            <a:endParaRPr lang="en-US"/>
          </a:p>
        </p:txBody>
      </p:sp>
    </p:spTree>
    <p:extLst>
      <p:ext uri="{BB962C8B-B14F-4D97-AF65-F5344CB8AC3E}">
        <p14:creationId xmlns:p14="http://schemas.microsoft.com/office/powerpoint/2010/main" val="3607572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2708"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301FE1-5DA8-4F0A-ACE7-B9E06C4D85CD}" type="slidenum">
              <a:rPr lang="en-US" altLang="tr-TR" smtClean="0"/>
              <a:pPr fontAlgn="base">
                <a:spcBef>
                  <a:spcPct val="0"/>
                </a:spcBef>
                <a:spcAft>
                  <a:spcPct val="0"/>
                </a:spcAft>
                <a:defRPr/>
              </a:pPr>
              <a:t>31</a:t>
            </a:fld>
            <a:endParaRPr lang="en-US"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pPr>
              <a:defRPr/>
            </a:pPr>
            <a:fld id="{47D68CB7-B3FE-4D7D-82FD-8D45EE9A6CF1}" type="datetimeFigureOut">
              <a:rPr lang="en-US" smtClean="0"/>
              <a:pPr>
                <a:defRPr/>
              </a:pPr>
              <a:t>4/18/2018</a:t>
            </a:fld>
            <a:endParaRPr lang="en-US"/>
          </a:p>
        </p:txBody>
      </p:sp>
      <p:sp>
        <p:nvSpPr>
          <p:cNvPr id="20" name="Altbilgi Yer Tutucusu 19"/>
          <p:cNvSpPr>
            <a:spLocks noGrp="1"/>
          </p:cNvSpPr>
          <p:nvPr>
            <p:ph type="ftr" sz="quarter" idx="11"/>
          </p:nvPr>
        </p:nvSpPr>
        <p:spPr/>
        <p:txBody>
          <a:bodyPr/>
          <a:lstStyle>
            <a:extLst/>
          </a:lstStyle>
          <a:p>
            <a:pPr>
              <a:defRPr/>
            </a:pPr>
            <a:endParaRPr lang="en-US"/>
          </a:p>
        </p:txBody>
      </p:sp>
      <p:sp>
        <p:nvSpPr>
          <p:cNvPr id="10" name="Slayt Numarası Yer Tutucusu 9"/>
          <p:cNvSpPr>
            <a:spLocks noGrp="1"/>
          </p:cNvSpPr>
          <p:nvPr>
            <p:ph type="sldNum" sz="quarter" idx="12"/>
          </p:nvPr>
        </p:nvSpPr>
        <p:spPr/>
        <p:txBody>
          <a:bodyPr/>
          <a:lstStyle>
            <a:extLst/>
          </a:lstStyle>
          <a:p>
            <a:pPr>
              <a:defRPr/>
            </a:pPr>
            <a:fld id="{63294334-3F82-4442-B464-E66E5CA2629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CE3518B0-877D-41FA-97FC-CC736F8861C1}" type="datetimeFigureOut">
              <a:rPr lang="en-US" smtClean="0"/>
              <a:pPr>
                <a:defRPr/>
              </a:pPr>
              <a:t>4/18/2018</a:t>
            </a:fld>
            <a:endParaRPr lang="en-US"/>
          </a:p>
        </p:txBody>
      </p:sp>
      <p:sp>
        <p:nvSpPr>
          <p:cNvPr id="5" name="Altbilgi Yer Tutucusu 4"/>
          <p:cNvSpPr>
            <a:spLocks noGrp="1"/>
          </p:cNvSpPr>
          <p:nvPr>
            <p:ph type="ftr" sz="quarter" idx="11"/>
          </p:nvPr>
        </p:nvSpPr>
        <p:spPr/>
        <p:txBody>
          <a:bodyPr/>
          <a:lstStyle>
            <a:extLst/>
          </a:lstStyle>
          <a:p>
            <a:pPr>
              <a:defRPr/>
            </a:pPr>
            <a:endParaRPr lang="en-US"/>
          </a:p>
        </p:txBody>
      </p:sp>
      <p:sp>
        <p:nvSpPr>
          <p:cNvPr id="6" name="Slayt Numarası Yer Tutucusu 5"/>
          <p:cNvSpPr>
            <a:spLocks noGrp="1"/>
          </p:cNvSpPr>
          <p:nvPr>
            <p:ph type="sldNum" sz="quarter" idx="12"/>
          </p:nvPr>
        </p:nvSpPr>
        <p:spPr/>
        <p:txBody>
          <a:bodyPr/>
          <a:lstStyle>
            <a:extLst/>
          </a:lstStyle>
          <a:p>
            <a:pPr>
              <a:defRPr/>
            </a:pPr>
            <a:fld id="{E2D4E933-FC89-4DE3-A6BE-D24CAFC8ECE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BDCFE506-EB54-4138-A3E7-949AA7C98AB7}" type="datetimeFigureOut">
              <a:rPr lang="en-US" smtClean="0"/>
              <a:pPr>
                <a:defRPr/>
              </a:pPr>
              <a:t>4/18/2018</a:t>
            </a:fld>
            <a:endParaRPr lang="en-US"/>
          </a:p>
        </p:txBody>
      </p:sp>
      <p:sp>
        <p:nvSpPr>
          <p:cNvPr id="5" name="Altbilgi Yer Tutucusu 4"/>
          <p:cNvSpPr>
            <a:spLocks noGrp="1"/>
          </p:cNvSpPr>
          <p:nvPr>
            <p:ph type="ftr" sz="quarter" idx="11"/>
          </p:nvPr>
        </p:nvSpPr>
        <p:spPr/>
        <p:txBody>
          <a:bodyPr/>
          <a:lstStyle>
            <a:extLst/>
          </a:lstStyle>
          <a:p>
            <a:pPr>
              <a:defRPr/>
            </a:pPr>
            <a:endParaRPr lang="en-US"/>
          </a:p>
        </p:txBody>
      </p:sp>
      <p:sp>
        <p:nvSpPr>
          <p:cNvPr id="6" name="Slayt Numarası Yer Tutucusu 5"/>
          <p:cNvSpPr>
            <a:spLocks noGrp="1"/>
          </p:cNvSpPr>
          <p:nvPr>
            <p:ph type="sldNum" sz="quarter" idx="12"/>
          </p:nvPr>
        </p:nvSpPr>
        <p:spPr/>
        <p:txBody>
          <a:bodyPr/>
          <a:lstStyle>
            <a:extLst/>
          </a:lstStyle>
          <a:p>
            <a:pPr>
              <a:defRPr/>
            </a:pPr>
            <a:fld id="{B6A34603-0F00-4B66-84D3-952736292D6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28600"/>
            <a:ext cx="7772400" cy="1219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641475"/>
            <a:ext cx="3810000" cy="4454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41475"/>
            <a:ext cx="3810000" cy="4454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8"/>
          <p:cNvSpPr>
            <a:spLocks noGrp="1" noChangeArrowheads="1"/>
          </p:cNvSpPr>
          <p:nvPr>
            <p:ph type="dt" sz="half" idx="10"/>
          </p:nvPr>
        </p:nvSpPr>
        <p:spPr/>
        <p:txBody>
          <a:bodyPr/>
          <a:lstStyle>
            <a:lvl1pPr>
              <a:defRPr/>
            </a:lvl1pPr>
          </a:lstStyle>
          <a:p>
            <a:pPr>
              <a:defRPr/>
            </a:pPr>
            <a:endParaRPr lang="tr-TR"/>
          </a:p>
        </p:txBody>
      </p:sp>
      <p:sp>
        <p:nvSpPr>
          <p:cNvPr id="6" name="Rectangle 9"/>
          <p:cNvSpPr>
            <a:spLocks noGrp="1" noChangeArrowheads="1"/>
          </p:cNvSpPr>
          <p:nvPr>
            <p:ph type="ftr" sz="quarter" idx="11"/>
          </p:nvPr>
        </p:nvSpPr>
        <p:spPr/>
        <p:txBody>
          <a:bodyPr/>
          <a:lstStyle>
            <a:lvl1pPr>
              <a:defRPr/>
            </a:lvl1pPr>
          </a:lstStyle>
          <a:p>
            <a:pPr>
              <a:defRPr/>
            </a:pPr>
            <a:endParaRPr lang="tr-TR"/>
          </a:p>
        </p:txBody>
      </p:sp>
      <p:sp>
        <p:nvSpPr>
          <p:cNvPr id="7" name="Rectangle 10"/>
          <p:cNvSpPr>
            <a:spLocks noGrp="1" noChangeArrowheads="1"/>
          </p:cNvSpPr>
          <p:nvPr>
            <p:ph type="sldNum" sz="quarter" idx="12"/>
          </p:nvPr>
        </p:nvSpPr>
        <p:spPr/>
        <p:txBody>
          <a:bodyPr/>
          <a:lstStyle>
            <a:lvl1pPr>
              <a:defRPr/>
            </a:lvl1pPr>
          </a:lstStyle>
          <a:p>
            <a:pPr>
              <a:defRPr/>
            </a:pPr>
            <a:fld id="{18327197-D880-453E-A6A0-DEAC2E56F8DF}" type="slidenum">
              <a:rPr lang="tr-TR"/>
              <a:pPr>
                <a:defRPr/>
              </a:pPr>
              <a:t>‹#›</a:t>
            </a:fld>
            <a:endParaRPr lang="tr-TR"/>
          </a:p>
        </p:txBody>
      </p:sp>
    </p:spTree>
    <p:extLst>
      <p:ext uri="{BB962C8B-B14F-4D97-AF65-F5344CB8AC3E}">
        <p14:creationId xmlns:p14="http://schemas.microsoft.com/office/powerpoint/2010/main" val="58987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4CC77657-F425-45E5-83F5-73FEDE8C9227}" type="datetimeFigureOut">
              <a:rPr lang="en-US" smtClean="0"/>
              <a:pPr>
                <a:defRPr/>
              </a:pPr>
              <a:t>4/18/2018</a:t>
            </a:fld>
            <a:endParaRPr lang="en-US"/>
          </a:p>
        </p:txBody>
      </p:sp>
      <p:sp>
        <p:nvSpPr>
          <p:cNvPr id="5" name="Altbilgi Yer Tutucusu 4"/>
          <p:cNvSpPr>
            <a:spLocks noGrp="1"/>
          </p:cNvSpPr>
          <p:nvPr>
            <p:ph type="ftr" sz="quarter" idx="11"/>
          </p:nvPr>
        </p:nvSpPr>
        <p:spPr/>
        <p:txBody>
          <a:bodyPr/>
          <a:lstStyle>
            <a:extLst/>
          </a:lstStyle>
          <a:p>
            <a:pPr>
              <a:defRPr/>
            </a:pPr>
            <a:endParaRPr lang="en-US"/>
          </a:p>
        </p:txBody>
      </p:sp>
      <p:sp>
        <p:nvSpPr>
          <p:cNvPr id="6" name="Slayt Numarası Yer Tutucusu 5"/>
          <p:cNvSpPr>
            <a:spLocks noGrp="1"/>
          </p:cNvSpPr>
          <p:nvPr>
            <p:ph type="sldNum" sz="quarter" idx="12"/>
          </p:nvPr>
        </p:nvSpPr>
        <p:spPr/>
        <p:txBody>
          <a:bodyPr/>
          <a:lstStyle>
            <a:extLst/>
          </a:lstStyle>
          <a:p>
            <a:pPr>
              <a:defRPr/>
            </a:pPr>
            <a:fld id="{0329CC16-CCB4-4B42-9F33-648AF27A14F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pPr>
              <a:defRPr/>
            </a:pPr>
            <a:fld id="{4386D411-5F9E-4FCC-AFCF-CBE9ED3FB0E8}" type="datetimeFigureOut">
              <a:rPr lang="en-US" smtClean="0"/>
              <a:pPr>
                <a:defRPr/>
              </a:pPr>
              <a:t>4/18/2018</a:t>
            </a:fld>
            <a:endParaRPr lang="en-US"/>
          </a:p>
        </p:txBody>
      </p:sp>
      <p:sp>
        <p:nvSpPr>
          <p:cNvPr id="5" name="Altbilgi Yer Tutucusu 4"/>
          <p:cNvSpPr>
            <a:spLocks noGrp="1"/>
          </p:cNvSpPr>
          <p:nvPr>
            <p:ph type="ftr" sz="quarter" idx="11"/>
          </p:nvPr>
        </p:nvSpPr>
        <p:spPr/>
        <p:txBody>
          <a:bodyPr/>
          <a:lstStyle>
            <a:extLst/>
          </a:lstStyle>
          <a:p>
            <a:pPr>
              <a:defRPr/>
            </a:pPr>
            <a:endParaRPr lang="en-US"/>
          </a:p>
        </p:txBody>
      </p:sp>
      <p:sp>
        <p:nvSpPr>
          <p:cNvPr id="6" name="Slayt Numarası Yer Tutucusu 5"/>
          <p:cNvSpPr>
            <a:spLocks noGrp="1"/>
          </p:cNvSpPr>
          <p:nvPr>
            <p:ph type="sldNum" sz="quarter" idx="12"/>
          </p:nvPr>
        </p:nvSpPr>
        <p:spPr/>
        <p:txBody>
          <a:bodyPr/>
          <a:lstStyle>
            <a:extLst/>
          </a:lstStyle>
          <a:p>
            <a:pPr>
              <a:defRPr/>
            </a:pPr>
            <a:fld id="{9BFC52A2-D821-4F85-968F-AB27A4114497}" type="slidenum">
              <a:rPr lang="en-US" smtClean="0"/>
              <a:pPr>
                <a:defRPr/>
              </a:pPr>
              <a:t>‹#›</a:t>
            </a:fld>
            <a:endParaRPr lang="en-US"/>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fld id="{EDAAA00D-6D45-4D01-A93C-5184B6CB5016}" type="datetimeFigureOut">
              <a:rPr lang="en-US" smtClean="0"/>
              <a:pPr>
                <a:defRPr/>
              </a:pPr>
              <a:t>4/18/2018</a:t>
            </a:fld>
            <a:endParaRPr lang="en-US"/>
          </a:p>
        </p:txBody>
      </p:sp>
      <p:sp>
        <p:nvSpPr>
          <p:cNvPr id="6" name="Altbilgi Yer Tutucusu 5"/>
          <p:cNvSpPr>
            <a:spLocks noGrp="1"/>
          </p:cNvSpPr>
          <p:nvPr>
            <p:ph type="ftr" sz="quarter" idx="11"/>
          </p:nvPr>
        </p:nvSpPr>
        <p:spPr/>
        <p:txBody>
          <a:bodyPr/>
          <a:lstStyle>
            <a:extLst/>
          </a:lstStyle>
          <a:p>
            <a:pPr>
              <a:defRPr/>
            </a:pPr>
            <a:endParaRPr lang="en-US"/>
          </a:p>
        </p:txBody>
      </p:sp>
      <p:sp>
        <p:nvSpPr>
          <p:cNvPr id="7" name="Slayt Numarası Yer Tutucusu 6"/>
          <p:cNvSpPr>
            <a:spLocks noGrp="1"/>
          </p:cNvSpPr>
          <p:nvPr>
            <p:ph type="sldNum" sz="quarter" idx="12"/>
          </p:nvPr>
        </p:nvSpPr>
        <p:spPr/>
        <p:txBody>
          <a:bodyPr/>
          <a:lstStyle>
            <a:extLst/>
          </a:lstStyle>
          <a:p>
            <a:pPr>
              <a:defRPr/>
            </a:pPr>
            <a:fld id="{B6D63E3E-11E1-462A-AF49-EEE47438B8B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pPr>
              <a:defRPr/>
            </a:pPr>
            <a:fld id="{633CA7D9-FD2A-4CCC-BBEB-1652F2A3B1BF}" type="datetimeFigureOut">
              <a:rPr lang="en-US" smtClean="0"/>
              <a:pPr>
                <a:defRPr/>
              </a:pPr>
              <a:t>4/18/2018</a:t>
            </a:fld>
            <a:endParaRPr lang="en-US"/>
          </a:p>
        </p:txBody>
      </p:sp>
      <p:sp>
        <p:nvSpPr>
          <p:cNvPr id="8" name="Altbilgi Yer Tutucusu 7"/>
          <p:cNvSpPr>
            <a:spLocks noGrp="1"/>
          </p:cNvSpPr>
          <p:nvPr>
            <p:ph type="ftr" sz="quarter" idx="11"/>
          </p:nvPr>
        </p:nvSpPr>
        <p:spPr/>
        <p:txBody>
          <a:bodyPr/>
          <a:lstStyle>
            <a:extLst/>
          </a:lstStyle>
          <a:p>
            <a:pPr>
              <a:defRPr/>
            </a:pPr>
            <a:endParaRPr lang="en-US"/>
          </a:p>
        </p:txBody>
      </p:sp>
      <p:sp>
        <p:nvSpPr>
          <p:cNvPr id="9" name="Slayt Numarası Yer Tutucusu 8"/>
          <p:cNvSpPr>
            <a:spLocks noGrp="1"/>
          </p:cNvSpPr>
          <p:nvPr>
            <p:ph type="sldNum" sz="quarter" idx="12"/>
          </p:nvPr>
        </p:nvSpPr>
        <p:spPr/>
        <p:txBody>
          <a:bodyPr/>
          <a:lstStyle>
            <a:extLst/>
          </a:lstStyle>
          <a:p>
            <a:pPr>
              <a:defRPr/>
            </a:pPr>
            <a:fld id="{834CBF53-721A-4F68-ADA2-F08B9762840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pPr>
              <a:defRPr/>
            </a:pPr>
            <a:fld id="{CBDFF972-0E16-4FA6-9A3B-AFEE9A98A986}" type="datetimeFigureOut">
              <a:rPr lang="en-US" smtClean="0"/>
              <a:pPr>
                <a:defRPr/>
              </a:pPr>
              <a:t>4/18/2018</a:t>
            </a:fld>
            <a:endParaRPr lang="en-US"/>
          </a:p>
        </p:txBody>
      </p:sp>
      <p:sp>
        <p:nvSpPr>
          <p:cNvPr id="4" name="Altbilgi Yer Tutucusu 3"/>
          <p:cNvSpPr>
            <a:spLocks noGrp="1"/>
          </p:cNvSpPr>
          <p:nvPr>
            <p:ph type="ftr" sz="quarter" idx="11"/>
          </p:nvPr>
        </p:nvSpPr>
        <p:spPr/>
        <p:txBody>
          <a:bodyPr/>
          <a:lstStyle>
            <a:extLst/>
          </a:lstStyle>
          <a:p>
            <a:pPr>
              <a:defRPr/>
            </a:pPr>
            <a:endParaRPr lang="en-US"/>
          </a:p>
        </p:txBody>
      </p:sp>
      <p:sp>
        <p:nvSpPr>
          <p:cNvPr id="5" name="Slayt Numarası Yer Tutucusu 4"/>
          <p:cNvSpPr>
            <a:spLocks noGrp="1"/>
          </p:cNvSpPr>
          <p:nvPr>
            <p:ph type="sldNum" sz="quarter" idx="12"/>
          </p:nvPr>
        </p:nvSpPr>
        <p:spPr/>
        <p:txBody>
          <a:bodyPr/>
          <a:lstStyle>
            <a:extLst/>
          </a:lstStyle>
          <a:p>
            <a:pPr>
              <a:defRPr/>
            </a:pPr>
            <a:fld id="{24A49630-CD59-4730-BDD4-C80AEC8BA50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pPr>
              <a:defRPr/>
            </a:pPr>
            <a:fld id="{C34E40CA-DAA7-47DF-ABE3-019F282FE318}" type="datetimeFigureOut">
              <a:rPr lang="en-US" smtClean="0"/>
              <a:pPr>
                <a:defRPr/>
              </a:pPr>
              <a:t>4/18/2018</a:t>
            </a:fld>
            <a:endParaRPr lang="en-US"/>
          </a:p>
        </p:txBody>
      </p:sp>
      <p:sp>
        <p:nvSpPr>
          <p:cNvPr id="3" name="Altbilgi Yer Tutucusu 2"/>
          <p:cNvSpPr>
            <a:spLocks noGrp="1"/>
          </p:cNvSpPr>
          <p:nvPr>
            <p:ph type="ftr" sz="quarter" idx="11"/>
          </p:nvPr>
        </p:nvSpPr>
        <p:spPr/>
        <p:txBody>
          <a:bodyPr/>
          <a:lstStyle>
            <a:extLst/>
          </a:lstStyle>
          <a:p>
            <a:pPr>
              <a:defRPr/>
            </a:pPr>
            <a:endParaRPr lang="en-US"/>
          </a:p>
        </p:txBody>
      </p:sp>
      <p:sp>
        <p:nvSpPr>
          <p:cNvPr id="4" name="Slayt Numarası Yer Tutucusu 3"/>
          <p:cNvSpPr>
            <a:spLocks noGrp="1"/>
          </p:cNvSpPr>
          <p:nvPr>
            <p:ph type="sldNum" sz="quarter" idx="12"/>
          </p:nvPr>
        </p:nvSpPr>
        <p:spPr/>
        <p:txBody>
          <a:bodyPr/>
          <a:lstStyle>
            <a:extLst/>
          </a:lstStyle>
          <a:p>
            <a:pPr>
              <a:defRPr/>
            </a:pPr>
            <a:fld id="{30B0C669-2220-42A0-88BB-B7E1B24B14B9}" type="slidenum">
              <a:rPr lang="en-US" smtClean="0"/>
              <a:pPr>
                <a:defRPr/>
              </a:pPr>
              <a:t>‹#›</a:t>
            </a:fld>
            <a:endParaRPr lang="en-US"/>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fld id="{3B82AF0A-9983-45BF-8FFE-1B989C0D5122}" type="datetimeFigureOut">
              <a:rPr lang="en-US" smtClean="0"/>
              <a:pPr>
                <a:defRPr/>
              </a:pPr>
              <a:t>4/18/2018</a:t>
            </a:fld>
            <a:endParaRPr lang="en-US"/>
          </a:p>
        </p:txBody>
      </p:sp>
      <p:sp>
        <p:nvSpPr>
          <p:cNvPr id="6" name="Altbilgi Yer Tutucusu 5"/>
          <p:cNvSpPr>
            <a:spLocks noGrp="1"/>
          </p:cNvSpPr>
          <p:nvPr>
            <p:ph type="ftr" sz="quarter" idx="11"/>
          </p:nvPr>
        </p:nvSpPr>
        <p:spPr/>
        <p:txBody>
          <a:bodyPr/>
          <a:lstStyle>
            <a:extLst/>
          </a:lstStyle>
          <a:p>
            <a:pPr>
              <a:defRPr/>
            </a:pPr>
            <a:endParaRPr lang="en-US"/>
          </a:p>
        </p:txBody>
      </p:sp>
      <p:sp>
        <p:nvSpPr>
          <p:cNvPr id="7" name="Slayt Numarası Yer Tutucusu 6"/>
          <p:cNvSpPr>
            <a:spLocks noGrp="1"/>
          </p:cNvSpPr>
          <p:nvPr>
            <p:ph type="sldNum" sz="quarter" idx="12"/>
          </p:nvPr>
        </p:nvSpPr>
        <p:spPr/>
        <p:txBody>
          <a:bodyPr/>
          <a:lstStyle>
            <a:extLst/>
          </a:lstStyle>
          <a:p>
            <a:pPr>
              <a:defRPr/>
            </a:pPr>
            <a:fld id="{3BCA9DCC-D802-41F4-AA0B-14A96C3D86D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pPr>
              <a:defRPr/>
            </a:pPr>
            <a:fld id="{69679839-ADA1-4262-A7EC-0656E9522DA4}" type="datetimeFigureOut">
              <a:rPr lang="en-US" smtClean="0"/>
              <a:pPr>
                <a:defRPr/>
              </a:pPr>
              <a:t>4/18/2018</a:t>
            </a:fld>
            <a:endParaRPr lang="en-US"/>
          </a:p>
        </p:txBody>
      </p:sp>
      <p:sp>
        <p:nvSpPr>
          <p:cNvPr id="6" name="Altbilgi Yer Tutucusu 5"/>
          <p:cNvSpPr>
            <a:spLocks noGrp="1"/>
          </p:cNvSpPr>
          <p:nvPr>
            <p:ph type="ftr" sz="quarter" idx="11"/>
          </p:nvPr>
        </p:nvSpPr>
        <p:spPr/>
        <p:txBody>
          <a:bodyPr/>
          <a:lstStyle>
            <a:extLst/>
          </a:lstStyle>
          <a:p>
            <a:pPr>
              <a:defRPr/>
            </a:pPr>
            <a:endParaRPr lang="en-US"/>
          </a:p>
        </p:txBody>
      </p:sp>
      <p:sp>
        <p:nvSpPr>
          <p:cNvPr id="7" name="Slayt Numarası Yer Tutucusu 6"/>
          <p:cNvSpPr>
            <a:spLocks noGrp="1"/>
          </p:cNvSpPr>
          <p:nvPr>
            <p:ph type="sldNum" sz="quarter" idx="12"/>
          </p:nvPr>
        </p:nvSpPr>
        <p:spPr/>
        <p:txBody>
          <a:bodyPr/>
          <a:lstStyle>
            <a:extLst/>
          </a:lstStyle>
          <a:p>
            <a:pPr>
              <a:defRPr/>
            </a:pPr>
            <a:fld id="{585D6B70-4646-46D8-873E-285871160903}" type="slidenum">
              <a:rPr lang="en-US" smtClean="0"/>
              <a:pPr>
                <a:defRPr/>
              </a:pPr>
              <a:t>‹#›</a:t>
            </a:fld>
            <a:endParaRPr lang="en-US"/>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01FDAC47-1BE2-4190-81C2-C2012DE5B56B}" type="datetimeFigureOut">
              <a:rPr lang="en-US" smtClean="0"/>
              <a:pPr>
                <a:defRPr/>
              </a:pPr>
              <a:t>4/18/2018</a:t>
            </a:fld>
            <a:endParaRPr lang="en-US"/>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F1763EE-6281-4E66-B265-F417FDCFE7BB}" type="slidenum">
              <a:rPr lang="en-US" smtClean="0"/>
              <a:pPr>
                <a:defRPr/>
              </a:pPr>
              <a:t>‹#›</a:t>
            </a:fld>
            <a:endParaRPr lang="en-US"/>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ctrTitle"/>
          </p:nvPr>
        </p:nvSpPr>
        <p:spPr>
          <a:xfrm>
            <a:off x="1475656" y="1700808"/>
            <a:ext cx="6910536" cy="3096343"/>
          </a:xfrm>
        </p:spPr>
        <p:txBody>
          <a:bodyPr/>
          <a:lstStyle/>
          <a:p>
            <a:pPr eaLnBrk="1" hangingPunct="1"/>
            <a:r>
              <a:rPr lang="tr-TR" altLang="tr-TR" sz="4800" b="1" dirty="0" smtClean="0">
                <a:solidFill>
                  <a:schemeClr val="tx1"/>
                </a:solidFill>
                <a:effectLst/>
              </a:rPr>
              <a:t>STRATEJİK PEYZAJ PLANLAMA SÜRECİ </a:t>
            </a:r>
            <a:endParaRPr lang="en-US" altLang="tr-TR" sz="4800" b="1" dirty="0" smtClean="0">
              <a:solidFill>
                <a:schemeClr val="tx1"/>
              </a:solidFill>
              <a:effectLst/>
            </a:endParaRPr>
          </a:p>
        </p:txBody>
      </p:sp>
      <p:sp>
        <p:nvSpPr>
          <p:cNvPr id="4099" name="2 Alt Başlık"/>
          <p:cNvSpPr>
            <a:spLocks noGrp="1"/>
          </p:cNvSpPr>
          <p:nvPr>
            <p:ph type="subTitle" idx="1"/>
          </p:nvPr>
        </p:nvSpPr>
        <p:spPr>
          <a:xfrm>
            <a:off x="5940152" y="5805488"/>
            <a:ext cx="3203848" cy="1052512"/>
          </a:xfrm>
        </p:spPr>
        <p:txBody>
          <a:bodyPr>
            <a:normAutofit/>
          </a:bodyPr>
          <a:lstStyle/>
          <a:p>
            <a:pPr eaLnBrk="1" hangingPunct="1"/>
            <a:r>
              <a:rPr lang="tr-TR" altLang="tr-TR" sz="1600" b="1" dirty="0" smtClean="0">
                <a:solidFill>
                  <a:schemeClr val="tx1"/>
                </a:solidFill>
              </a:rPr>
              <a:t>PROF.DR. İLKDEN TAZEBAY</a:t>
            </a:r>
          </a:p>
          <a:p>
            <a:pPr eaLnBrk="1" hangingPunct="1"/>
            <a:r>
              <a:rPr lang="tr-TR" altLang="tr-TR" sz="1600" b="1" dirty="0" smtClean="0">
                <a:solidFill>
                  <a:schemeClr val="tx1"/>
                </a:solidFill>
              </a:rPr>
              <a:t>PLANLAMA STÜDYOSU</a:t>
            </a:r>
          </a:p>
          <a:p>
            <a:pPr eaLnBrk="1" hangingPunct="1"/>
            <a:r>
              <a:rPr lang="tr-TR" altLang="tr-TR" sz="1600" b="1" dirty="0" smtClean="0">
                <a:solidFill>
                  <a:schemeClr val="tx1"/>
                </a:solidFill>
              </a:rPr>
              <a:t>2017-2018</a:t>
            </a:r>
          </a:p>
          <a:p>
            <a:pPr eaLnBrk="1" hangingPunct="1"/>
            <a:endParaRPr lang="en-US" altLang="tr-TR" sz="16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49968270"/>
              </p:ext>
            </p:extLst>
          </p:nvPr>
        </p:nvGraphicFramePr>
        <p:xfrm>
          <a:off x="3563888" y="1772816"/>
          <a:ext cx="3024336" cy="1905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323529" y="1772817"/>
            <a:ext cx="1584176" cy="936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tr-TR" sz="5000" kern="1200" dirty="0"/>
          </a:p>
        </p:txBody>
      </p:sp>
      <p:grpSp>
        <p:nvGrpSpPr>
          <p:cNvPr id="7" name="Grup 6"/>
          <p:cNvGrpSpPr/>
          <p:nvPr/>
        </p:nvGrpSpPr>
        <p:grpSpPr>
          <a:xfrm>
            <a:off x="1547664" y="2473394"/>
            <a:ext cx="1372370" cy="662838"/>
            <a:chOff x="-92353" y="1067628"/>
            <a:chExt cx="1662743" cy="662838"/>
          </a:xfrm>
        </p:grpSpPr>
        <p:sp>
          <p:nvSpPr>
            <p:cNvPr id="8" name="Dikdörtgen 7"/>
            <p:cNvSpPr/>
            <p:nvPr/>
          </p:nvSpPr>
          <p:spPr>
            <a:xfrm>
              <a:off x="-92353" y="1067628"/>
              <a:ext cx="1570390" cy="662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Dikdörtgen 8"/>
            <p:cNvSpPr/>
            <p:nvPr/>
          </p:nvSpPr>
          <p:spPr>
            <a:xfrm>
              <a:off x="0" y="1067628"/>
              <a:ext cx="1570390" cy="662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Peyzaj Envanteri</a:t>
              </a:r>
              <a:endParaRPr lang="tr-TR" sz="1800" kern="1200" dirty="0"/>
            </a:p>
          </p:txBody>
        </p:sp>
      </p:grpSp>
      <p:grpSp>
        <p:nvGrpSpPr>
          <p:cNvPr id="10" name="Grup 9"/>
          <p:cNvGrpSpPr/>
          <p:nvPr/>
        </p:nvGrpSpPr>
        <p:grpSpPr>
          <a:xfrm>
            <a:off x="6761825" y="1351111"/>
            <a:ext cx="2075889" cy="911548"/>
            <a:chOff x="503715" y="472381"/>
            <a:chExt cx="2075889" cy="911548"/>
          </a:xfrm>
        </p:grpSpPr>
        <p:sp>
          <p:nvSpPr>
            <p:cNvPr id="11" name="Dikdörtgen 10"/>
            <p:cNvSpPr/>
            <p:nvPr/>
          </p:nvSpPr>
          <p:spPr>
            <a:xfrm>
              <a:off x="683399" y="472381"/>
              <a:ext cx="1896205" cy="7353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Dikdörtgen 11"/>
            <p:cNvSpPr/>
            <p:nvPr/>
          </p:nvSpPr>
          <p:spPr>
            <a:xfrm>
              <a:off x="503715" y="648566"/>
              <a:ext cx="1896205" cy="735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Analiz paftaları</a:t>
              </a:r>
              <a:endParaRPr lang="tr-TR" sz="1800" kern="1200" dirty="0"/>
            </a:p>
          </p:txBody>
        </p:sp>
      </p:grpSp>
      <p:sp>
        <p:nvSpPr>
          <p:cNvPr id="15" name="Dikdörtgen 14"/>
          <p:cNvSpPr/>
          <p:nvPr/>
        </p:nvSpPr>
        <p:spPr>
          <a:xfrm>
            <a:off x="6180170" y="3925406"/>
            <a:ext cx="1176147" cy="947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Stratejiler</a:t>
            </a:r>
            <a:endParaRPr lang="tr-TR" sz="1800" kern="1200" dirty="0"/>
          </a:p>
        </p:txBody>
      </p:sp>
      <p:pic>
        <p:nvPicPr>
          <p:cNvPr id="16" name="Resim 15" descr="GIS Data Layer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7092" y="2070441"/>
            <a:ext cx="2377440" cy="2849880"/>
          </a:xfrm>
          <a:prstGeom prst="rect">
            <a:avLst/>
          </a:prstGeom>
          <a:noFill/>
          <a:ln>
            <a:noFill/>
          </a:ln>
        </p:spPr>
      </p:pic>
      <p:sp>
        <p:nvSpPr>
          <p:cNvPr id="18" name="Şeritli Sağ Ok 17"/>
          <p:cNvSpPr/>
          <p:nvPr/>
        </p:nvSpPr>
        <p:spPr>
          <a:xfrm>
            <a:off x="2915816" y="2579808"/>
            <a:ext cx="504056" cy="3600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Bükülü Ok 23"/>
          <p:cNvSpPr/>
          <p:nvPr/>
        </p:nvSpPr>
        <p:spPr>
          <a:xfrm>
            <a:off x="5026422" y="188769"/>
            <a:ext cx="2683505" cy="115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29" name="Grup 28"/>
          <p:cNvGrpSpPr/>
          <p:nvPr/>
        </p:nvGrpSpPr>
        <p:grpSpPr>
          <a:xfrm>
            <a:off x="3795898" y="2493003"/>
            <a:ext cx="4917317" cy="4355180"/>
            <a:chOff x="2374282" y="405616"/>
            <a:chExt cx="4895844" cy="4355180"/>
          </a:xfrm>
        </p:grpSpPr>
        <p:sp>
          <p:nvSpPr>
            <p:cNvPr id="30" name="Dikdörtgen 29"/>
            <p:cNvSpPr/>
            <p:nvPr/>
          </p:nvSpPr>
          <p:spPr>
            <a:xfrm>
              <a:off x="5722110" y="3233371"/>
              <a:ext cx="1548016" cy="152742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just" defTabSz="622300">
                <a:lnSpc>
                  <a:spcPct val="90000"/>
                </a:lnSpc>
                <a:spcBef>
                  <a:spcPct val="0"/>
                </a:spcBef>
                <a:spcAft>
                  <a:spcPct val="35000"/>
                </a:spcAft>
              </a:pPr>
              <a:r>
                <a:rPr lang="tr-TR" sz="1400" b="1" dirty="0"/>
                <a:t>Sıcak noktalar</a:t>
              </a:r>
            </a:p>
            <a:p>
              <a:pPr lvl="0" algn="just" defTabSz="622300">
                <a:lnSpc>
                  <a:spcPct val="90000"/>
                </a:lnSpc>
                <a:spcBef>
                  <a:spcPct val="0"/>
                </a:spcBef>
                <a:spcAft>
                  <a:spcPct val="35000"/>
                </a:spcAft>
              </a:pPr>
              <a:r>
                <a:rPr lang="tr-TR" sz="1400" b="1" dirty="0"/>
                <a:t>Çelişki </a:t>
              </a:r>
              <a:r>
                <a:rPr lang="tr-TR" sz="1400" b="1" dirty="0" smtClean="0"/>
                <a:t>alanları</a:t>
              </a:r>
              <a:endParaRPr lang="tr-TR" sz="1400" b="1" dirty="0"/>
            </a:p>
            <a:p>
              <a:pPr lvl="0" algn="just" defTabSz="622300">
                <a:lnSpc>
                  <a:spcPct val="90000"/>
                </a:lnSpc>
                <a:spcBef>
                  <a:spcPct val="0"/>
                </a:spcBef>
                <a:spcAft>
                  <a:spcPct val="35000"/>
                </a:spcAft>
              </a:pPr>
              <a:r>
                <a:rPr lang="tr-TR" sz="1400" b="1" dirty="0"/>
                <a:t>Riskler</a:t>
              </a:r>
            </a:p>
            <a:p>
              <a:pPr lvl="0" algn="just" defTabSz="622300">
                <a:lnSpc>
                  <a:spcPct val="90000"/>
                </a:lnSpc>
                <a:spcBef>
                  <a:spcPct val="0"/>
                </a:spcBef>
                <a:spcAft>
                  <a:spcPct val="35000"/>
                </a:spcAft>
              </a:pPr>
              <a:r>
                <a:rPr lang="tr-TR" sz="1400" b="1" dirty="0"/>
                <a:t>Potansiyeller</a:t>
              </a:r>
            </a:p>
            <a:p>
              <a:pPr lvl="0" algn="just" defTabSz="622300">
                <a:lnSpc>
                  <a:spcPct val="90000"/>
                </a:lnSpc>
                <a:spcBef>
                  <a:spcPct val="0"/>
                </a:spcBef>
                <a:spcAft>
                  <a:spcPct val="35000"/>
                </a:spcAft>
              </a:pPr>
              <a:r>
                <a:rPr lang="tr-TR" sz="1400" b="1" dirty="0" smtClean="0"/>
                <a:t>Stratejiler vb.</a:t>
              </a:r>
              <a:endParaRPr lang="tr-TR" sz="1400" b="1" dirty="0"/>
            </a:p>
            <a:p>
              <a:endParaRPr lang="tr-TR" dirty="0"/>
            </a:p>
          </p:txBody>
        </p:sp>
        <p:sp>
          <p:nvSpPr>
            <p:cNvPr id="31" name="Dikdörtgen 30"/>
            <p:cNvSpPr/>
            <p:nvPr/>
          </p:nvSpPr>
          <p:spPr>
            <a:xfrm>
              <a:off x="2374282" y="405616"/>
              <a:ext cx="1548016" cy="1871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000" kern="1200" dirty="0" smtClean="0"/>
            </a:p>
            <a:p>
              <a:pPr lvl="0" algn="ctr" defTabSz="622300">
                <a:lnSpc>
                  <a:spcPct val="90000"/>
                </a:lnSpc>
                <a:spcBef>
                  <a:spcPct val="0"/>
                </a:spcBef>
                <a:spcAft>
                  <a:spcPct val="35000"/>
                </a:spcAft>
              </a:pPr>
              <a:endParaRPr lang="tr-TR" sz="1000" kern="1200" dirty="0" smtClean="0"/>
            </a:p>
            <a:p>
              <a:pPr lvl="0" algn="ctr" defTabSz="622300">
                <a:lnSpc>
                  <a:spcPct val="90000"/>
                </a:lnSpc>
                <a:spcBef>
                  <a:spcPct val="0"/>
                </a:spcBef>
                <a:spcAft>
                  <a:spcPct val="35000"/>
                </a:spcAft>
              </a:pPr>
              <a:endParaRPr lang="tr-TR" sz="1000" kern="1200" dirty="0"/>
            </a:p>
          </p:txBody>
        </p:sp>
      </p:grpSp>
      <p:sp>
        <p:nvSpPr>
          <p:cNvPr id="32" name="Şeritli Sağ Ok 31"/>
          <p:cNvSpPr/>
          <p:nvPr/>
        </p:nvSpPr>
        <p:spPr>
          <a:xfrm rot="5400000">
            <a:off x="7683783" y="4862376"/>
            <a:ext cx="504056" cy="3600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9" name="Grup 18"/>
          <p:cNvGrpSpPr/>
          <p:nvPr/>
        </p:nvGrpSpPr>
        <p:grpSpPr>
          <a:xfrm>
            <a:off x="5518" y="1"/>
            <a:ext cx="1254114" cy="1340768"/>
            <a:chOff x="1442102" y="294420"/>
            <a:chExt cx="1365794" cy="1951133"/>
          </a:xfrm>
        </p:grpSpPr>
        <p:sp>
          <p:nvSpPr>
            <p:cNvPr id="20" name="Köşeli Çift Ayraç 19"/>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öşeli Çift Ayraç 4"/>
            <p:cNvSpPr/>
            <p:nvPr/>
          </p:nvSpPr>
          <p:spPr>
            <a:xfrm>
              <a:off x="1442103" y="981570"/>
              <a:ext cx="1365793" cy="1096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22" name="21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
        <p:nvSpPr>
          <p:cNvPr id="23" name="22 Metin kutusu"/>
          <p:cNvSpPr txBox="1"/>
          <p:nvPr/>
        </p:nvSpPr>
        <p:spPr>
          <a:xfrm>
            <a:off x="1763688" y="404664"/>
            <a:ext cx="3024336" cy="400110"/>
          </a:xfrm>
          <a:prstGeom prst="rect">
            <a:avLst/>
          </a:prstGeom>
          <a:noFill/>
        </p:spPr>
        <p:txBody>
          <a:bodyPr wrap="square" rtlCol="0">
            <a:spAutoFit/>
          </a:bodyPr>
          <a:lstStyle/>
          <a:p>
            <a:r>
              <a:rPr lang="tr-TR" sz="2000" b="1" dirty="0" smtClean="0"/>
              <a:t>MEKANSAL SWOT ANALİZİ </a:t>
            </a:r>
            <a:endParaRPr lang="tr-TR" sz="2000" b="1" dirty="0"/>
          </a:p>
        </p:txBody>
      </p:sp>
    </p:spTree>
    <p:extLst>
      <p:ext uri="{BB962C8B-B14F-4D97-AF65-F5344CB8AC3E}">
        <p14:creationId xmlns:p14="http://schemas.microsoft.com/office/powerpoint/2010/main" val="1129729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1435608" y="274638"/>
            <a:ext cx="7498080" cy="92211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100" b="1" dirty="0" smtClean="0">
                <a:effectLst/>
              </a:rPr>
              <a:t>PROBLEM ANALİZİ- PROBLEM AĞACI</a:t>
            </a:r>
            <a:br>
              <a:rPr lang="tr-TR" sz="3100" b="1" dirty="0" smtClean="0">
                <a:effectLst/>
              </a:rPr>
            </a:br>
            <a:r>
              <a:rPr lang="tr-TR" sz="3600" b="1" dirty="0" smtClean="0"/>
              <a:t/>
            </a:r>
            <a:br>
              <a:rPr lang="tr-TR" sz="3600" b="1" dirty="0" smtClean="0"/>
            </a:br>
            <a:r>
              <a:rPr lang="tr-TR" altLang="tr-TR" sz="3600" dirty="0" smtClean="0">
                <a:solidFill>
                  <a:schemeClr val="accent1"/>
                </a:solidFill>
              </a:rPr>
              <a:t/>
            </a:r>
            <a:br>
              <a:rPr lang="tr-TR" altLang="tr-TR" sz="3600" dirty="0" smtClean="0">
                <a:solidFill>
                  <a:schemeClr val="accent1"/>
                </a:solidFill>
              </a:rPr>
            </a:br>
            <a:endParaRPr lang="tr-TR" altLang="tr-TR" sz="2800" dirty="0" smtClean="0">
              <a:effectLst/>
            </a:endParaRPr>
          </a:p>
        </p:txBody>
      </p:sp>
      <p:sp>
        <p:nvSpPr>
          <p:cNvPr id="3" name="2 İçerik Yer Tutucusu"/>
          <p:cNvSpPr>
            <a:spLocks noGrp="1"/>
          </p:cNvSpPr>
          <p:nvPr>
            <p:ph idx="1"/>
          </p:nvPr>
        </p:nvSpPr>
        <p:spPr/>
        <p:txBody>
          <a:bodyPr rtlCol="0">
            <a:normAutofit fontScale="92500" lnSpcReduction="10000"/>
          </a:bodyPr>
          <a:lstStyle/>
          <a:p>
            <a:pPr marL="0" indent="0" algn="just" eaLnBrk="1" fontAlgn="auto" hangingPunct="1">
              <a:spcBef>
                <a:spcPts val="0"/>
              </a:spcBef>
              <a:spcAft>
                <a:spcPts val="0"/>
              </a:spcAft>
              <a:buFont typeface="Arial" pitchFamily="34" charset="0"/>
              <a:buNone/>
              <a:defRPr/>
            </a:pPr>
            <a:endParaRPr lang="tr-TR" dirty="0" smtClean="0"/>
          </a:p>
          <a:p>
            <a:pPr marL="0" indent="0">
              <a:buNone/>
              <a:tabLst>
                <a:tab pos="88900" algn="l"/>
              </a:tabLst>
            </a:pPr>
            <a:r>
              <a:rPr lang="tr-TR" altLang="tr-TR" sz="2800" b="1" dirty="0" smtClean="0"/>
              <a:t>Problem Analizi Ne Amaçla Yapılır?</a:t>
            </a:r>
          </a:p>
          <a:p>
            <a:pPr marL="0" indent="0" algn="just" eaLnBrk="1" fontAlgn="auto" hangingPunct="1">
              <a:spcBef>
                <a:spcPts val="0"/>
              </a:spcBef>
              <a:spcAft>
                <a:spcPts val="0"/>
              </a:spcAft>
              <a:buFont typeface="Arial" pitchFamily="34" charset="0"/>
              <a:buNone/>
              <a:defRPr/>
            </a:pPr>
            <a:endParaRPr lang="tr-TR" sz="2600" dirty="0" smtClean="0"/>
          </a:p>
          <a:p>
            <a:pPr marL="514350" indent="-514350" algn="just" eaLnBrk="1" fontAlgn="auto" hangingPunct="1">
              <a:spcBef>
                <a:spcPts val="0"/>
              </a:spcBef>
              <a:spcAft>
                <a:spcPts val="0"/>
              </a:spcAft>
              <a:buClr>
                <a:schemeClr val="tx1"/>
              </a:buClr>
              <a:buFont typeface="+mj-lt"/>
              <a:buAutoNum type="arabicPeriod"/>
              <a:defRPr/>
            </a:pPr>
            <a:r>
              <a:rPr lang="tr-TR" sz="2600" dirty="0" smtClean="0"/>
              <a:t>Temel sorunların ve alt sorunların belirlenmesi,</a:t>
            </a:r>
          </a:p>
          <a:p>
            <a:pPr marL="514350" indent="-514350" algn="just" eaLnBrk="1" fontAlgn="auto" hangingPunct="1">
              <a:spcBef>
                <a:spcPts val="0"/>
              </a:spcBef>
              <a:spcAft>
                <a:spcPts val="0"/>
              </a:spcAft>
              <a:buClr>
                <a:schemeClr val="tx1"/>
              </a:buClr>
              <a:buFont typeface="+mj-lt"/>
              <a:buAutoNum type="arabicPeriod"/>
              <a:defRPr/>
            </a:pPr>
            <a:endParaRPr lang="tr-TR" sz="2600" dirty="0" smtClean="0"/>
          </a:p>
          <a:p>
            <a:pPr marL="514350" indent="-514350" algn="just">
              <a:spcBef>
                <a:spcPts val="0"/>
              </a:spcBef>
              <a:buClr>
                <a:schemeClr val="tx1"/>
              </a:buClr>
              <a:buFont typeface="+mj-lt"/>
              <a:buAutoNum type="arabicPeriod"/>
              <a:defRPr/>
            </a:pPr>
            <a:r>
              <a:rPr lang="tr-TR" sz="2600" dirty="0" smtClean="0"/>
              <a:t>Var olan olumsuz durumun ve neden-sonuç ilişkilerinin özet bir resminin çizilmesi.</a:t>
            </a:r>
          </a:p>
          <a:p>
            <a:pPr marL="514350" indent="-514350" algn="just">
              <a:spcBef>
                <a:spcPts val="0"/>
              </a:spcBef>
              <a:buClr>
                <a:schemeClr val="tx1"/>
              </a:buClr>
              <a:buFont typeface="+mj-lt"/>
              <a:buAutoNum type="arabicPeriod"/>
              <a:defRPr/>
            </a:pPr>
            <a:endParaRPr lang="tr-TR" sz="2600" dirty="0" smtClean="0"/>
          </a:p>
          <a:p>
            <a:pPr marL="514350" indent="-514350" algn="just">
              <a:spcBef>
                <a:spcPts val="0"/>
              </a:spcBef>
              <a:buClr>
                <a:schemeClr val="tx1"/>
              </a:buClr>
              <a:buNone/>
              <a:defRPr/>
            </a:pPr>
            <a:r>
              <a:rPr lang="tr-TR" sz="2600" dirty="0" smtClean="0"/>
              <a:t> </a:t>
            </a:r>
            <a:r>
              <a:rPr lang="tr-TR" altLang="tr-TR" sz="2800" b="1" dirty="0" smtClean="0"/>
              <a:t>Problem Analizinin Çıktıları Neler Olabilir? </a:t>
            </a:r>
          </a:p>
          <a:p>
            <a:pPr marL="514350" indent="-514350" algn="just" eaLnBrk="1" fontAlgn="auto" hangingPunct="1">
              <a:spcBef>
                <a:spcPts val="0"/>
              </a:spcBef>
              <a:spcAft>
                <a:spcPts val="0"/>
              </a:spcAft>
              <a:buClr>
                <a:schemeClr val="tx1"/>
              </a:buClr>
              <a:buNone/>
              <a:defRPr/>
            </a:pPr>
            <a:endParaRPr lang="tr-TR" sz="2600" dirty="0" smtClean="0"/>
          </a:p>
          <a:p>
            <a:pPr marL="0" indent="0" algn="just">
              <a:spcBef>
                <a:spcPts val="0"/>
              </a:spcBef>
              <a:buNone/>
              <a:defRPr/>
            </a:pPr>
            <a:r>
              <a:rPr lang="tr-TR" sz="2600" dirty="0" smtClean="0"/>
              <a:t>Problem analizi vizyon, amaç ve hedeflerin belirlenmesinde, farklı konular arasında neden-sonuç ilişkilerinin kurulmasında yönlendiricidir.</a:t>
            </a:r>
          </a:p>
          <a:p>
            <a:pPr marL="0" indent="0" algn="just" eaLnBrk="1" fontAlgn="auto" hangingPunct="1">
              <a:spcBef>
                <a:spcPts val="0"/>
              </a:spcBef>
              <a:spcAft>
                <a:spcPts val="0"/>
              </a:spcAft>
              <a:buFont typeface="Arial" pitchFamily="34" charset="0"/>
              <a:buNone/>
              <a:defRPr/>
            </a:pPr>
            <a:endParaRPr lang="tr-TR" dirty="0" smtClean="0"/>
          </a:p>
        </p:txBody>
      </p:sp>
      <p:grpSp>
        <p:nvGrpSpPr>
          <p:cNvPr id="2" name="Grup 5"/>
          <p:cNvGrpSpPr/>
          <p:nvPr/>
        </p:nvGrpSpPr>
        <p:grpSpPr>
          <a:xfrm>
            <a:off x="4827" y="0"/>
            <a:ext cx="1365794" cy="1951133"/>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1547664" y="274638"/>
            <a:ext cx="7139136" cy="1426170"/>
          </a:xfrm>
        </p:spPr>
        <p:txBody>
          <a:bodyPr>
            <a:noAutofit/>
          </a:bodyPr>
          <a:lstStyle/>
          <a:p>
            <a:r>
              <a:rPr lang="tr-TR" altLang="tr-TR" sz="2800" dirty="0" smtClean="0">
                <a:solidFill>
                  <a:schemeClr val="accent1"/>
                </a:solidFill>
              </a:rPr>
              <a:t/>
            </a:r>
            <a:br>
              <a:rPr lang="tr-TR" altLang="tr-TR" sz="2800" dirty="0" smtClean="0">
                <a:solidFill>
                  <a:schemeClr val="accent1"/>
                </a:solidFill>
              </a:rPr>
            </a:br>
            <a:r>
              <a:rPr lang="tr-TR" altLang="tr-TR" sz="2800" b="1" dirty="0" smtClean="0">
                <a:solidFill>
                  <a:srgbClr val="FF0000"/>
                </a:solidFill>
                <a:effectLst/>
              </a:rPr>
              <a:t/>
            </a:r>
            <a:br>
              <a:rPr lang="tr-TR" altLang="tr-TR" sz="2800" b="1" dirty="0" smtClean="0">
                <a:solidFill>
                  <a:srgbClr val="FF0000"/>
                </a:solidFill>
                <a:effectLst/>
              </a:rPr>
            </a:br>
            <a:r>
              <a:rPr lang="tr-TR" sz="2800" b="1" dirty="0" smtClean="0">
                <a:effectLst/>
              </a:rPr>
              <a:t> </a:t>
            </a:r>
            <a:r>
              <a:rPr lang="tr-TR" sz="2000" b="1" dirty="0" smtClean="0">
                <a:effectLst/>
              </a:rPr>
              <a:t>PROBLEM AĞACININ  OLUŞTURULMASI AŞAMALARI </a:t>
            </a:r>
            <a:r>
              <a:rPr lang="tr-TR" altLang="tr-TR" sz="2800" b="1" dirty="0" smtClean="0">
                <a:effectLst/>
              </a:rPr>
              <a:t/>
            </a:r>
            <a:br>
              <a:rPr lang="tr-TR" altLang="tr-TR" sz="2800" b="1" dirty="0" smtClean="0">
                <a:effectLst/>
              </a:rPr>
            </a:br>
            <a:endParaRPr lang="tr-TR" altLang="tr-TR" sz="2800" dirty="0" smtClean="0">
              <a:effectLst/>
            </a:endParaRPr>
          </a:p>
        </p:txBody>
      </p:sp>
      <p:sp>
        <p:nvSpPr>
          <p:cNvPr id="3" name="2 İçerik Yer Tutucusu"/>
          <p:cNvSpPr>
            <a:spLocks noGrp="1"/>
          </p:cNvSpPr>
          <p:nvPr>
            <p:ph idx="1"/>
          </p:nvPr>
        </p:nvSpPr>
        <p:spPr>
          <a:xfrm>
            <a:off x="1259632" y="1628800"/>
            <a:ext cx="7427168" cy="4968850"/>
          </a:xfrm>
        </p:spPr>
        <p:txBody>
          <a:bodyPr rtlCol="0">
            <a:normAutofit/>
          </a:bodyPr>
          <a:lstStyle/>
          <a:p>
            <a:pPr marL="514350" indent="-514350" algn="just" eaLnBrk="1" fontAlgn="auto" hangingPunct="1">
              <a:spcAft>
                <a:spcPts val="0"/>
              </a:spcAft>
              <a:buFont typeface="Wingdings" pitchFamily="2" charset="2"/>
              <a:buChar char="ü"/>
              <a:defRPr/>
            </a:pPr>
            <a:endParaRPr lang="tr-TR" sz="2600" dirty="0" smtClean="0"/>
          </a:p>
          <a:p>
            <a:pPr marL="514350" indent="-514350" algn="just" eaLnBrk="1" fontAlgn="auto" hangingPunct="1">
              <a:spcAft>
                <a:spcPts val="0"/>
              </a:spcAft>
              <a:buFont typeface="Wingdings" pitchFamily="2" charset="2"/>
              <a:buChar char="ü"/>
              <a:defRPr/>
            </a:pPr>
            <a:r>
              <a:rPr lang="tr-TR" sz="2600" dirty="0" smtClean="0"/>
              <a:t>Mevcut durumdaki ana problem/sonuç/duruma ilişkin her bir sorunu bir karta geçirin (beyin fırtınası) </a:t>
            </a:r>
          </a:p>
          <a:p>
            <a:pPr marL="514350" indent="-514350" algn="just" eaLnBrk="1" fontAlgn="auto" hangingPunct="1">
              <a:spcAft>
                <a:spcPts val="0"/>
              </a:spcAft>
              <a:buFont typeface="Wingdings" pitchFamily="2" charset="2"/>
              <a:buChar char="ü"/>
              <a:defRPr/>
            </a:pPr>
            <a:r>
              <a:rPr lang="tr-TR" sz="2600" dirty="0" smtClean="0"/>
              <a:t>Belirlenen problemler içerisinden bir başlangıç problemi seçin </a:t>
            </a:r>
          </a:p>
          <a:p>
            <a:pPr marL="514350" indent="-514350" algn="just" eaLnBrk="1" fontAlgn="auto" hangingPunct="1">
              <a:spcAft>
                <a:spcPts val="0"/>
              </a:spcAft>
              <a:buFont typeface="Wingdings" pitchFamily="2" charset="2"/>
              <a:buChar char="ü"/>
              <a:defRPr/>
            </a:pPr>
            <a:r>
              <a:rPr lang="tr-TR" sz="2600" dirty="0" smtClean="0"/>
              <a:t>Başlangıç problemine neden olan problemleri neden –sonuç ilişkisi kurarak ana problemin altına yazın</a:t>
            </a:r>
          </a:p>
          <a:p>
            <a:pPr marL="514350" indent="-514350" eaLnBrk="1" fontAlgn="auto" hangingPunct="1">
              <a:spcAft>
                <a:spcPts val="0"/>
              </a:spcAft>
              <a:buNone/>
              <a:defRPr/>
            </a:pPr>
            <a:endParaRPr lang="tr-TR" dirty="0" smtClean="0"/>
          </a:p>
        </p:txBody>
      </p:sp>
      <p:grpSp>
        <p:nvGrpSpPr>
          <p:cNvPr id="4" name="Grup 3"/>
          <p:cNvGrpSpPr/>
          <p:nvPr/>
        </p:nvGrpSpPr>
        <p:grpSpPr>
          <a:xfrm>
            <a:off x="4827" y="0"/>
            <a:ext cx="1365794" cy="1951133"/>
            <a:chOff x="1442102" y="294420"/>
            <a:chExt cx="1365794" cy="1951133"/>
          </a:xfrm>
        </p:grpSpPr>
        <p:sp>
          <p:nvSpPr>
            <p:cNvPr id="5" name="Köşeli Çift Ayraç 4"/>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7" name="6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2800" b="1" dirty="0" smtClean="0">
                <a:solidFill>
                  <a:srgbClr val="FF0000"/>
                </a:solidFill>
              </a:rPr>
              <a:t/>
            </a:r>
            <a:br>
              <a:rPr lang="tr-TR" altLang="tr-TR" sz="2800" b="1" dirty="0" smtClean="0">
                <a:solidFill>
                  <a:srgbClr val="FF0000"/>
                </a:solidFill>
              </a:rPr>
            </a:br>
            <a:r>
              <a:rPr lang="tr-TR" altLang="tr-TR" sz="2800" b="1" dirty="0">
                <a:solidFill>
                  <a:srgbClr val="FF0000"/>
                </a:solidFill>
              </a:rPr>
              <a:t/>
            </a:r>
            <a:br>
              <a:rPr lang="tr-TR" altLang="tr-TR" sz="2800" b="1" dirty="0">
                <a:solidFill>
                  <a:srgbClr val="FF0000"/>
                </a:solidFill>
              </a:rPr>
            </a:br>
            <a:r>
              <a:rPr lang="tr-TR" altLang="tr-TR" sz="2800" b="1" dirty="0">
                <a:solidFill>
                  <a:srgbClr val="FF0000"/>
                </a:solidFill>
                <a:effectLst/>
              </a:rPr>
              <a:t/>
            </a:r>
            <a:br>
              <a:rPr lang="tr-TR" altLang="tr-TR" sz="2800" b="1" dirty="0">
                <a:solidFill>
                  <a:srgbClr val="FF0000"/>
                </a:solidFill>
                <a:effectLst/>
              </a:rPr>
            </a:br>
            <a:r>
              <a:rPr lang="tr-TR" sz="3100" b="1" dirty="0" smtClean="0">
                <a:effectLst/>
              </a:rPr>
              <a:t> </a:t>
            </a:r>
            <a:r>
              <a:rPr lang="tr-TR" sz="2200" b="1" dirty="0" smtClean="0">
                <a:effectLst/>
              </a:rPr>
              <a:t>PROBLEM AĞACININ OLUŞTURULMASI AŞAMALARI </a:t>
            </a:r>
            <a:r>
              <a:rPr lang="tr-TR" altLang="tr-TR" b="1" dirty="0">
                <a:effectLst/>
              </a:rPr>
              <a:t/>
            </a:r>
            <a:br>
              <a:rPr lang="tr-TR" altLang="tr-TR" b="1" dirty="0">
                <a:effectLst/>
              </a:rPr>
            </a:br>
            <a:endParaRPr lang="tr-TR" dirty="0">
              <a:effectLst/>
            </a:endParaRPr>
          </a:p>
        </p:txBody>
      </p:sp>
      <p:pic>
        <p:nvPicPr>
          <p:cNvPr id="1026" name="Picture 2" descr="C:\Users\Asus\Pictures\Screenshots\Ekran Görüntüsü (8).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35100" y="1738908"/>
            <a:ext cx="7499350" cy="421838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475656" y="5347496"/>
            <a:ext cx="2952328" cy="369332"/>
          </a:xfrm>
          <a:prstGeom prst="rect">
            <a:avLst/>
          </a:prstGeom>
          <a:noFill/>
        </p:spPr>
        <p:txBody>
          <a:bodyPr wrap="square" rtlCol="0">
            <a:spAutoFit/>
          </a:bodyPr>
          <a:lstStyle/>
          <a:p>
            <a:r>
              <a:rPr lang="tr-TR" i="1" dirty="0" smtClean="0">
                <a:solidFill>
                  <a:srgbClr val="92D050"/>
                </a:solidFill>
              </a:rPr>
              <a:t>Kaynak: </a:t>
            </a:r>
            <a:r>
              <a:rPr lang="tr-TR" i="1" dirty="0" err="1" smtClean="0">
                <a:solidFill>
                  <a:srgbClr val="92D050"/>
                </a:solidFill>
              </a:rPr>
              <a:t>Tekindağ</a:t>
            </a:r>
            <a:r>
              <a:rPr lang="tr-TR" i="1" dirty="0" smtClean="0">
                <a:solidFill>
                  <a:srgbClr val="92D050"/>
                </a:solidFill>
              </a:rPr>
              <a:t>, F.C.2015</a:t>
            </a:r>
            <a:endParaRPr lang="tr-TR" i="1" dirty="0">
              <a:solidFill>
                <a:srgbClr val="92D050"/>
              </a:solidFill>
            </a:endParaRPr>
          </a:p>
        </p:txBody>
      </p:sp>
      <p:grpSp>
        <p:nvGrpSpPr>
          <p:cNvPr id="6" name="Grup 5"/>
          <p:cNvGrpSpPr/>
          <p:nvPr/>
        </p:nvGrpSpPr>
        <p:grpSpPr>
          <a:xfrm>
            <a:off x="4827" y="0"/>
            <a:ext cx="1365794" cy="1951133"/>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196387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1619672" y="260648"/>
            <a:ext cx="7005216" cy="1296144"/>
          </a:xfrm>
        </p:spPr>
        <p:txBody>
          <a:bodyPr>
            <a:normAutofit fontScale="90000"/>
          </a:bodyPr>
          <a:lstStyle/>
          <a:p>
            <a:pPr>
              <a:defRPr/>
            </a:pPr>
            <a:r>
              <a:rPr lang="tr-TR" altLang="tr-TR" sz="3600" b="1" dirty="0" smtClean="0">
                <a:solidFill>
                  <a:schemeClr val="accent1"/>
                </a:solidFill>
              </a:rPr>
              <a:t/>
            </a:r>
            <a:br>
              <a:rPr lang="tr-TR" altLang="tr-TR" sz="3600" b="1" dirty="0" smtClean="0">
                <a:solidFill>
                  <a:schemeClr val="accent1"/>
                </a:solidFill>
              </a:rPr>
            </a:br>
            <a:r>
              <a:rPr lang="tr-TR" altLang="tr-TR" sz="2800" b="1" dirty="0">
                <a:solidFill>
                  <a:srgbClr val="FF0000"/>
                </a:solidFill>
                <a:effectLst/>
              </a:rPr>
              <a:t/>
            </a:r>
            <a:br>
              <a:rPr lang="tr-TR" altLang="tr-TR" sz="2800" b="1" dirty="0">
                <a:solidFill>
                  <a:srgbClr val="FF0000"/>
                </a:solidFill>
                <a:effectLst/>
              </a:rPr>
            </a:br>
            <a:r>
              <a:rPr lang="tr-TR" altLang="tr-TR" sz="2800" b="1" dirty="0" smtClean="0">
                <a:solidFill>
                  <a:srgbClr val="FF0000"/>
                </a:solidFill>
                <a:effectLst/>
              </a:rPr>
              <a:t/>
            </a:r>
            <a:br>
              <a:rPr lang="tr-TR" altLang="tr-TR" sz="2800" b="1" dirty="0" smtClean="0">
                <a:solidFill>
                  <a:srgbClr val="FF0000"/>
                </a:solidFill>
                <a:effectLst/>
              </a:rPr>
            </a:br>
            <a:r>
              <a:rPr lang="tr-TR" altLang="tr-TR" sz="2800" b="1" dirty="0" smtClean="0">
                <a:solidFill>
                  <a:srgbClr val="FF0000"/>
                </a:solidFill>
                <a:effectLst/>
              </a:rPr>
              <a:t/>
            </a:r>
            <a:br>
              <a:rPr lang="tr-TR" altLang="tr-TR" sz="2800" b="1" dirty="0" smtClean="0">
                <a:solidFill>
                  <a:srgbClr val="FF0000"/>
                </a:solidFill>
                <a:effectLst/>
              </a:rPr>
            </a:br>
            <a:r>
              <a:rPr lang="tr-TR" altLang="tr-TR" sz="2800" b="1" dirty="0" smtClean="0">
                <a:solidFill>
                  <a:srgbClr val="FF0000"/>
                </a:solidFill>
                <a:effectLst/>
              </a:rPr>
              <a:t/>
            </a:r>
            <a:br>
              <a:rPr lang="tr-TR" altLang="tr-TR" sz="2800" b="1" dirty="0" smtClean="0">
                <a:solidFill>
                  <a:srgbClr val="FF0000"/>
                </a:solidFill>
                <a:effectLst/>
              </a:rPr>
            </a:br>
            <a:r>
              <a:rPr lang="tr-TR" altLang="tr-TR" sz="2800" b="1" dirty="0" smtClean="0">
                <a:solidFill>
                  <a:srgbClr val="FF0000"/>
                </a:solidFill>
                <a:effectLst/>
              </a:rPr>
              <a:t/>
            </a:r>
            <a:br>
              <a:rPr lang="tr-TR" altLang="tr-TR" sz="2800" b="1" dirty="0" smtClean="0">
                <a:solidFill>
                  <a:srgbClr val="FF0000"/>
                </a:solidFill>
                <a:effectLst/>
              </a:rPr>
            </a:br>
            <a:r>
              <a:rPr lang="tr-TR" sz="3100" b="1" dirty="0" smtClean="0">
                <a:effectLst/>
              </a:rPr>
              <a:t> </a:t>
            </a:r>
            <a:r>
              <a:rPr lang="tr-TR" sz="2200" b="1" dirty="0" smtClean="0">
                <a:effectLst/>
              </a:rPr>
              <a:t>PROBLEM AĞACININ OLUŞTURULMASI AŞAMALARI </a:t>
            </a:r>
            <a:r>
              <a:rPr lang="tr-TR" altLang="tr-TR" sz="2800" b="1" dirty="0" smtClean="0">
                <a:effectLst/>
              </a:rPr>
              <a:t/>
            </a:r>
            <a:br>
              <a:rPr lang="tr-TR" altLang="tr-TR" sz="2800" b="1" dirty="0" smtClean="0">
                <a:effectLst/>
              </a:rPr>
            </a:br>
            <a:r>
              <a:rPr lang="tr-TR" altLang="tr-TR" sz="2800" b="1" dirty="0">
                <a:effectLst/>
              </a:rPr>
              <a:t/>
            </a:r>
            <a:br>
              <a:rPr lang="tr-TR" altLang="tr-TR" sz="2800" b="1" dirty="0">
                <a:effectLst/>
              </a:rPr>
            </a:br>
            <a:r>
              <a:rPr lang="tr-TR" altLang="tr-TR" sz="2800" b="1" dirty="0" smtClean="0">
                <a:effectLst/>
              </a:rPr>
              <a:t/>
            </a:r>
            <a:br>
              <a:rPr lang="tr-TR" altLang="tr-TR" sz="2800" b="1" dirty="0" smtClean="0">
                <a:effectLst/>
              </a:rPr>
            </a:br>
            <a:endParaRPr lang="tr-TR" sz="2800" b="1" dirty="0">
              <a:effectLst/>
            </a:endParaRPr>
          </a:p>
        </p:txBody>
      </p:sp>
      <p:sp>
        <p:nvSpPr>
          <p:cNvPr id="3" name="2 İçerik Yer Tutucusu"/>
          <p:cNvSpPr>
            <a:spLocks noGrp="1"/>
          </p:cNvSpPr>
          <p:nvPr>
            <p:ph idx="1"/>
          </p:nvPr>
        </p:nvSpPr>
        <p:spPr>
          <a:xfrm>
            <a:off x="1043608" y="1916832"/>
            <a:ext cx="7643192" cy="4536504"/>
          </a:xfrm>
        </p:spPr>
        <p:txBody>
          <a:bodyPr rtlCol="0">
            <a:normAutofit/>
          </a:bodyPr>
          <a:lstStyle/>
          <a:p>
            <a:pPr marL="514350" indent="-514350" algn="just" eaLnBrk="1" fontAlgn="auto" hangingPunct="1">
              <a:spcBef>
                <a:spcPts val="0"/>
              </a:spcBef>
              <a:spcAft>
                <a:spcPts val="0"/>
              </a:spcAft>
              <a:buFont typeface="Wingdings" pitchFamily="2" charset="2"/>
              <a:buChar char="ü"/>
              <a:defRPr/>
            </a:pPr>
            <a:r>
              <a:rPr lang="tr-TR" sz="2600" dirty="0" smtClean="0"/>
              <a:t>Başlangıç probleminden doğrudan etkilenen problemleri başlangıç probleminin üstüne yazın</a:t>
            </a:r>
          </a:p>
          <a:p>
            <a:pPr marL="514350" indent="-514350" algn="just" eaLnBrk="1" fontAlgn="auto" hangingPunct="1">
              <a:spcBef>
                <a:spcPts val="0"/>
              </a:spcBef>
              <a:spcAft>
                <a:spcPts val="0"/>
              </a:spcAft>
              <a:buFont typeface="Wingdings" pitchFamily="2" charset="2"/>
              <a:buChar char="ü"/>
              <a:defRPr/>
            </a:pPr>
            <a:endParaRPr lang="tr-TR" sz="2600" dirty="0" smtClean="0"/>
          </a:p>
          <a:p>
            <a:pPr marL="514350" indent="-514350" algn="just" eaLnBrk="1" fontAlgn="auto" hangingPunct="1">
              <a:spcBef>
                <a:spcPts val="0"/>
              </a:spcBef>
              <a:spcAft>
                <a:spcPts val="0"/>
              </a:spcAft>
              <a:buFont typeface="Wingdings" pitchFamily="2" charset="2"/>
              <a:buChar char="ü"/>
              <a:defRPr/>
            </a:pPr>
            <a:r>
              <a:rPr lang="tr-TR" sz="2600" dirty="0" smtClean="0"/>
              <a:t>Problemleri neden-sonuç ilişkisi kurarak oklarla yukarıya doğru yerleştirin</a:t>
            </a:r>
          </a:p>
          <a:p>
            <a:pPr marL="514350" indent="-514350" algn="just" eaLnBrk="1" fontAlgn="auto" hangingPunct="1">
              <a:spcBef>
                <a:spcPts val="0"/>
              </a:spcBef>
              <a:spcAft>
                <a:spcPts val="0"/>
              </a:spcAft>
              <a:buNone/>
              <a:defRPr/>
            </a:pPr>
            <a:r>
              <a:rPr lang="tr-TR" sz="2600" dirty="0" smtClean="0"/>
              <a:t> </a:t>
            </a:r>
            <a:endParaRPr lang="tr-TR" dirty="0" smtClean="0"/>
          </a:p>
        </p:txBody>
      </p:sp>
      <p:grpSp>
        <p:nvGrpSpPr>
          <p:cNvPr id="4" name="Grup 3"/>
          <p:cNvGrpSpPr/>
          <p:nvPr/>
        </p:nvGrpSpPr>
        <p:grpSpPr>
          <a:xfrm>
            <a:off x="4827" y="0"/>
            <a:ext cx="1365794" cy="1951133"/>
            <a:chOff x="1442102" y="294420"/>
            <a:chExt cx="1365794" cy="1951133"/>
          </a:xfrm>
        </p:grpSpPr>
        <p:sp>
          <p:nvSpPr>
            <p:cNvPr id="5" name="Köşeli Çift Ayraç 4"/>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7" name="6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60648"/>
            <a:ext cx="7498080" cy="1143000"/>
          </a:xfrm>
        </p:spPr>
        <p:txBody>
          <a:bodyPr/>
          <a:lstStyle/>
          <a:p>
            <a:r>
              <a:rPr lang="tr-TR" altLang="tr-TR" sz="2800" b="1" dirty="0">
                <a:solidFill>
                  <a:srgbClr val="FF0000"/>
                </a:solidFill>
                <a:effectLst/>
              </a:rPr>
              <a:t/>
            </a:r>
            <a:br>
              <a:rPr lang="tr-TR" altLang="tr-TR" sz="2800" b="1" dirty="0">
                <a:solidFill>
                  <a:srgbClr val="FF0000"/>
                </a:solidFill>
                <a:effectLst/>
              </a:rPr>
            </a:br>
            <a:r>
              <a:rPr lang="tr-TR" sz="2800" b="1" dirty="0" smtClean="0">
                <a:effectLst/>
              </a:rPr>
              <a:t> </a:t>
            </a:r>
            <a:r>
              <a:rPr lang="tr-TR" sz="2000" b="1" dirty="0" smtClean="0">
                <a:effectLst/>
              </a:rPr>
              <a:t>PROBLEM AĞACININ OLUŞTURULMASI AŞAMALARI </a:t>
            </a:r>
            <a:endParaRPr lang="tr-TR" sz="2000" dirty="0">
              <a:effectLst/>
            </a:endParaRPr>
          </a:p>
        </p:txBody>
      </p:sp>
      <p:pic>
        <p:nvPicPr>
          <p:cNvPr id="3074" name="Picture 2" descr="C:\Users\Asus\Pictures\Screenshots\Ekran Görüntüsü (9).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35100" y="1738908"/>
            <a:ext cx="7499350" cy="421838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368591" y="6087943"/>
            <a:ext cx="3312368" cy="369332"/>
          </a:xfrm>
          <a:prstGeom prst="rect">
            <a:avLst/>
          </a:prstGeom>
          <a:noFill/>
        </p:spPr>
        <p:txBody>
          <a:bodyPr wrap="square" rtlCol="0">
            <a:spAutoFit/>
          </a:bodyPr>
          <a:lstStyle/>
          <a:p>
            <a:r>
              <a:rPr lang="tr-TR" i="1" dirty="0" smtClean="0">
                <a:solidFill>
                  <a:srgbClr val="92D050"/>
                </a:solidFill>
              </a:rPr>
              <a:t>(Kaynak: </a:t>
            </a:r>
            <a:r>
              <a:rPr lang="tr-TR" i="1" dirty="0" err="1" smtClean="0">
                <a:solidFill>
                  <a:srgbClr val="92D050"/>
                </a:solidFill>
              </a:rPr>
              <a:t>Tekindağ</a:t>
            </a:r>
            <a:r>
              <a:rPr lang="tr-TR" i="1" dirty="0" smtClean="0">
                <a:solidFill>
                  <a:srgbClr val="92D050"/>
                </a:solidFill>
              </a:rPr>
              <a:t>, F.C.2015)</a:t>
            </a:r>
            <a:endParaRPr lang="tr-TR" i="1" dirty="0">
              <a:solidFill>
                <a:srgbClr val="92D050"/>
              </a:solidFill>
            </a:endParaRPr>
          </a:p>
        </p:txBody>
      </p:sp>
      <p:grpSp>
        <p:nvGrpSpPr>
          <p:cNvPr id="6" name="Grup 5"/>
          <p:cNvGrpSpPr/>
          <p:nvPr/>
        </p:nvGrpSpPr>
        <p:grpSpPr>
          <a:xfrm>
            <a:off x="4827" y="0"/>
            <a:ext cx="1365794" cy="1951133"/>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415013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188640"/>
            <a:ext cx="7056784" cy="792088"/>
          </a:xfrm>
        </p:spPr>
        <p:txBody>
          <a:bodyPr>
            <a:normAutofit fontScale="90000"/>
          </a:bodyPr>
          <a:lstStyle/>
          <a:p>
            <a:r>
              <a:rPr lang="tr-TR" altLang="tr-TR" sz="2800" dirty="0">
                <a:solidFill>
                  <a:schemeClr val="accent1"/>
                </a:solidFill>
              </a:rPr>
              <a:t/>
            </a:r>
            <a:br>
              <a:rPr lang="tr-TR" altLang="tr-TR" sz="2800" dirty="0">
                <a:solidFill>
                  <a:schemeClr val="accent1"/>
                </a:solidFill>
              </a:rPr>
            </a:br>
            <a:r>
              <a:rPr lang="tr-TR" altLang="tr-TR" sz="2800" b="1" dirty="0">
                <a:solidFill>
                  <a:srgbClr val="FF0000"/>
                </a:solidFill>
                <a:effectLst/>
              </a:rPr>
              <a:t/>
            </a:r>
            <a:br>
              <a:rPr lang="tr-TR" altLang="tr-TR" sz="2800" b="1" dirty="0">
                <a:solidFill>
                  <a:srgbClr val="FF0000"/>
                </a:solidFill>
                <a:effectLst/>
              </a:rPr>
            </a:br>
            <a:r>
              <a:rPr lang="tr-TR" altLang="tr-TR" sz="2800" b="1" dirty="0" smtClean="0">
                <a:solidFill>
                  <a:srgbClr val="FF0000"/>
                </a:solidFill>
                <a:effectLst/>
              </a:rPr>
              <a:t/>
            </a:r>
            <a:br>
              <a:rPr lang="tr-TR" altLang="tr-TR" sz="2800" b="1" dirty="0" smtClean="0">
                <a:solidFill>
                  <a:srgbClr val="FF0000"/>
                </a:solidFill>
                <a:effectLst/>
              </a:rPr>
            </a:br>
            <a:r>
              <a:rPr lang="tr-TR" sz="3100" b="1" dirty="0" smtClean="0">
                <a:effectLst/>
              </a:rPr>
              <a:t> </a:t>
            </a:r>
            <a:r>
              <a:rPr lang="tr-TR" sz="2200" b="1" dirty="0" smtClean="0">
                <a:effectLst/>
              </a:rPr>
              <a:t>PROBLEM AĞACININ OLUŞTURULMASI AŞAMALARI </a:t>
            </a:r>
            <a:r>
              <a:rPr lang="tr-TR" altLang="tr-TR" sz="2800" b="1" dirty="0" smtClean="0">
                <a:solidFill>
                  <a:srgbClr val="FF0000"/>
                </a:solidFill>
                <a:effectLst/>
              </a:rPr>
              <a:t/>
            </a:r>
            <a:br>
              <a:rPr lang="tr-TR" altLang="tr-TR" sz="2800" b="1" dirty="0" smtClean="0">
                <a:solidFill>
                  <a:srgbClr val="FF0000"/>
                </a:solidFill>
                <a:effectLst/>
              </a:rPr>
            </a:br>
            <a:r>
              <a:rPr lang="tr-TR" altLang="tr-TR" sz="2800" b="1" dirty="0" smtClean="0">
                <a:solidFill>
                  <a:srgbClr val="FF0000"/>
                </a:solidFill>
                <a:effectLst/>
              </a:rPr>
              <a:t/>
            </a:r>
            <a:br>
              <a:rPr lang="tr-TR" altLang="tr-TR" sz="2800" b="1" dirty="0" smtClean="0">
                <a:solidFill>
                  <a:srgbClr val="FF0000"/>
                </a:solidFill>
                <a:effectLst/>
              </a:rPr>
            </a:br>
            <a:r>
              <a:rPr lang="tr-TR" altLang="tr-TR" sz="2800" b="1" dirty="0">
                <a:effectLst/>
              </a:rPr>
              <a:t/>
            </a:r>
            <a:br>
              <a:rPr lang="tr-TR" altLang="tr-TR" sz="2800" b="1" dirty="0">
                <a:effectLst/>
              </a:rPr>
            </a:br>
            <a:r>
              <a:rPr lang="tr-TR" altLang="tr-TR" sz="2800" b="1" dirty="0" smtClean="0">
                <a:effectLst/>
              </a:rPr>
              <a:t/>
            </a:r>
            <a:br>
              <a:rPr lang="tr-TR" altLang="tr-TR" sz="2800" b="1" dirty="0" smtClean="0">
                <a:effectLst/>
              </a:rPr>
            </a:br>
            <a:endParaRPr lang="tr-TR" sz="2800" dirty="0">
              <a:effectLst/>
            </a:endParaRPr>
          </a:p>
        </p:txBody>
      </p:sp>
      <p:sp>
        <p:nvSpPr>
          <p:cNvPr id="3" name="İçerik Yer Tutucusu 2"/>
          <p:cNvSpPr>
            <a:spLocks noGrp="1"/>
          </p:cNvSpPr>
          <p:nvPr>
            <p:ph idx="1"/>
          </p:nvPr>
        </p:nvSpPr>
        <p:spPr>
          <a:xfrm>
            <a:off x="1187624" y="2276872"/>
            <a:ext cx="7499176" cy="3849291"/>
          </a:xfrm>
        </p:spPr>
        <p:txBody>
          <a:bodyPr/>
          <a:lstStyle/>
          <a:p>
            <a:pPr marL="514350" indent="-514350" algn="just" eaLnBrk="1" fontAlgn="auto" hangingPunct="1">
              <a:spcBef>
                <a:spcPts val="0"/>
              </a:spcBef>
              <a:spcAft>
                <a:spcPts val="0"/>
              </a:spcAft>
              <a:buFont typeface="Wingdings" pitchFamily="2" charset="2"/>
              <a:buChar char="ü"/>
              <a:defRPr/>
            </a:pPr>
            <a:r>
              <a:rPr lang="tr-TR" sz="2800" dirty="0" smtClean="0"/>
              <a:t>Benzer </a:t>
            </a:r>
            <a:r>
              <a:rPr lang="tr-TR" sz="2800" dirty="0"/>
              <a:t>şekilde diğer tüm problemleri birbirleriyle        karşılaştırarak yerleştirin</a:t>
            </a:r>
          </a:p>
          <a:p>
            <a:pPr marL="288000" indent="-514350" algn="just" eaLnBrk="1" fontAlgn="auto" hangingPunct="1">
              <a:lnSpc>
                <a:spcPct val="150000"/>
              </a:lnSpc>
              <a:spcBef>
                <a:spcPts val="0"/>
              </a:spcBef>
              <a:spcAft>
                <a:spcPts val="0"/>
              </a:spcAft>
              <a:buFont typeface="Wingdings" pitchFamily="2" charset="2"/>
              <a:buChar char="ü"/>
              <a:defRPr/>
            </a:pPr>
            <a:r>
              <a:rPr lang="tr-TR" sz="2800" dirty="0"/>
              <a:t>Problemleri sebep-sonuç oklarıyla ilişkilendirin</a:t>
            </a:r>
          </a:p>
          <a:p>
            <a:pPr marL="514350" indent="-514350" algn="just" eaLnBrk="1" fontAlgn="auto" hangingPunct="1">
              <a:spcBef>
                <a:spcPts val="0"/>
              </a:spcBef>
              <a:spcAft>
                <a:spcPts val="0"/>
              </a:spcAft>
              <a:buFont typeface="Wingdings" pitchFamily="2" charset="2"/>
              <a:buChar char="ü"/>
              <a:defRPr/>
            </a:pPr>
            <a:r>
              <a:rPr lang="tr-TR" sz="2800" dirty="0"/>
              <a:t>Ağacın tamamını gözden geçirin ve problemler arasındaki neden-sonuç ilişkilerini kontrol edin (Yıldız 2014)</a:t>
            </a:r>
          </a:p>
          <a:p>
            <a:endParaRPr lang="tr-TR" dirty="0"/>
          </a:p>
        </p:txBody>
      </p:sp>
      <p:grpSp>
        <p:nvGrpSpPr>
          <p:cNvPr id="4" name="Grup 3"/>
          <p:cNvGrpSpPr/>
          <p:nvPr/>
        </p:nvGrpSpPr>
        <p:grpSpPr>
          <a:xfrm>
            <a:off x="4827" y="0"/>
            <a:ext cx="1365794" cy="1951133"/>
            <a:chOff x="1442102" y="294420"/>
            <a:chExt cx="1365794" cy="1951133"/>
          </a:xfrm>
        </p:grpSpPr>
        <p:sp>
          <p:nvSpPr>
            <p:cNvPr id="5" name="Köşeli Çift Ayraç 4"/>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7" name="6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390188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800" b="1" dirty="0">
                <a:solidFill>
                  <a:srgbClr val="FF0000"/>
                </a:solidFill>
                <a:effectLst/>
              </a:rPr>
              <a:t/>
            </a:r>
            <a:br>
              <a:rPr lang="tr-TR" altLang="tr-TR" sz="2800" b="1" dirty="0">
                <a:solidFill>
                  <a:srgbClr val="FF0000"/>
                </a:solidFill>
                <a:effectLst/>
              </a:rPr>
            </a:br>
            <a:r>
              <a:rPr lang="tr-TR" sz="2800" b="1" dirty="0" smtClean="0">
                <a:effectLst/>
              </a:rPr>
              <a:t> </a:t>
            </a:r>
            <a:r>
              <a:rPr lang="tr-TR" sz="2000" b="1" dirty="0" smtClean="0">
                <a:effectLst/>
              </a:rPr>
              <a:t>PROBLEM AĞACININ OLUŞTURULMASI AŞAMALARI </a:t>
            </a:r>
            <a:endParaRPr lang="tr-TR" sz="2000" dirty="0">
              <a:effectLst/>
            </a:endParaRPr>
          </a:p>
        </p:txBody>
      </p:sp>
      <p:pic>
        <p:nvPicPr>
          <p:cNvPr id="4098" name="Picture 2" descr="C:\Users\Asus\Pictures\Screenshots\Ekran Görüntüsü (10).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35100" y="1738908"/>
            <a:ext cx="7499350" cy="421838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259632" y="5661248"/>
            <a:ext cx="4104456" cy="369332"/>
          </a:xfrm>
          <a:prstGeom prst="rect">
            <a:avLst/>
          </a:prstGeom>
          <a:noFill/>
        </p:spPr>
        <p:txBody>
          <a:bodyPr wrap="square" rtlCol="0">
            <a:spAutoFit/>
          </a:bodyPr>
          <a:lstStyle/>
          <a:p>
            <a:r>
              <a:rPr lang="tr-TR" i="1" dirty="0" smtClean="0">
                <a:solidFill>
                  <a:srgbClr val="92D050"/>
                </a:solidFill>
              </a:rPr>
              <a:t>(Kaynak: </a:t>
            </a:r>
            <a:r>
              <a:rPr lang="tr-TR" i="1" dirty="0" err="1" smtClean="0">
                <a:solidFill>
                  <a:srgbClr val="92D050"/>
                </a:solidFill>
              </a:rPr>
              <a:t>Tekindağ</a:t>
            </a:r>
            <a:r>
              <a:rPr lang="tr-TR" i="1" dirty="0" smtClean="0">
                <a:solidFill>
                  <a:srgbClr val="92D050"/>
                </a:solidFill>
              </a:rPr>
              <a:t>, F.C.2015)</a:t>
            </a:r>
            <a:endParaRPr lang="tr-TR" i="1" dirty="0">
              <a:solidFill>
                <a:srgbClr val="92D050"/>
              </a:solidFill>
            </a:endParaRPr>
          </a:p>
        </p:txBody>
      </p:sp>
      <p:grpSp>
        <p:nvGrpSpPr>
          <p:cNvPr id="6" name="Grup 5"/>
          <p:cNvGrpSpPr/>
          <p:nvPr/>
        </p:nvGrpSpPr>
        <p:grpSpPr>
          <a:xfrm>
            <a:off x="4827" y="0"/>
            <a:ext cx="1365794" cy="1951133"/>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2632151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2800" dirty="0">
                <a:solidFill>
                  <a:schemeClr val="accent1"/>
                </a:solidFill>
              </a:rPr>
              <a:t/>
            </a:r>
            <a:br>
              <a:rPr lang="tr-TR" altLang="tr-TR" sz="2800" dirty="0">
                <a:solidFill>
                  <a:schemeClr val="accent1"/>
                </a:solidFill>
              </a:rPr>
            </a:br>
            <a:r>
              <a:rPr lang="tr-TR" altLang="tr-TR" sz="3100" b="1" dirty="0">
                <a:solidFill>
                  <a:srgbClr val="FF0000"/>
                </a:solidFill>
                <a:effectLst/>
              </a:rPr>
              <a:t/>
            </a:r>
            <a:br>
              <a:rPr lang="tr-TR" altLang="tr-TR" sz="3100" b="1" dirty="0">
                <a:solidFill>
                  <a:srgbClr val="FF0000"/>
                </a:solidFill>
                <a:effectLst/>
              </a:rPr>
            </a:br>
            <a:r>
              <a:rPr lang="tr-TR" sz="3100" b="1" dirty="0" smtClean="0">
                <a:effectLst/>
              </a:rPr>
              <a:t> PROBLEM AĞACI</a:t>
            </a:r>
            <a:endParaRPr lang="tr-TR" sz="3100" dirty="0">
              <a:effectLst/>
            </a:endParaRPr>
          </a:p>
        </p:txBody>
      </p:sp>
      <p:sp>
        <p:nvSpPr>
          <p:cNvPr id="3" name="İçerik Yer Tutucusu 2"/>
          <p:cNvSpPr>
            <a:spLocks noGrp="1"/>
          </p:cNvSpPr>
          <p:nvPr>
            <p:ph idx="1"/>
          </p:nvPr>
        </p:nvSpPr>
        <p:spPr>
          <a:xfrm>
            <a:off x="1259632" y="1556792"/>
            <a:ext cx="7427168" cy="4968552"/>
          </a:xfrm>
        </p:spPr>
        <p:txBody>
          <a:bodyPr>
            <a:normAutofit lnSpcReduction="10000"/>
          </a:bodyPr>
          <a:lstStyle/>
          <a:p>
            <a:pPr marL="0" indent="0" algn="just">
              <a:buNone/>
            </a:pPr>
            <a:endParaRPr lang="tr-TR" sz="2400" dirty="0" smtClean="0"/>
          </a:p>
          <a:p>
            <a:pPr marL="0" indent="0" algn="just">
              <a:buNone/>
            </a:pPr>
            <a:r>
              <a:rPr lang="tr-TR" sz="2400" dirty="0" smtClean="0"/>
              <a:t>1.Problem </a:t>
            </a:r>
            <a:r>
              <a:rPr lang="tr-TR" sz="2400" dirty="0"/>
              <a:t>ağacı oluştururken peyzaj </a:t>
            </a:r>
            <a:endParaRPr lang="tr-TR" sz="2400" dirty="0" smtClean="0"/>
          </a:p>
          <a:p>
            <a:pPr marL="0" indent="0" algn="just">
              <a:buNone/>
            </a:pPr>
            <a:r>
              <a:rPr lang="tr-TR" sz="2400" dirty="0" smtClean="0"/>
              <a:t>envanteri; peyzajın yapısı, işleyişi ve </a:t>
            </a:r>
          </a:p>
          <a:p>
            <a:pPr marL="0" indent="0" algn="just">
              <a:buNone/>
            </a:pPr>
            <a:r>
              <a:rPr lang="tr-TR" sz="2400" dirty="0" smtClean="0"/>
              <a:t>değişimi çerçevesinde değerlendirilmelidir. </a:t>
            </a:r>
          </a:p>
          <a:p>
            <a:pPr marL="0" indent="0" algn="just">
              <a:buNone/>
            </a:pPr>
            <a:r>
              <a:rPr lang="tr-TR" sz="2400" dirty="0" smtClean="0"/>
              <a:t>2. Problemler hiyerarşik olarak sıralanmalıdır.</a:t>
            </a:r>
          </a:p>
          <a:p>
            <a:pPr marL="0" indent="0" algn="just">
              <a:buNone/>
            </a:pPr>
            <a:r>
              <a:rPr lang="tr-TR" sz="2400" dirty="0" smtClean="0"/>
              <a:t>3. Bir  problemin birden fazla neden ve sonucu olabileceği unutulmamalıdır.</a:t>
            </a:r>
          </a:p>
          <a:p>
            <a:pPr marL="0" indent="0" algn="just">
              <a:buNone/>
            </a:pPr>
            <a:r>
              <a:rPr lang="tr-TR" sz="2400" dirty="0" smtClean="0"/>
              <a:t>3. Bazı problemlerin peyzaj planı ile çözülemeyecek nitelikte olduğu unutulmamalı ,bu problemler kapsam dışında tutulmalı ve çözülebilecek </a:t>
            </a:r>
            <a:r>
              <a:rPr lang="tr-TR" sz="2400" dirty="0"/>
              <a:t>problemlere odaklanılmalıdır</a:t>
            </a:r>
            <a:r>
              <a:rPr lang="tr-TR" sz="2400" dirty="0" smtClean="0"/>
              <a:t>.</a:t>
            </a:r>
          </a:p>
          <a:p>
            <a:pPr marL="0" indent="0" algn="just">
              <a:buNone/>
            </a:pPr>
            <a:r>
              <a:rPr lang="tr-TR" sz="1900" b="1" i="1" dirty="0" smtClean="0"/>
              <a:t>NOT: Problem </a:t>
            </a:r>
            <a:r>
              <a:rPr lang="tr-TR" sz="1900" b="1" i="1" dirty="0"/>
              <a:t>ağacının en fazla dört </a:t>
            </a:r>
            <a:r>
              <a:rPr lang="tr-TR" sz="1900" b="1" i="1" dirty="0" smtClean="0"/>
              <a:t>alt </a:t>
            </a:r>
            <a:r>
              <a:rPr lang="tr-TR" sz="1900" b="1" i="1" dirty="0"/>
              <a:t>dal yapısında olması önerilmektedir. </a:t>
            </a:r>
          </a:p>
          <a:p>
            <a:pPr marL="0" indent="0" algn="just">
              <a:buNone/>
            </a:pPr>
            <a:endParaRPr lang="tr-TR" sz="2400" dirty="0"/>
          </a:p>
          <a:p>
            <a:pPr marL="514350" indent="-514350">
              <a:buAutoNum type="arabicPeriod"/>
            </a:pPr>
            <a:endParaRPr lang="tr-TR" sz="2800" dirty="0" smtClean="0"/>
          </a:p>
        </p:txBody>
      </p:sp>
      <p:grpSp>
        <p:nvGrpSpPr>
          <p:cNvPr id="5" name="Grup 4"/>
          <p:cNvGrpSpPr/>
          <p:nvPr/>
        </p:nvGrpSpPr>
        <p:grpSpPr>
          <a:xfrm>
            <a:off x="4827" y="0"/>
            <a:ext cx="1365794" cy="1951133"/>
            <a:chOff x="1442102" y="294420"/>
            <a:chExt cx="1365794" cy="1951133"/>
          </a:xfrm>
        </p:grpSpPr>
        <p:sp>
          <p:nvSpPr>
            <p:cNvPr id="6" name="Köşeli Çift Ayraç 5"/>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1442103" y="977317"/>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pic>
        <p:nvPicPr>
          <p:cNvPr id="9" name="Resim 8" descr="unutma not kağıdı ile ilgili gö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88640"/>
            <a:ext cx="2376304" cy="3024336"/>
          </a:xfrm>
          <a:prstGeom prst="rect">
            <a:avLst/>
          </a:prstGeom>
          <a:noFill/>
          <a:ln>
            <a:noFill/>
          </a:ln>
        </p:spPr>
      </p:pic>
      <p:sp>
        <p:nvSpPr>
          <p:cNvPr id="8" name="7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4020322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332656"/>
            <a:ext cx="7139136" cy="1296119"/>
          </a:xfrm>
        </p:spPr>
        <p:txBody>
          <a:bodyPr rtlCol="0">
            <a:normAutofit fontScale="90000"/>
          </a:bodyPr>
          <a:lstStyle/>
          <a:p>
            <a:pPr>
              <a:spcBef>
                <a:spcPts val="0"/>
              </a:spcBef>
              <a:defRPr/>
            </a:pPr>
            <a:r>
              <a:rPr lang="tr-TR" b="1" dirty="0" smtClean="0">
                <a:solidFill>
                  <a:prstClr val="black"/>
                </a:solidFill>
              </a:rPr>
              <a:t/>
            </a:r>
            <a:br>
              <a:rPr lang="tr-TR" b="1" dirty="0" smtClean="0">
                <a:solidFill>
                  <a:prstClr val="black"/>
                </a:solidFill>
              </a:rPr>
            </a:br>
            <a:r>
              <a:rPr lang="tr-TR" sz="3100" b="1" dirty="0" smtClean="0">
                <a:solidFill>
                  <a:srgbClr val="FF0000"/>
                </a:solidFill>
                <a:effectLst/>
              </a:rPr>
              <a:t/>
            </a:r>
            <a:br>
              <a:rPr lang="tr-TR" sz="3100" b="1" dirty="0" smtClean="0">
                <a:solidFill>
                  <a:srgbClr val="FF0000"/>
                </a:solidFill>
                <a:effectLst/>
              </a:rPr>
            </a:br>
            <a:r>
              <a:rPr lang="tr-TR" sz="3100" b="1" dirty="0" smtClean="0">
                <a:effectLst/>
              </a:rPr>
              <a:t>VİZYON</a:t>
            </a:r>
            <a:br>
              <a:rPr lang="tr-TR" sz="3100" b="1" dirty="0" smtClean="0">
                <a:effectLst/>
              </a:rPr>
            </a:br>
            <a:r>
              <a:rPr lang="tr-TR" sz="4000" b="1" dirty="0" smtClean="0">
                <a:solidFill>
                  <a:srgbClr val="0070C0"/>
                </a:solidFill>
              </a:rPr>
              <a:t/>
            </a:r>
            <a:br>
              <a:rPr lang="tr-TR" sz="4000" b="1" dirty="0" smtClean="0">
                <a:solidFill>
                  <a:srgbClr val="0070C0"/>
                </a:solidFill>
              </a:rPr>
            </a:br>
            <a:endParaRPr lang="tr-TR" sz="4000" dirty="0"/>
          </a:p>
        </p:txBody>
      </p:sp>
      <p:sp>
        <p:nvSpPr>
          <p:cNvPr id="3" name="2 İçerik Yer Tutucusu"/>
          <p:cNvSpPr>
            <a:spLocks noGrp="1"/>
          </p:cNvSpPr>
          <p:nvPr>
            <p:ph idx="1"/>
          </p:nvPr>
        </p:nvSpPr>
        <p:spPr/>
        <p:txBody>
          <a:bodyPr rtlCol="0">
            <a:normAutofit/>
          </a:bodyPr>
          <a:lstStyle/>
          <a:p>
            <a:pPr algn="ctr" eaLnBrk="1" fontAlgn="auto" hangingPunct="1">
              <a:spcAft>
                <a:spcPts val="0"/>
              </a:spcAft>
              <a:buFont typeface="Arial" pitchFamily="34" charset="0"/>
              <a:buNone/>
              <a:defRPr/>
            </a:pPr>
            <a:endParaRPr lang="tr-TR" sz="3600" b="1" dirty="0" smtClean="0">
              <a:solidFill>
                <a:srgbClr val="FF0000"/>
              </a:solidFill>
            </a:endParaRPr>
          </a:p>
          <a:p>
            <a:pPr algn="just" eaLnBrk="1" fontAlgn="auto" hangingPunct="1">
              <a:spcAft>
                <a:spcPts val="0"/>
              </a:spcAft>
              <a:buFont typeface="Arial" pitchFamily="34" charset="0"/>
              <a:buNone/>
              <a:defRPr/>
            </a:pPr>
            <a:r>
              <a:rPr lang="tr-TR" sz="3600" dirty="0" smtClean="0"/>
              <a:t>	</a:t>
            </a:r>
            <a:r>
              <a:rPr lang="tr-TR" sz="2800" dirty="0" smtClean="0"/>
              <a:t>İdeal geleceği sembolize eder. Uzun vadede ulaşılmak istenen yer ve durum, ilerlenecek yönü tarif eder.</a:t>
            </a:r>
          </a:p>
          <a:p>
            <a:pPr algn="just" eaLnBrk="1" fontAlgn="auto" hangingPunct="1">
              <a:spcAft>
                <a:spcPts val="0"/>
              </a:spcAft>
              <a:buFont typeface="Arial" pitchFamily="34" charset="0"/>
              <a:buNone/>
              <a:defRPr/>
            </a:pPr>
            <a:r>
              <a:rPr lang="tr-TR" sz="2800" dirty="0" smtClean="0"/>
              <a:t>   </a:t>
            </a:r>
          </a:p>
          <a:p>
            <a:pPr algn="just" eaLnBrk="1" fontAlgn="auto" hangingPunct="1">
              <a:spcAft>
                <a:spcPts val="0"/>
              </a:spcAft>
              <a:buFont typeface="Arial" pitchFamily="34" charset="0"/>
              <a:buNone/>
              <a:defRPr/>
            </a:pPr>
            <a:endParaRPr lang="tr-TR" sz="3600" dirty="0" smtClean="0"/>
          </a:p>
          <a:p>
            <a:pPr algn="just" eaLnBrk="1" fontAlgn="auto" hangingPunct="1">
              <a:spcAft>
                <a:spcPts val="0"/>
              </a:spcAft>
              <a:buFont typeface="Arial" pitchFamily="34" charset="0"/>
              <a:buChar char="•"/>
              <a:defRPr/>
            </a:pPr>
            <a:r>
              <a:rPr lang="tr-TR" sz="2800" i="1" dirty="0" smtClean="0"/>
              <a:t>İdeal geleceğimiz nedir?</a:t>
            </a:r>
          </a:p>
          <a:p>
            <a:pPr eaLnBrk="1" fontAlgn="auto" hangingPunct="1">
              <a:spcAft>
                <a:spcPts val="0"/>
              </a:spcAft>
              <a:buFont typeface="Arial" pitchFamily="34" charset="0"/>
              <a:buChar char="•"/>
              <a:defRPr/>
            </a:pPr>
            <a:r>
              <a:rPr lang="tr-TR" sz="2800" i="1" dirty="0" smtClean="0"/>
              <a:t>Uzun vadede neleri yapmak istiyoruz?</a:t>
            </a:r>
          </a:p>
          <a:p>
            <a:pPr eaLnBrk="1" fontAlgn="auto" hangingPunct="1">
              <a:spcAft>
                <a:spcPts val="0"/>
              </a:spcAft>
              <a:buFont typeface="Arial" pitchFamily="34" charset="0"/>
              <a:buChar char="•"/>
              <a:defRPr/>
            </a:pPr>
            <a:r>
              <a:rPr lang="tr-TR" sz="2800" i="1" dirty="0" smtClean="0"/>
              <a:t>Gelecekte nerede olmak istiyoruz?</a:t>
            </a:r>
          </a:p>
          <a:p>
            <a:pPr algn="ctr" eaLnBrk="1" fontAlgn="auto" hangingPunct="1">
              <a:spcAft>
                <a:spcPts val="0"/>
              </a:spcAft>
              <a:buFont typeface="Arial" pitchFamily="34" charset="0"/>
              <a:buNone/>
              <a:defRPr/>
            </a:pPr>
            <a:endParaRPr lang="tr-TR" sz="3600" b="1" dirty="0" smtClean="0">
              <a:solidFill>
                <a:srgbClr val="FF0000"/>
              </a:solidFill>
            </a:endParaRPr>
          </a:p>
          <a:p>
            <a:pPr algn="ctr" eaLnBrk="1" fontAlgn="auto" hangingPunct="1">
              <a:spcAft>
                <a:spcPts val="0"/>
              </a:spcAft>
              <a:buFont typeface="Arial" pitchFamily="34" charset="0"/>
              <a:buNone/>
              <a:defRPr/>
            </a:pPr>
            <a:endParaRPr lang="tr-TR" sz="3600" b="1" dirty="0" smtClean="0">
              <a:solidFill>
                <a:srgbClr val="FF0000"/>
              </a:solidFill>
            </a:endParaRPr>
          </a:p>
          <a:p>
            <a:pPr algn="ctr" eaLnBrk="1" fontAlgn="auto" hangingPunct="1">
              <a:spcAft>
                <a:spcPts val="0"/>
              </a:spcAft>
              <a:buFont typeface="Arial" pitchFamily="34" charset="0"/>
              <a:buNone/>
              <a:defRPr/>
            </a:pPr>
            <a:endParaRPr lang="tr-TR" sz="3600" b="1" dirty="0">
              <a:solidFill>
                <a:srgbClr val="FF0000"/>
              </a:solidFill>
            </a:endParaRPr>
          </a:p>
        </p:txBody>
      </p:sp>
      <p:grpSp>
        <p:nvGrpSpPr>
          <p:cNvPr id="5" name="Grup 4"/>
          <p:cNvGrpSpPr/>
          <p:nvPr/>
        </p:nvGrpSpPr>
        <p:grpSpPr>
          <a:xfrm>
            <a:off x="0" y="21907"/>
            <a:ext cx="1365793" cy="1951133"/>
            <a:chOff x="-2447001" y="-366014"/>
            <a:chExt cx="1365793" cy="1951133"/>
          </a:xfrm>
        </p:grpSpPr>
        <p:sp>
          <p:nvSpPr>
            <p:cNvPr id="6" name="Köşeli Çift Ayraç 5"/>
            <p:cNvSpPr/>
            <p:nvPr/>
          </p:nvSpPr>
          <p:spPr>
            <a:xfrm rot="5400000">
              <a:off x="-2739671" y="-73344"/>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2447001" y="316882"/>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8" name="7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a:xfrm>
            <a:off x="1115616" y="228600"/>
            <a:ext cx="7704856" cy="1219200"/>
          </a:xfrm>
        </p:spPr>
        <p:txBody>
          <a:bodyPr>
            <a:normAutofit/>
          </a:bodyPr>
          <a:lstStyle/>
          <a:p>
            <a:r>
              <a:rPr lang="tr-TR" altLang="tr-TR" b="1" dirty="0" smtClean="0">
                <a:solidFill>
                  <a:schemeClr val="tx1"/>
                </a:solidFill>
                <a:effectLst/>
              </a:rPr>
              <a:t>Stratejik Peyzaj Planlama nedir</a:t>
            </a:r>
            <a:r>
              <a:rPr lang="tr-TR" altLang="tr-TR" b="1" dirty="0" smtClean="0">
                <a:solidFill>
                  <a:schemeClr val="tx1"/>
                </a:solidFill>
              </a:rPr>
              <a:t>?</a:t>
            </a:r>
            <a:endParaRPr lang="tr-TR" altLang="tr-TR" dirty="0" smtClean="0">
              <a:solidFill>
                <a:schemeClr val="tx1"/>
              </a:solidFill>
            </a:endParaRPr>
          </a:p>
        </p:txBody>
      </p:sp>
      <p:sp>
        <p:nvSpPr>
          <p:cNvPr id="6147" name="Metin Yer Tutucusu 2"/>
          <p:cNvSpPr>
            <a:spLocks noGrp="1"/>
          </p:cNvSpPr>
          <p:nvPr>
            <p:ph type="body" sz="half" idx="1"/>
          </p:nvPr>
        </p:nvSpPr>
        <p:spPr>
          <a:xfrm>
            <a:off x="1187624" y="1641475"/>
            <a:ext cx="7776989" cy="4454525"/>
          </a:xfrm>
        </p:spPr>
        <p:txBody>
          <a:bodyPr>
            <a:normAutofit fontScale="92500" lnSpcReduction="10000"/>
          </a:bodyPr>
          <a:lstStyle/>
          <a:p>
            <a:pPr marL="0" indent="0" algn="just">
              <a:buFont typeface="Arial" charset="0"/>
              <a:buNone/>
              <a:defRPr/>
            </a:pPr>
            <a:r>
              <a:rPr lang="tr-TR" sz="2400" dirty="0" smtClean="0"/>
              <a:t>Stratejik peyzaj planlama;</a:t>
            </a:r>
          </a:p>
          <a:p>
            <a:pPr marL="0" lvl="0" indent="0" algn="just">
              <a:buNone/>
              <a:defRPr/>
            </a:pPr>
            <a:endParaRPr lang="tr-TR" sz="2400" dirty="0" smtClean="0"/>
          </a:p>
          <a:p>
            <a:pPr marL="0" indent="0" algn="just">
              <a:buFont typeface="Arial" charset="0"/>
              <a:buNone/>
              <a:defRPr/>
            </a:pPr>
            <a:endParaRPr lang="tr-TR" sz="2400" dirty="0" smtClean="0"/>
          </a:p>
          <a:p>
            <a:pPr marL="0" indent="0">
              <a:buFont typeface="Arial" pitchFamily="34" charset="0"/>
              <a:buChar char="•"/>
              <a:defRPr/>
            </a:pPr>
            <a:r>
              <a:rPr lang="tr-TR" altLang="tr-TR" sz="2400" dirty="0" smtClean="0"/>
              <a:t>    Peyzajın mevcut durum ve işleyişinin tanımlandığı,</a:t>
            </a:r>
          </a:p>
          <a:p>
            <a:pPr>
              <a:buFont typeface="Arial" panose="020B0604020202020204" pitchFamily="34" charset="0"/>
              <a:buChar char="•"/>
              <a:defRPr/>
            </a:pPr>
            <a:r>
              <a:rPr lang="tr-TR" altLang="tr-TR" sz="2400" dirty="0" smtClean="0"/>
              <a:t>Sorunların sistematik ve analitik bir biçimde analiz edildiği,</a:t>
            </a:r>
          </a:p>
          <a:p>
            <a:pPr>
              <a:buFont typeface="Arial" panose="020B0604020202020204" pitchFamily="34" charset="0"/>
              <a:buChar char="•"/>
              <a:defRPr/>
            </a:pPr>
            <a:r>
              <a:rPr lang="tr-TR" sz="2400" dirty="0" smtClean="0"/>
              <a:t>Peyzajın </a:t>
            </a:r>
            <a:r>
              <a:rPr lang="tr-TR" sz="2400" dirty="0"/>
              <a:t>gelişimi </a:t>
            </a:r>
            <a:r>
              <a:rPr lang="tr-TR" sz="2400" dirty="0" smtClean="0"/>
              <a:t>, değişimi, korunması ve kullanılmasına  ilişkin amaç hedef ve </a:t>
            </a:r>
            <a:r>
              <a:rPr lang="tr-TR" altLang="tr-TR" sz="2400" dirty="0" smtClean="0"/>
              <a:t>önerileri kapsayan,</a:t>
            </a:r>
          </a:p>
          <a:p>
            <a:pPr>
              <a:buFont typeface="Arial" panose="020B0604020202020204" pitchFamily="34" charset="0"/>
              <a:buChar char="•"/>
              <a:defRPr/>
            </a:pPr>
            <a:r>
              <a:rPr lang="tr-TR" sz="2400" dirty="0" smtClean="0"/>
              <a:t>Değişimi </a:t>
            </a:r>
            <a:r>
              <a:rPr lang="tr-TR" sz="2400" dirty="0"/>
              <a:t>istenilen olumlu yönde </a:t>
            </a:r>
            <a:r>
              <a:rPr lang="tr-TR" sz="2400" dirty="0" smtClean="0"/>
              <a:t>yöneten, vizyona dayalı </a:t>
            </a:r>
            <a:r>
              <a:rPr lang="tr-TR" altLang="tr-TR" sz="2400" dirty="0" smtClean="0"/>
              <a:t>eylem odaklı </a:t>
            </a:r>
            <a:r>
              <a:rPr lang="tr-TR" sz="2400" dirty="0" smtClean="0"/>
              <a:t>stratejileri kapsayan bir planlama biçimidir.</a:t>
            </a:r>
          </a:p>
          <a:p>
            <a:pPr marL="0" indent="0">
              <a:buNone/>
              <a:defRPr/>
            </a:pPr>
            <a:endParaRPr lang="tr-TR" altLang="tr-TR" sz="2800" dirty="0" smtClean="0"/>
          </a:p>
          <a:p>
            <a:pPr marL="0" indent="0">
              <a:buNone/>
              <a:defRPr/>
            </a:pPr>
            <a:r>
              <a:rPr lang="tr-TR" altLang="tr-TR" sz="2800" i="1" dirty="0" smtClean="0">
                <a:solidFill>
                  <a:srgbClr val="FF0000"/>
                </a:solidFill>
              </a:rPr>
              <a:t>Stratejik </a:t>
            </a:r>
            <a:r>
              <a:rPr lang="tr-TR" altLang="tr-TR" sz="2800" i="1" dirty="0">
                <a:solidFill>
                  <a:srgbClr val="FF0000"/>
                </a:solidFill>
              </a:rPr>
              <a:t>peyzaj </a:t>
            </a:r>
            <a:r>
              <a:rPr lang="tr-TR" altLang="tr-TR" sz="2800" i="1" dirty="0" smtClean="0">
                <a:solidFill>
                  <a:srgbClr val="FF0000"/>
                </a:solidFill>
              </a:rPr>
              <a:t>planlama= geleceğin haritalanmasıdır</a:t>
            </a:r>
            <a:endParaRPr lang="tr-TR" sz="2800" i="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547664" y="0"/>
            <a:ext cx="7139136" cy="1417638"/>
          </a:xfrm>
          <a:ln cap="flat" algn="ctr">
            <a:noFill/>
          </a:ln>
        </p:spPr>
        <p:txBody>
          <a:bodyPr rtlCol="0">
            <a:normAutofit fontScale="90000"/>
          </a:bodyPr>
          <a:lstStyle/>
          <a:p>
            <a:pPr>
              <a:spcBef>
                <a:spcPts val="0"/>
              </a:spcBef>
              <a:defRPr/>
            </a:pPr>
            <a:r>
              <a:rPr lang="tr-TR" b="1" dirty="0" smtClean="0">
                <a:solidFill>
                  <a:prstClr val="black"/>
                </a:solidFill>
              </a:rPr>
              <a:t/>
            </a:r>
            <a:br>
              <a:rPr lang="tr-TR" b="1" dirty="0" smtClean="0">
                <a:solidFill>
                  <a:prstClr val="black"/>
                </a:solidFill>
              </a:rPr>
            </a:br>
            <a:r>
              <a:rPr lang="tr-TR" sz="3100" b="1" dirty="0">
                <a:solidFill>
                  <a:srgbClr val="FF0000"/>
                </a:solidFill>
                <a:effectLst/>
              </a:rPr>
              <a:t/>
            </a:r>
            <a:br>
              <a:rPr lang="tr-TR" sz="3100" b="1" dirty="0">
                <a:solidFill>
                  <a:srgbClr val="FF0000"/>
                </a:solidFill>
                <a:effectLst/>
              </a:rPr>
            </a:br>
            <a:r>
              <a:rPr lang="tr-TR" sz="3100" b="1" dirty="0">
                <a:effectLst/>
              </a:rPr>
              <a:t>VİZYON</a:t>
            </a:r>
            <a:endParaRPr lang="tr-TR" sz="3100" b="1" dirty="0" smtClean="0">
              <a:effectLst/>
            </a:endParaRPr>
          </a:p>
        </p:txBody>
      </p:sp>
      <p:sp>
        <p:nvSpPr>
          <p:cNvPr id="20483" name="Rectangle 3"/>
          <p:cNvSpPr>
            <a:spLocks noGrp="1" noChangeArrowheads="1"/>
          </p:cNvSpPr>
          <p:nvPr>
            <p:ph idx="1"/>
          </p:nvPr>
        </p:nvSpPr>
        <p:spPr>
          <a:xfrm>
            <a:off x="1331640" y="1641475"/>
            <a:ext cx="7115448" cy="4524375"/>
          </a:xfrm>
        </p:spPr>
        <p:txBody>
          <a:bodyPr/>
          <a:lstStyle/>
          <a:p>
            <a:pPr eaLnBrk="1" hangingPunct="1"/>
            <a:endParaRPr lang="tr-TR" altLang="tr-TR" dirty="0" smtClean="0"/>
          </a:p>
          <a:p>
            <a:pPr algn="ctr" eaLnBrk="1" hangingPunct="1">
              <a:buFont typeface="Arial" charset="0"/>
              <a:buNone/>
            </a:pPr>
            <a:r>
              <a:rPr lang="tr-TR" altLang="tr-TR" sz="2800" b="1" i="1" dirty="0" smtClean="0"/>
              <a:t>Vizyon İfadesi nasıl olmalıdır?</a:t>
            </a:r>
          </a:p>
          <a:p>
            <a:pPr eaLnBrk="1" hangingPunct="1"/>
            <a:endParaRPr lang="tr-TR" altLang="tr-TR" dirty="0" smtClean="0"/>
          </a:p>
          <a:p>
            <a:pPr algn="just" eaLnBrk="1" hangingPunct="1">
              <a:buFont typeface="Wingdings" pitchFamily="2" charset="2"/>
              <a:buChar char="ü"/>
            </a:pPr>
            <a:r>
              <a:rPr lang="tr-TR" altLang="tr-TR" sz="2600" dirty="0" smtClean="0"/>
              <a:t>Ulaşılmak istenen durumu tanımlamalı,</a:t>
            </a:r>
          </a:p>
          <a:p>
            <a:pPr algn="just" eaLnBrk="1" hangingPunct="1">
              <a:buFont typeface="Wingdings" pitchFamily="2" charset="2"/>
              <a:buChar char="ü"/>
            </a:pPr>
            <a:r>
              <a:rPr lang="tr-TR" altLang="tr-TR" sz="2600" dirty="0" smtClean="0"/>
              <a:t>Mevcut sorunların üstesinden gelindiği takdirde ideal olarak bulunulacak  konumu anlatan kısa bir ifade olmalı,</a:t>
            </a:r>
          </a:p>
          <a:p>
            <a:pPr algn="just" eaLnBrk="1" hangingPunct="1">
              <a:buFont typeface="Wingdings" pitchFamily="2" charset="2"/>
              <a:buChar char="ü"/>
            </a:pPr>
            <a:r>
              <a:rPr lang="tr-TR" altLang="tr-TR" sz="2600" dirty="0" smtClean="0"/>
              <a:t>İddialı ve aynı zamanda gerçekçi/ ulaşılabilir bir ifade olmalıdır.</a:t>
            </a:r>
          </a:p>
        </p:txBody>
      </p:sp>
      <p:grpSp>
        <p:nvGrpSpPr>
          <p:cNvPr id="4" name="Grup 3"/>
          <p:cNvGrpSpPr/>
          <p:nvPr/>
        </p:nvGrpSpPr>
        <p:grpSpPr>
          <a:xfrm>
            <a:off x="0" y="0"/>
            <a:ext cx="1365794" cy="1951133"/>
            <a:chOff x="1442102" y="2065512"/>
            <a:chExt cx="1365794" cy="1951133"/>
          </a:xfrm>
        </p:grpSpPr>
        <p:sp>
          <p:nvSpPr>
            <p:cNvPr id="5" name="Köşeli Çift Ayraç 4"/>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7" name="6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ln cap="flat" algn="ctr">
            <a:noFill/>
          </a:ln>
        </p:spPr>
        <p:txBody>
          <a:bodyPr rtlCol="0">
            <a:normAutofit fontScale="90000"/>
          </a:bodyPr>
          <a:lstStyle/>
          <a:p>
            <a:pPr>
              <a:spcBef>
                <a:spcPts val="0"/>
              </a:spcBef>
              <a:defRPr/>
            </a:pPr>
            <a:r>
              <a:rPr lang="tr-TR" b="1" dirty="0" smtClean="0">
                <a:solidFill>
                  <a:prstClr val="black"/>
                </a:solidFill>
              </a:rPr>
              <a:t/>
            </a:r>
            <a:br>
              <a:rPr lang="tr-TR" b="1" dirty="0" smtClean="0">
                <a:solidFill>
                  <a:prstClr val="black"/>
                </a:solidFill>
              </a:rPr>
            </a:br>
            <a:r>
              <a:rPr lang="tr-TR" sz="3100" b="1" dirty="0" smtClean="0">
                <a:effectLst/>
              </a:rPr>
              <a:t/>
            </a:r>
            <a:br>
              <a:rPr lang="tr-TR" sz="3100" b="1" dirty="0" smtClean="0">
                <a:effectLst/>
              </a:rPr>
            </a:br>
            <a:r>
              <a:rPr lang="tr-TR" sz="3100" b="1" dirty="0" smtClean="0">
                <a:effectLst/>
              </a:rPr>
              <a:t>VİZYON</a:t>
            </a:r>
            <a:r>
              <a:rPr lang="tr-TR" sz="3100" b="1" dirty="0">
                <a:solidFill>
                  <a:srgbClr val="FF0000"/>
                </a:solidFill>
                <a:effectLst/>
              </a:rPr>
              <a:t/>
            </a:r>
            <a:br>
              <a:rPr lang="tr-TR" sz="3100" b="1" dirty="0">
                <a:solidFill>
                  <a:srgbClr val="FF0000"/>
                </a:solidFill>
                <a:effectLst/>
              </a:rPr>
            </a:br>
            <a:endParaRPr lang="tr-TR" sz="3100" b="1" dirty="0" smtClean="0">
              <a:effectLst/>
            </a:endParaRPr>
          </a:p>
        </p:txBody>
      </p:sp>
      <p:sp>
        <p:nvSpPr>
          <p:cNvPr id="3" name="2 İçerik Yer Tutucusu"/>
          <p:cNvSpPr>
            <a:spLocks noGrp="1"/>
          </p:cNvSpPr>
          <p:nvPr>
            <p:ph idx="1"/>
          </p:nvPr>
        </p:nvSpPr>
        <p:spPr/>
        <p:txBody>
          <a:bodyPr rtlCol="0">
            <a:normAutofit fontScale="92500" lnSpcReduction="10000"/>
          </a:bodyPr>
          <a:lstStyle/>
          <a:p>
            <a:pPr algn="ctr" eaLnBrk="1" fontAlgn="auto" hangingPunct="1">
              <a:spcAft>
                <a:spcPts val="0"/>
              </a:spcAft>
              <a:buFont typeface="Arial" pitchFamily="34" charset="0"/>
              <a:buNone/>
              <a:defRPr/>
            </a:pPr>
            <a:r>
              <a:rPr lang="tr-TR" sz="3000" b="1" i="1" dirty="0" smtClean="0"/>
              <a:t>Etkin bir vizyon ifadesi için ipuçları</a:t>
            </a:r>
          </a:p>
          <a:p>
            <a:pPr eaLnBrk="1" fontAlgn="auto" hangingPunct="1">
              <a:spcAft>
                <a:spcPts val="0"/>
              </a:spcAft>
              <a:buFont typeface="Arial" pitchFamily="34" charset="0"/>
              <a:buNone/>
              <a:defRPr/>
            </a:pPr>
            <a:endParaRPr lang="tr-TR" dirty="0" smtClean="0"/>
          </a:p>
          <a:p>
            <a:pPr algn="just" eaLnBrk="1" fontAlgn="auto" hangingPunct="1">
              <a:spcAft>
                <a:spcPts val="0"/>
              </a:spcAft>
              <a:buFont typeface="Wingdings" pitchFamily="2" charset="2"/>
              <a:buChar char="ü"/>
              <a:defRPr/>
            </a:pPr>
            <a:r>
              <a:rPr lang="tr-TR" sz="3000" dirty="0" smtClean="0"/>
              <a:t>Olumlu ifadeler ve şimdiki zaman fiilini kullanarak oluşturun.</a:t>
            </a:r>
            <a:r>
              <a:rPr lang="en-US" sz="3000" dirty="0" smtClean="0"/>
              <a:t> </a:t>
            </a:r>
            <a:endParaRPr lang="tr-TR" sz="3000" dirty="0" smtClean="0"/>
          </a:p>
          <a:p>
            <a:pPr marL="0" indent="0" algn="just" eaLnBrk="1" fontAlgn="auto" hangingPunct="1">
              <a:spcAft>
                <a:spcPts val="0"/>
              </a:spcAft>
              <a:buNone/>
              <a:defRPr/>
            </a:pPr>
            <a:endParaRPr lang="tr-TR" sz="3000" dirty="0" smtClean="0"/>
          </a:p>
          <a:p>
            <a:pPr algn="just" eaLnBrk="1" fontAlgn="auto" hangingPunct="1">
              <a:spcAft>
                <a:spcPts val="0"/>
              </a:spcAft>
              <a:buFont typeface="Wingdings" pitchFamily="2" charset="2"/>
              <a:buChar char="ü"/>
              <a:defRPr/>
            </a:pPr>
            <a:r>
              <a:rPr lang="tr-TR" sz="3000" dirty="0" smtClean="0"/>
              <a:t>Planlama alanının gelecekteki durumunu ifade eden açık tanımlamalar yapın. </a:t>
            </a:r>
          </a:p>
          <a:p>
            <a:pPr marL="0" indent="0" algn="just" eaLnBrk="1" fontAlgn="auto" hangingPunct="1">
              <a:spcAft>
                <a:spcPts val="0"/>
              </a:spcAft>
              <a:buFont typeface="Wingdings" pitchFamily="2" charset="2"/>
              <a:buChar char="ü"/>
              <a:defRPr/>
            </a:pPr>
            <a:endParaRPr lang="tr-TR" sz="3000" dirty="0" smtClean="0"/>
          </a:p>
          <a:p>
            <a:pPr algn="just" eaLnBrk="1" fontAlgn="auto" hangingPunct="1">
              <a:spcAft>
                <a:spcPts val="0"/>
              </a:spcAft>
              <a:buFont typeface="Wingdings" pitchFamily="2" charset="2"/>
              <a:buChar char="ü"/>
              <a:defRPr/>
            </a:pPr>
            <a:r>
              <a:rPr lang="tr-TR" sz="3000" dirty="0" smtClean="0"/>
              <a:t>Öncelikli konuları göz önüne alın</a:t>
            </a:r>
            <a:r>
              <a:rPr lang="en-US" sz="3000" dirty="0" smtClean="0"/>
              <a:t>.</a:t>
            </a:r>
            <a:r>
              <a:rPr lang="tr-TR" sz="3000" dirty="0" smtClean="0"/>
              <a:t> Bu konular dahilinde geleceğin nasıl biçimleneceğini ifade edin.</a:t>
            </a:r>
            <a:r>
              <a:rPr lang="en-US" sz="3000" dirty="0" smtClean="0"/>
              <a:t> </a:t>
            </a:r>
            <a:endParaRPr lang="tr-TR" sz="3000" dirty="0"/>
          </a:p>
        </p:txBody>
      </p:sp>
      <p:grpSp>
        <p:nvGrpSpPr>
          <p:cNvPr id="5" name="Grup 4"/>
          <p:cNvGrpSpPr/>
          <p:nvPr/>
        </p:nvGrpSpPr>
        <p:grpSpPr>
          <a:xfrm>
            <a:off x="0" y="0"/>
            <a:ext cx="1365794" cy="1951133"/>
            <a:chOff x="1442102" y="2065512"/>
            <a:chExt cx="1365794" cy="1951133"/>
          </a:xfrm>
        </p:grpSpPr>
        <p:sp>
          <p:nvSpPr>
            <p:cNvPr id="6" name="Köşeli Çift Ayraç 5"/>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8" name="7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19672" y="188913"/>
            <a:ext cx="7067128" cy="1228725"/>
          </a:xfrm>
          <a:ln cap="flat" algn="ctr">
            <a:noFill/>
          </a:ln>
        </p:spPr>
        <p:txBody>
          <a:bodyPr rtlCol="0">
            <a:normAutofit fontScale="90000"/>
          </a:bodyPr>
          <a:lstStyle/>
          <a:p>
            <a:pPr>
              <a:spcBef>
                <a:spcPts val="0"/>
              </a:spcBef>
              <a:defRPr/>
            </a:pPr>
            <a:r>
              <a:rPr lang="tr-TR" b="1" dirty="0" smtClean="0">
                <a:solidFill>
                  <a:prstClr val="black"/>
                </a:solidFill>
              </a:rPr>
              <a:t/>
            </a:r>
            <a:br>
              <a:rPr lang="tr-TR" b="1" dirty="0" smtClean="0">
                <a:solidFill>
                  <a:prstClr val="black"/>
                </a:solidFill>
              </a:rPr>
            </a:br>
            <a:r>
              <a:rPr lang="tr-TR" b="1" dirty="0" smtClean="0">
                <a:solidFill>
                  <a:prstClr val="black"/>
                </a:solidFill>
              </a:rPr>
              <a:t/>
            </a:r>
            <a:br>
              <a:rPr lang="tr-TR" b="1" dirty="0" smtClean="0">
                <a:solidFill>
                  <a:prstClr val="black"/>
                </a:solidFill>
              </a:rPr>
            </a:br>
            <a:r>
              <a:rPr lang="tr-TR" sz="3100" b="1" dirty="0" smtClean="0">
                <a:effectLst/>
              </a:rPr>
              <a:t> </a:t>
            </a:r>
            <a:br>
              <a:rPr lang="tr-TR" sz="3100" b="1" dirty="0" smtClean="0">
                <a:effectLst/>
              </a:rPr>
            </a:br>
            <a:r>
              <a:rPr lang="tr-TR" sz="3100" b="1" dirty="0" smtClean="0">
                <a:effectLst/>
              </a:rPr>
              <a:t>VİZYON</a:t>
            </a:r>
            <a:r>
              <a:rPr lang="tr-TR" sz="3100" b="1" dirty="0">
                <a:solidFill>
                  <a:srgbClr val="FF0000"/>
                </a:solidFill>
                <a:effectLst/>
              </a:rPr>
              <a:t/>
            </a:r>
            <a:br>
              <a:rPr lang="tr-TR" sz="3100" b="1" dirty="0">
                <a:solidFill>
                  <a:srgbClr val="FF0000"/>
                </a:solidFill>
                <a:effectLst/>
              </a:rPr>
            </a:br>
            <a:r>
              <a:rPr lang="tr-TR" sz="3100" dirty="0" smtClean="0">
                <a:solidFill>
                  <a:srgbClr val="FF0000"/>
                </a:solidFill>
              </a:rPr>
              <a:t/>
            </a:r>
            <a:br>
              <a:rPr lang="tr-TR" sz="3100" dirty="0" smtClean="0">
                <a:solidFill>
                  <a:srgbClr val="FF0000"/>
                </a:solidFill>
              </a:rPr>
            </a:br>
            <a:endParaRPr lang="tr-TR" sz="3100" b="1" dirty="0" smtClean="0"/>
          </a:p>
        </p:txBody>
      </p:sp>
      <p:sp>
        <p:nvSpPr>
          <p:cNvPr id="22531" name="2 İçerik Yer Tutucusu"/>
          <p:cNvSpPr>
            <a:spLocks noGrp="1"/>
          </p:cNvSpPr>
          <p:nvPr>
            <p:ph idx="1"/>
          </p:nvPr>
        </p:nvSpPr>
        <p:spPr>
          <a:xfrm>
            <a:off x="1331640" y="1412875"/>
            <a:ext cx="6994798" cy="4895850"/>
          </a:xfrm>
        </p:spPr>
        <p:txBody>
          <a:bodyPr>
            <a:normAutofit/>
          </a:bodyPr>
          <a:lstStyle/>
          <a:p>
            <a:pPr eaLnBrk="1" hangingPunct="1"/>
            <a:endParaRPr lang="tr-TR" altLang="tr-TR" dirty="0" smtClean="0"/>
          </a:p>
          <a:p>
            <a:pPr eaLnBrk="1" hangingPunct="1"/>
            <a:endParaRPr lang="tr-TR" altLang="tr-TR" sz="2400" dirty="0" smtClean="0"/>
          </a:p>
          <a:p>
            <a:pPr algn="just" eaLnBrk="1" hangingPunct="1">
              <a:buFont typeface="Wingdings" pitchFamily="2" charset="2"/>
              <a:buChar char="ü"/>
            </a:pPr>
            <a:r>
              <a:rPr lang="tr-TR" altLang="tr-TR" sz="2400" dirty="0" smtClean="0"/>
              <a:t>Vizyonda zaman sınırlaması yapmayın. Alan kullanım planı sonrası süreçleri de kapsayacak biçimde ifade edin.</a:t>
            </a:r>
          </a:p>
          <a:p>
            <a:pPr algn="just" eaLnBrk="1" hangingPunct="1">
              <a:buFont typeface="Wingdings" pitchFamily="2" charset="2"/>
              <a:buChar char="ü"/>
            </a:pPr>
            <a:r>
              <a:rPr lang="tr-TR" altLang="tr-TR" sz="2400" dirty="0" smtClean="0"/>
              <a:t>Vizyonu çok uzun cümlelerle ifade etmeyin ancak amaç, hedef ve politikalara temel oluşturacak bilgileri içerdiğinden emin olun.</a:t>
            </a:r>
          </a:p>
          <a:p>
            <a:pPr algn="just" eaLnBrk="1" hangingPunct="1">
              <a:buFont typeface="Wingdings" pitchFamily="2" charset="2"/>
              <a:buChar char="ü"/>
            </a:pPr>
            <a:r>
              <a:rPr lang="tr-TR" altLang="tr-TR" sz="2400" dirty="0" smtClean="0"/>
              <a:t>Her bir durum, yer ve topluma uygun özgün ifadelerle oluşturun .</a:t>
            </a:r>
          </a:p>
          <a:p>
            <a:pPr eaLnBrk="1" hangingPunct="1">
              <a:buFont typeface="Arial" charset="0"/>
              <a:buNone/>
            </a:pPr>
            <a:r>
              <a:rPr lang="tr-TR" altLang="tr-TR" sz="1800" i="1" dirty="0" smtClean="0">
                <a:solidFill>
                  <a:srgbClr val="92D050"/>
                </a:solidFill>
              </a:rPr>
              <a:t>(</a:t>
            </a:r>
            <a:r>
              <a:rPr lang="tr-TR" altLang="tr-TR" sz="1800" i="1" dirty="0" smtClean="0">
                <a:solidFill>
                  <a:srgbClr val="00B050"/>
                </a:solidFill>
              </a:rPr>
              <a:t>Kaynak: North Carolina </a:t>
            </a:r>
            <a:r>
              <a:rPr lang="tr-TR" altLang="tr-TR" sz="1800" i="1" dirty="0" err="1" smtClean="0">
                <a:solidFill>
                  <a:srgbClr val="00B050"/>
                </a:solidFill>
              </a:rPr>
              <a:t>Division</a:t>
            </a:r>
            <a:r>
              <a:rPr lang="tr-TR" altLang="tr-TR" sz="1800" i="1" dirty="0" smtClean="0">
                <a:solidFill>
                  <a:srgbClr val="00B050"/>
                </a:solidFill>
              </a:rPr>
              <a:t> of </a:t>
            </a:r>
            <a:r>
              <a:rPr lang="tr-TR" altLang="tr-TR" sz="1800" i="1" dirty="0" err="1" smtClean="0">
                <a:solidFill>
                  <a:srgbClr val="00B050"/>
                </a:solidFill>
              </a:rPr>
              <a:t>Coastal</a:t>
            </a:r>
            <a:r>
              <a:rPr lang="tr-TR" altLang="tr-TR" sz="1800" i="1" dirty="0" smtClean="0">
                <a:solidFill>
                  <a:srgbClr val="00B050"/>
                </a:solidFill>
              </a:rPr>
              <a:t> Management 2002)</a:t>
            </a:r>
          </a:p>
          <a:p>
            <a:pPr eaLnBrk="1" hangingPunct="1"/>
            <a:endParaRPr lang="tr-TR" altLang="tr-TR" sz="2400" dirty="0" smtClean="0"/>
          </a:p>
          <a:p>
            <a:pPr eaLnBrk="1" hangingPunct="1"/>
            <a:endParaRPr lang="tr-TR" altLang="tr-TR" sz="2400" dirty="0" smtClean="0"/>
          </a:p>
        </p:txBody>
      </p:sp>
      <p:sp>
        <p:nvSpPr>
          <p:cNvPr id="22532" name="3 Dikdörtgen"/>
          <p:cNvSpPr>
            <a:spLocks noChangeArrowheads="1"/>
          </p:cNvSpPr>
          <p:nvPr/>
        </p:nvSpPr>
        <p:spPr bwMode="auto">
          <a:xfrm>
            <a:off x="250825" y="2060575"/>
            <a:ext cx="86423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1800"/>
          </a:p>
          <a:p>
            <a:pPr eaLnBrk="1" hangingPunct="1">
              <a:spcBef>
                <a:spcPct val="0"/>
              </a:spcBef>
              <a:buFontTx/>
              <a:buNone/>
            </a:pPr>
            <a:endParaRPr lang="tr-TR" altLang="tr-TR" sz="1800"/>
          </a:p>
        </p:txBody>
      </p:sp>
      <p:sp>
        <p:nvSpPr>
          <p:cNvPr id="22533" name="5 Dikdörtgen"/>
          <p:cNvSpPr>
            <a:spLocks noChangeArrowheads="1"/>
          </p:cNvSpPr>
          <p:nvPr/>
        </p:nvSpPr>
        <p:spPr bwMode="auto">
          <a:xfrm>
            <a:off x="684213" y="1484313"/>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2800" b="1" i="1" dirty="0"/>
              <a:t>Etkin bir vizyon ifadesi için ipuçları</a:t>
            </a:r>
          </a:p>
        </p:txBody>
      </p:sp>
      <p:grpSp>
        <p:nvGrpSpPr>
          <p:cNvPr id="6" name="Grup 5"/>
          <p:cNvGrpSpPr/>
          <p:nvPr/>
        </p:nvGrpSpPr>
        <p:grpSpPr>
          <a:xfrm>
            <a:off x="18135" y="-25842"/>
            <a:ext cx="1378327" cy="1951133"/>
            <a:chOff x="1442103" y="2072611"/>
            <a:chExt cx="1378327" cy="1951133"/>
          </a:xfrm>
        </p:grpSpPr>
        <p:sp>
          <p:nvSpPr>
            <p:cNvPr id="7" name="Köşeli Çift Ayraç 6"/>
            <p:cNvSpPr/>
            <p:nvPr/>
          </p:nvSpPr>
          <p:spPr>
            <a:xfrm rot="5400000">
              <a:off x="1161967" y="2365281"/>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9" name="8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331640" y="0"/>
            <a:ext cx="6984776" cy="6858000"/>
          </a:xfrm>
        </p:spPr>
        <p:txBody>
          <a:bodyPr>
            <a:normAutofit/>
          </a:bodyPr>
          <a:lstStyle/>
          <a:p>
            <a:pPr algn="ctr" eaLnBrk="1" hangingPunct="1">
              <a:lnSpc>
                <a:spcPct val="80000"/>
              </a:lnSpc>
              <a:buFontTx/>
              <a:buNone/>
            </a:pPr>
            <a:endParaRPr lang="tr-TR" altLang="tr-TR" sz="3600" b="1" dirty="0" smtClean="0">
              <a:solidFill>
                <a:srgbClr val="FF3300"/>
              </a:solidFill>
            </a:endParaRPr>
          </a:p>
          <a:p>
            <a:pPr algn="just" eaLnBrk="1" hangingPunct="1">
              <a:lnSpc>
                <a:spcPct val="80000"/>
              </a:lnSpc>
              <a:buFont typeface="Arial" charset="0"/>
              <a:buNone/>
            </a:pPr>
            <a:endParaRPr lang="tr-TR" altLang="tr-TR" sz="2800" dirty="0" smtClean="0"/>
          </a:p>
          <a:p>
            <a:pPr algn="just" eaLnBrk="1" hangingPunct="1">
              <a:lnSpc>
                <a:spcPct val="80000"/>
              </a:lnSpc>
              <a:buFont typeface="Arial" charset="0"/>
              <a:buNone/>
            </a:pPr>
            <a:endParaRPr lang="tr-TR" altLang="tr-TR" sz="2800" dirty="0" smtClean="0"/>
          </a:p>
          <a:p>
            <a:pPr algn="ctr" eaLnBrk="1" hangingPunct="1">
              <a:lnSpc>
                <a:spcPct val="80000"/>
              </a:lnSpc>
              <a:buFont typeface="Arial" charset="0"/>
              <a:buNone/>
            </a:pPr>
            <a:r>
              <a:rPr lang="tr-TR" altLang="tr-TR" sz="2800" b="1" dirty="0" smtClean="0"/>
              <a:t>ÖRNEK-VİZYON</a:t>
            </a:r>
          </a:p>
          <a:p>
            <a:pPr eaLnBrk="1" hangingPunct="1">
              <a:buFont typeface="Arial" charset="0"/>
              <a:buNone/>
            </a:pPr>
            <a:r>
              <a:rPr lang="tr-TR" altLang="tr-TR" sz="2800" dirty="0" smtClean="0"/>
              <a:t> </a:t>
            </a:r>
            <a:r>
              <a:rPr lang="en-US" altLang="tr-TR" sz="2800" dirty="0" smtClean="0"/>
              <a:t> </a:t>
            </a:r>
            <a:r>
              <a:rPr lang="tr-TR" altLang="tr-TR" sz="2800" dirty="0" smtClean="0"/>
              <a:t>  </a:t>
            </a:r>
          </a:p>
          <a:p>
            <a:pPr algn="just">
              <a:buFont typeface="Wingdings" panose="05000000000000000000" pitchFamily="2" charset="2"/>
              <a:buChar char="§"/>
            </a:pPr>
            <a:r>
              <a:rPr lang="tr-TR" sz="2000" dirty="0" smtClean="0"/>
              <a:t>Kültürel </a:t>
            </a:r>
            <a:r>
              <a:rPr lang="tr-TR" sz="2000" dirty="0"/>
              <a:t>değerleri ile barışık ve bu değerleri bütüncül şekilde koruyan bir Bergama yaratmak. </a:t>
            </a:r>
            <a:endParaRPr lang="tr-TR" sz="2000" dirty="0" smtClean="0"/>
          </a:p>
          <a:p>
            <a:pPr algn="just">
              <a:buFont typeface="Wingdings" panose="05000000000000000000" pitchFamily="2" charset="2"/>
              <a:buChar char="§"/>
            </a:pPr>
            <a:r>
              <a:rPr lang="tr-TR" sz="2000" dirty="0" smtClean="0"/>
              <a:t>Doğal</a:t>
            </a:r>
            <a:r>
              <a:rPr lang="tr-TR" sz="2000" dirty="0"/>
              <a:t>, kültürel ve </a:t>
            </a:r>
            <a:r>
              <a:rPr lang="tr-TR" sz="2000" dirty="0" smtClean="0"/>
              <a:t>somut olmayan kültürel mirasın </a:t>
            </a:r>
            <a:r>
              <a:rPr lang="tr-TR" sz="2000" dirty="0"/>
              <a:t>karşılıklı etkileşimlerinden doğan Bergama </a:t>
            </a:r>
            <a:r>
              <a:rPr lang="tr-TR" sz="2000" dirty="0" smtClean="0"/>
              <a:t>kültürel peyzajının </a:t>
            </a:r>
            <a:r>
              <a:rPr lang="tr-TR" sz="2000" dirty="0"/>
              <a:t>korunmasını, kurumların, STK’ların, halkın ve ziyaretçilerin ortak ve bilinçli çabaları ile sürdürülebilir kılmak. </a:t>
            </a:r>
            <a:endParaRPr lang="tr-TR" sz="2000" dirty="0" smtClean="0"/>
          </a:p>
          <a:p>
            <a:pPr marL="82296" indent="0" algn="just">
              <a:buNone/>
            </a:pPr>
            <a:r>
              <a:rPr lang="tr-TR" sz="1400" i="1" dirty="0" smtClean="0">
                <a:solidFill>
                  <a:srgbClr val="92D050"/>
                </a:solidFill>
              </a:rPr>
              <a:t>(Kaynak: </a:t>
            </a:r>
            <a:r>
              <a:rPr lang="tr-TR" sz="1400" i="1" dirty="0">
                <a:solidFill>
                  <a:srgbClr val="92D050"/>
                </a:solidFill>
              </a:rPr>
              <a:t>UNESCO </a:t>
            </a:r>
            <a:r>
              <a:rPr lang="tr-TR" sz="1400" i="1" dirty="0" smtClean="0">
                <a:solidFill>
                  <a:srgbClr val="92D050"/>
                </a:solidFill>
              </a:rPr>
              <a:t>2015. Bergama </a:t>
            </a:r>
            <a:r>
              <a:rPr lang="tr-TR" sz="1400" i="1" dirty="0">
                <a:solidFill>
                  <a:srgbClr val="92D050"/>
                </a:solidFill>
              </a:rPr>
              <a:t>Çok Katmanlı Kültürel Peyzajı ALAN YÖNETİM PLANI </a:t>
            </a:r>
            <a:r>
              <a:rPr lang="tr-TR" sz="1400" i="1" dirty="0" smtClean="0">
                <a:solidFill>
                  <a:srgbClr val="92D050"/>
                </a:solidFill>
              </a:rPr>
              <a:t>2016-2020)</a:t>
            </a:r>
            <a:endParaRPr lang="tr-TR" altLang="tr-TR" sz="1400" i="1" dirty="0" smtClean="0">
              <a:solidFill>
                <a:srgbClr val="92D050"/>
              </a:solidFill>
            </a:endParaRPr>
          </a:p>
          <a:p>
            <a:pPr algn="just">
              <a:buFont typeface="Wingdings" panose="05000000000000000000" pitchFamily="2" charset="2"/>
              <a:buChar char="§"/>
            </a:pPr>
            <a:r>
              <a:rPr lang="tr-TR" sz="1800" dirty="0"/>
              <a:t>Çevresel, toplumsal ve ekonomik sürdürülebilirlik ilkeleri doğrultusunda özgün kültürel ve doğal kimliğini koruyarak gelişen, küresel ölçekte rekabet gücüne sahip bilgi toplumuna dönüşen yaşam kalitesi yüksek bir İSTANBUL</a:t>
            </a:r>
            <a:endParaRPr lang="tr-TR" altLang="tr-TR" sz="1800" dirty="0" smtClean="0">
              <a:solidFill>
                <a:srgbClr val="00B050"/>
              </a:solidFill>
            </a:endParaRPr>
          </a:p>
          <a:p>
            <a:pPr algn="just">
              <a:buNone/>
            </a:pPr>
            <a:r>
              <a:rPr lang="tr-TR" sz="1400" i="1" dirty="0" smtClean="0">
                <a:solidFill>
                  <a:srgbClr val="92D050"/>
                </a:solidFill>
              </a:rPr>
              <a:t>(Kaynak: İstanbul Büyükşehir Belediyesi 2008. 1/100.000 </a:t>
            </a:r>
            <a:r>
              <a:rPr lang="tr-TR" sz="1400" i="1" dirty="0">
                <a:solidFill>
                  <a:srgbClr val="92D050"/>
                </a:solidFill>
              </a:rPr>
              <a:t>Ölçekli İstanbul Çevre Düzeni Planı Raporu Altıncı Bölüm – Planlama </a:t>
            </a:r>
            <a:r>
              <a:rPr lang="tr-TR" sz="1400" i="1" dirty="0" smtClean="0">
                <a:solidFill>
                  <a:srgbClr val="92D050"/>
                </a:solidFill>
              </a:rPr>
              <a:t>Yaklaşımı)</a:t>
            </a:r>
            <a:endParaRPr lang="tr-TR" altLang="tr-TR" sz="1400" i="1" dirty="0" smtClean="0">
              <a:solidFill>
                <a:srgbClr val="92D050"/>
              </a:solidFill>
            </a:endParaRPr>
          </a:p>
        </p:txBody>
      </p:sp>
      <p:grpSp>
        <p:nvGrpSpPr>
          <p:cNvPr id="5" name="Grup 4"/>
          <p:cNvGrpSpPr/>
          <p:nvPr/>
        </p:nvGrpSpPr>
        <p:grpSpPr>
          <a:xfrm>
            <a:off x="20730" y="31562"/>
            <a:ext cx="1365794" cy="1951133"/>
            <a:chOff x="1442102" y="2065512"/>
            <a:chExt cx="1365794" cy="1951133"/>
          </a:xfrm>
        </p:grpSpPr>
        <p:sp>
          <p:nvSpPr>
            <p:cNvPr id="6" name="Köşeli Çift Ayraç 5"/>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8" name="7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ln w="0" cap="flat" algn="ctr">
            <a:noFill/>
          </a:ln>
        </p:spPr>
        <p:txBody>
          <a:bodyPr rtlCol="0">
            <a:normAutofit fontScale="90000"/>
          </a:bodyPr>
          <a:lstStyle/>
          <a:p>
            <a:pPr eaLnBrk="1" fontAlgn="auto" hangingPunct="1">
              <a:spcBef>
                <a:spcPts val="0"/>
              </a:spcBef>
              <a:spcAft>
                <a:spcPts val="0"/>
              </a:spcAft>
              <a:defRPr/>
            </a:pPr>
            <a:r>
              <a:rPr lang="tr-TR" b="1" dirty="0" smtClean="0">
                <a:solidFill>
                  <a:prstClr val="black"/>
                </a:solidFill>
              </a:rPr>
              <a:t/>
            </a:r>
            <a:br>
              <a:rPr lang="tr-TR" b="1" dirty="0" smtClean="0">
                <a:solidFill>
                  <a:prstClr val="black"/>
                </a:solidFill>
              </a:rPr>
            </a:br>
            <a:r>
              <a:rPr lang="tr-TR" sz="3100" b="1" dirty="0" smtClean="0">
                <a:solidFill>
                  <a:srgbClr val="FF0000"/>
                </a:solidFill>
                <a:effectLst/>
              </a:rPr>
              <a:t/>
            </a:r>
            <a:br>
              <a:rPr lang="tr-TR" sz="3100" b="1" dirty="0" smtClean="0">
                <a:solidFill>
                  <a:srgbClr val="FF0000"/>
                </a:solidFill>
                <a:effectLst/>
              </a:rPr>
            </a:br>
            <a:r>
              <a:rPr lang="tr-TR" sz="3100" b="1" dirty="0" smtClean="0">
                <a:solidFill>
                  <a:schemeClr val="tx1"/>
                </a:solidFill>
                <a:effectLst/>
              </a:rPr>
              <a:t>AMAÇ ve HEDEF</a:t>
            </a:r>
            <a:r>
              <a:rPr lang="tr-TR" sz="3100" b="1" dirty="0" smtClean="0">
                <a:solidFill>
                  <a:srgbClr val="FF0000"/>
                </a:solidFill>
                <a:effectLst/>
              </a:rPr>
              <a:t/>
            </a:r>
            <a:br>
              <a:rPr lang="tr-TR" sz="3100" b="1" dirty="0" smtClean="0">
                <a:solidFill>
                  <a:srgbClr val="FF0000"/>
                </a:solidFill>
                <a:effectLst/>
              </a:rPr>
            </a:br>
            <a:endParaRPr lang="tr-TR" sz="3100" b="1" dirty="0" smtClean="0">
              <a:effectLst/>
            </a:endParaRPr>
          </a:p>
        </p:txBody>
      </p:sp>
      <p:sp>
        <p:nvSpPr>
          <p:cNvPr id="3" name="2 İçerik Yer Tutucusu"/>
          <p:cNvSpPr>
            <a:spLocks noGrp="1"/>
          </p:cNvSpPr>
          <p:nvPr>
            <p:ph idx="1"/>
          </p:nvPr>
        </p:nvSpPr>
        <p:spPr>
          <a:xfrm>
            <a:off x="1115616" y="1556793"/>
            <a:ext cx="7848872" cy="5112296"/>
          </a:xfrm>
        </p:spPr>
        <p:txBody>
          <a:bodyPr numCol="1" rtlCol="0">
            <a:normAutofit/>
          </a:bodyPr>
          <a:lstStyle/>
          <a:p>
            <a:pPr algn="just" eaLnBrk="1" fontAlgn="auto" hangingPunct="1">
              <a:spcAft>
                <a:spcPts val="0"/>
              </a:spcAft>
              <a:buFont typeface="Arial" pitchFamily="34" charset="0"/>
              <a:buNone/>
              <a:defRPr/>
            </a:pPr>
            <a:r>
              <a:rPr lang="tr-TR" dirty="0" smtClean="0"/>
              <a:t>	</a:t>
            </a:r>
            <a:r>
              <a:rPr lang="tr-TR" sz="2400" b="1" dirty="0" smtClean="0"/>
              <a:t>Amaç,</a:t>
            </a:r>
            <a:r>
              <a:rPr lang="tr-TR" sz="2400" dirty="0" smtClean="0"/>
              <a:t> planın  uygulanması ile elde edilecek sonuçları ifade eder. Ulaşılması  arzulanan sonuçların kavramsal ifadesidir. </a:t>
            </a:r>
          </a:p>
          <a:p>
            <a:pPr algn="just" eaLnBrk="1" fontAlgn="auto" hangingPunct="1">
              <a:spcAft>
                <a:spcPts val="0"/>
              </a:spcAft>
              <a:buFont typeface="Arial" pitchFamily="34" charset="0"/>
              <a:buNone/>
              <a:defRPr/>
            </a:pPr>
            <a:r>
              <a:rPr lang="tr-TR" sz="2400" dirty="0" smtClean="0"/>
              <a:t> 	</a:t>
            </a:r>
            <a:r>
              <a:rPr lang="tr-TR" sz="2400" b="1" dirty="0" smtClean="0"/>
              <a:t>Hedef,</a:t>
            </a:r>
            <a:r>
              <a:rPr lang="tr-TR" sz="2400" dirty="0" smtClean="0"/>
              <a:t> amaçların gerçekleştirilebilmesi için belirlenen spesifik ve ölçülebilir alt amaçlardır. </a:t>
            </a:r>
          </a:p>
          <a:p>
            <a:pPr algn="just">
              <a:buNone/>
              <a:defRPr/>
            </a:pPr>
            <a:endParaRPr lang="tr-TR" sz="2400" b="1" dirty="0" smtClean="0"/>
          </a:p>
          <a:p>
            <a:pPr algn="just">
              <a:buNone/>
              <a:defRPr/>
            </a:pPr>
            <a:endParaRPr lang="tr-TR" sz="2400" b="1" dirty="0" smtClean="0"/>
          </a:p>
          <a:p>
            <a:pPr algn="just">
              <a:buNone/>
              <a:defRPr/>
            </a:pPr>
            <a:r>
              <a:rPr lang="tr-TR" sz="2400" b="1" dirty="0" smtClean="0"/>
              <a:t>	</a:t>
            </a:r>
          </a:p>
          <a:p>
            <a:pPr algn="just">
              <a:buNone/>
              <a:defRPr/>
            </a:pPr>
            <a:endParaRPr lang="tr-TR" sz="2400" b="1" i="1" dirty="0" smtClean="0"/>
          </a:p>
          <a:p>
            <a:pPr algn="just">
              <a:buNone/>
              <a:defRPr/>
            </a:pPr>
            <a:r>
              <a:rPr lang="tr-TR" sz="2400" b="1" i="1" dirty="0" smtClean="0"/>
              <a:t>   “</a:t>
            </a:r>
            <a:r>
              <a:rPr lang="tr-TR" sz="2000" b="1" i="1" dirty="0" smtClean="0"/>
              <a:t>Amaç ve hedef” aynı sistematik ile birbirini izlemek koşulu ile ; </a:t>
            </a:r>
            <a:r>
              <a:rPr lang="tr-TR" sz="2000" b="1" i="1" dirty="0" smtClean="0">
                <a:solidFill>
                  <a:srgbClr val="FF0000"/>
                </a:solidFill>
              </a:rPr>
              <a:t>“temel amaç ve </a:t>
            </a:r>
            <a:r>
              <a:rPr lang="tr-TR" altLang="tr-TR" sz="2000" b="1" i="1" dirty="0" smtClean="0">
                <a:solidFill>
                  <a:srgbClr val="FF0000"/>
                </a:solidFill>
              </a:rPr>
              <a:t>alt amaçlar” </a:t>
            </a:r>
            <a:r>
              <a:rPr lang="tr-TR" altLang="tr-TR" sz="2000" b="1" i="1" dirty="0" smtClean="0"/>
              <a:t>ya da </a:t>
            </a:r>
            <a:r>
              <a:rPr lang="tr-TR" altLang="tr-TR" sz="2000" b="1" i="1" dirty="0" smtClean="0">
                <a:solidFill>
                  <a:srgbClr val="FF0000"/>
                </a:solidFill>
              </a:rPr>
              <a:t>“temel hedef ve alt hedefler” </a:t>
            </a:r>
            <a:r>
              <a:rPr lang="tr-TR" altLang="tr-TR" sz="2000" b="1" i="1" dirty="0" smtClean="0"/>
              <a:t>şeklinde de ifade edilebilir.  </a:t>
            </a:r>
          </a:p>
          <a:p>
            <a:pPr algn="just">
              <a:buNone/>
              <a:defRPr/>
            </a:pPr>
            <a:endParaRPr lang="tr-TR" sz="2400" dirty="0" smtClean="0"/>
          </a:p>
          <a:p>
            <a:pPr algn="just">
              <a:buNone/>
              <a:defRPr/>
            </a:pPr>
            <a:endParaRPr lang="tr-TR" sz="2800" dirty="0" smtClean="0"/>
          </a:p>
          <a:p>
            <a:pPr algn="ctr" eaLnBrk="1" fontAlgn="auto" hangingPunct="1">
              <a:spcAft>
                <a:spcPts val="0"/>
              </a:spcAft>
              <a:buFont typeface="Arial" pitchFamily="34" charset="0"/>
              <a:buNone/>
              <a:defRPr/>
            </a:pPr>
            <a:endParaRPr lang="tr-TR" sz="2300" b="1" dirty="0" smtClean="0">
              <a:effectLst>
                <a:outerShdw blurRad="38100" dist="38100" dir="2700000" algn="tl">
                  <a:srgbClr val="000000">
                    <a:alpha val="43137"/>
                  </a:srgbClr>
                </a:outerShdw>
              </a:effectLst>
            </a:endParaRPr>
          </a:p>
        </p:txBody>
      </p:sp>
      <p:sp>
        <p:nvSpPr>
          <p:cNvPr id="24580" name="3 Dikdörtgen"/>
          <p:cNvSpPr>
            <a:spLocks noChangeArrowheads="1"/>
          </p:cNvSpPr>
          <p:nvPr/>
        </p:nvSpPr>
        <p:spPr bwMode="auto">
          <a:xfrm>
            <a:off x="501650" y="2492896"/>
            <a:ext cx="86423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1800"/>
          </a:p>
          <a:p>
            <a:pPr eaLnBrk="1" hangingPunct="1">
              <a:spcBef>
                <a:spcPct val="0"/>
              </a:spcBef>
              <a:buFontTx/>
              <a:buNone/>
            </a:pPr>
            <a:endParaRPr lang="tr-TR" altLang="tr-TR" sz="1800"/>
          </a:p>
        </p:txBody>
      </p:sp>
      <p:sp>
        <p:nvSpPr>
          <p:cNvPr id="24581" name="5 Dikdörtgen"/>
          <p:cNvSpPr>
            <a:spLocks noChangeArrowheads="1"/>
          </p:cNvSpPr>
          <p:nvPr/>
        </p:nvSpPr>
        <p:spPr bwMode="auto">
          <a:xfrm>
            <a:off x="971550" y="1484313"/>
            <a:ext cx="73453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tr-TR" altLang="tr-TR" sz="2800" b="1" dirty="0">
              <a:solidFill>
                <a:srgbClr val="FF0000"/>
              </a:solidFill>
            </a:endParaRPr>
          </a:p>
          <a:p>
            <a:pPr algn="ctr" eaLnBrk="1" hangingPunct="1">
              <a:spcBef>
                <a:spcPct val="0"/>
              </a:spcBef>
              <a:buFontTx/>
              <a:buNone/>
            </a:pPr>
            <a:endParaRPr lang="tr-TR" altLang="tr-TR" sz="2800" b="1" dirty="0" smtClean="0">
              <a:solidFill>
                <a:srgbClr val="FF0000"/>
              </a:solidFill>
            </a:endParaRPr>
          </a:p>
          <a:p>
            <a:pPr algn="ctr" eaLnBrk="1" hangingPunct="1">
              <a:spcBef>
                <a:spcPct val="0"/>
              </a:spcBef>
              <a:buFontTx/>
              <a:buNone/>
            </a:pPr>
            <a:endParaRPr lang="tr-TR" altLang="tr-TR" b="1" dirty="0">
              <a:solidFill>
                <a:srgbClr val="FF0000"/>
              </a:solidFill>
            </a:endParaRPr>
          </a:p>
        </p:txBody>
      </p:sp>
      <p:grpSp>
        <p:nvGrpSpPr>
          <p:cNvPr id="7" name="Grup 6"/>
          <p:cNvGrpSpPr/>
          <p:nvPr/>
        </p:nvGrpSpPr>
        <p:grpSpPr>
          <a:xfrm>
            <a:off x="20730" y="31562"/>
            <a:ext cx="1365794" cy="1951133"/>
            <a:chOff x="1442102" y="2065512"/>
            <a:chExt cx="1365794" cy="1951133"/>
          </a:xfrm>
        </p:grpSpPr>
        <p:sp>
          <p:nvSpPr>
            <p:cNvPr id="8" name="Köşeli Çift Ayraç 7"/>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11" name="10 Dikdörtgen"/>
          <p:cNvSpPr/>
          <p:nvPr/>
        </p:nvSpPr>
        <p:spPr>
          <a:xfrm rot="16200000">
            <a:off x="-1043032" y="3571424"/>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pic>
        <p:nvPicPr>
          <p:cNvPr id="12" name="Resim 5" descr="unutma not kağıdı ile ilgili gö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212976"/>
            <a:ext cx="1584176" cy="18002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ln cap="flat" algn="ctr">
            <a:noFill/>
          </a:ln>
        </p:spPr>
        <p:txBody>
          <a:bodyPr rtlCol="0">
            <a:normAutofit fontScale="90000"/>
          </a:bodyPr>
          <a:lstStyle/>
          <a:p>
            <a:pPr>
              <a:spcBef>
                <a:spcPts val="0"/>
              </a:spcBef>
              <a:defRPr/>
            </a:pPr>
            <a:r>
              <a:rPr lang="tr-TR" sz="3100" b="1" dirty="0">
                <a:solidFill>
                  <a:srgbClr val="0070C0"/>
                </a:solidFill>
              </a:rPr>
              <a:t/>
            </a:r>
            <a:br>
              <a:rPr lang="tr-TR" sz="3100" b="1" dirty="0">
                <a:solidFill>
                  <a:srgbClr val="0070C0"/>
                </a:solidFill>
              </a:rPr>
            </a:br>
            <a:r>
              <a:rPr lang="tr-TR" altLang="tr-TR" sz="3100" b="1" dirty="0" smtClean="0">
                <a:effectLst/>
              </a:rPr>
              <a:t> AMAÇ </a:t>
            </a:r>
            <a:r>
              <a:rPr lang="tr-TR" altLang="tr-TR" sz="3200" b="1" dirty="0" smtClean="0">
                <a:solidFill>
                  <a:srgbClr val="FF0000"/>
                </a:solidFill>
              </a:rPr>
              <a:t/>
            </a:r>
            <a:br>
              <a:rPr lang="tr-TR" altLang="tr-TR" sz="3200" b="1" dirty="0" smtClean="0">
                <a:solidFill>
                  <a:srgbClr val="FF0000"/>
                </a:solidFill>
              </a:rPr>
            </a:br>
            <a:endParaRPr lang="tr-TR" sz="3100" b="1" dirty="0" smtClean="0"/>
          </a:p>
        </p:txBody>
      </p:sp>
      <p:sp>
        <p:nvSpPr>
          <p:cNvPr id="3" name="2 İçerik Yer Tutucusu"/>
          <p:cNvSpPr>
            <a:spLocks noGrp="1"/>
          </p:cNvSpPr>
          <p:nvPr>
            <p:ph idx="1"/>
          </p:nvPr>
        </p:nvSpPr>
        <p:spPr>
          <a:xfrm>
            <a:off x="1331640" y="1412875"/>
            <a:ext cx="6994798" cy="5184775"/>
          </a:xfrm>
        </p:spPr>
        <p:txBody>
          <a:bodyPr rtlCol="0">
            <a:normAutofit lnSpcReduction="10000"/>
          </a:bodyPr>
          <a:lstStyle/>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endParaRPr lang="tr-TR" sz="2400" dirty="0" smtClean="0"/>
          </a:p>
          <a:p>
            <a:pPr eaLnBrk="1" fontAlgn="auto" hangingPunct="1">
              <a:spcAft>
                <a:spcPts val="0"/>
              </a:spcAft>
              <a:buFont typeface="Arial" pitchFamily="34" charset="0"/>
              <a:buNone/>
              <a:defRPr/>
            </a:pPr>
            <a:r>
              <a:rPr lang="tr-TR" sz="2600" dirty="0" smtClean="0"/>
              <a:t>Amaçların özellikleri:</a:t>
            </a:r>
          </a:p>
          <a:p>
            <a:pPr eaLnBrk="1" fontAlgn="auto" hangingPunct="1">
              <a:spcAft>
                <a:spcPts val="0"/>
              </a:spcAft>
              <a:buFont typeface="Arial" pitchFamily="34" charset="0"/>
              <a:buNone/>
              <a:defRPr/>
            </a:pPr>
            <a:endParaRPr lang="tr-TR" sz="2600" dirty="0" smtClean="0"/>
          </a:p>
          <a:p>
            <a:pPr eaLnBrk="1" fontAlgn="auto" hangingPunct="1">
              <a:spcAft>
                <a:spcPts val="0"/>
              </a:spcAft>
              <a:buFont typeface="Wingdings" panose="05000000000000000000" pitchFamily="2" charset="2"/>
              <a:buChar char="ü"/>
              <a:defRPr/>
            </a:pPr>
            <a:r>
              <a:rPr lang="tr-TR" sz="2600" dirty="0" smtClean="0"/>
              <a:t>Vizyon  ile uyumlu olmalıdır.</a:t>
            </a:r>
          </a:p>
          <a:p>
            <a:pPr eaLnBrk="1" fontAlgn="auto" hangingPunct="1">
              <a:spcAft>
                <a:spcPts val="0"/>
              </a:spcAft>
              <a:buFont typeface="Wingdings" panose="05000000000000000000" pitchFamily="2" charset="2"/>
              <a:buChar char="ü"/>
              <a:defRPr/>
            </a:pPr>
            <a:r>
              <a:rPr lang="tr-TR" sz="2600" dirty="0" smtClean="0"/>
              <a:t>İddialı, ama gerçekçi ve ulaşılabilir olmalıdır.</a:t>
            </a:r>
          </a:p>
          <a:p>
            <a:pPr eaLnBrk="1" fontAlgn="auto" hangingPunct="1">
              <a:spcAft>
                <a:spcPts val="0"/>
              </a:spcAft>
              <a:buFont typeface="Wingdings" panose="05000000000000000000" pitchFamily="2" charset="2"/>
              <a:buChar char="ü"/>
              <a:defRPr/>
            </a:pPr>
            <a:r>
              <a:rPr lang="tr-TR" sz="2600" dirty="0" smtClean="0"/>
              <a:t>Ulaşılmak istenen sonuçları açık bir şekilde ifade etmeli, ancak bunlara nasıl ulaşılacağını ayrıntılı olarak açıklamamalıdır.</a:t>
            </a:r>
          </a:p>
          <a:p>
            <a:pPr eaLnBrk="1" fontAlgn="auto" hangingPunct="1">
              <a:spcAft>
                <a:spcPts val="0"/>
              </a:spcAft>
              <a:buFont typeface="Wingdings" panose="05000000000000000000" pitchFamily="2" charset="2"/>
              <a:buChar char="ü"/>
              <a:defRPr/>
            </a:pPr>
            <a:r>
              <a:rPr lang="tr-TR" sz="2600" dirty="0" smtClean="0"/>
              <a:t>Hedefler için bir çerçeve çizmelidir.</a:t>
            </a:r>
          </a:p>
          <a:p>
            <a:pPr eaLnBrk="1" fontAlgn="auto" hangingPunct="1">
              <a:spcAft>
                <a:spcPts val="0"/>
              </a:spcAft>
              <a:buFont typeface="Wingdings" panose="05000000000000000000" pitchFamily="2" charset="2"/>
              <a:buChar char="ü"/>
              <a:defRPr/>
            </a:pPr>
            <a:r>
              <a:rPr lang="tr-TR" sz="2600" dirty="0" smtClean="0"/>
              <a:t>Durum analizi sonuçlarına göre şekillenmelidir.</a:t>
            </a:r>
          </a:p>
          <a:p>
            <a:pPr marL="0" indent="0" algn="just" eaLnBrk="1" fontAlgn="auto" hangingPunct="1">
              <a:spcAft>
                <a:spcPts val="0"/>
              </a:spcAft>
              <a:buFont typeface="Arial" charset="0"/>
              <a:buNone/>
              <a:defRPr/>
            </a:pPr>
            <a:r>
              <a:rPr lang="tr-TR" sz="1400" i="1" dirty="0" smtClean="0">
                <a:solidFill>
                  <a:srgbClr val="00B050"/>
                </a:solidFill>
              </a:rPr>
              <a:t>(</a:t>
            </a:r>
            <a:r>
              <a:rPr lang="tr-TR" sz="1400" i="1" dirty="0">
                <a:solidFill>
                  <a:srgbClr val="00B050"/>
                </a:solidFill>
              </a:rPr>
              <a:t>KAYNAK: DPT 2006 .KAMU İDARELERİ İÇİN STRATEJİK </a:t>
            </a:r>
            <a:r>
              <a:rPr lang="tr-TR" sz="1400" i="1" dirty="0" smtClean="0">
                <a:solidFill>
                  <a:srgbClr val="00B050"/>
                </a:solidFill>
              </a:rPr>
              <a:t>PLANLAMA </a:t>
            </a:r>
            <a:r>
              <a:rPr lang="tr-TR" sz="1400" i="1" dirty="0">
                <a:solidFill>
                  <a:srgbClr val="00B050"/>
                </a:solidFill>
              </a:rPr>
              <a:t>KLAVUZU 2.SÜRÜM)</a:t>
            </a:r>
          </a:p>
        </p:txBody>
      </p:sp>
      <p:sp>
        <p:nvSpPr>
          <p:cNvPr id="25604" name="3 Dikdörtgen"/>
          <p:cNvSpPr>
            <a:spLocks noChangeArrowheads="1"/>
          </p:cNvSpPr>
          <p:nvPr/>
        </p:nvSpPr>
        <p:spPr bwMode="auto">
          <a:xfrm>
            <a:off x="250825" y="2060575"/>
            <a:ext cx="86423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1800"/>
          </a:p>
          <a:p>
            <a:pPr eaLnBrk="1" hangingPunct="1">
              <a:spcBef>
                <a:spcPct val="0"/>
              </a:spcBef>
              <a:buFontTx/>
              <a:buNone/>
            </a:pPr>
            <a:endParaRPr lang="tr-TR" altLang="tr-TR" sz="1800"/>
          </a:p>
        </p:txBody>
      </p:sp>
      <p:grpSp>
        <p:nvGrpSpPr>
          <p:cNvPr id="6" name="Grup 5"/>
          <p:cNvGrpSpPr/>
          <p:nvPr/>
        </p:nvGrpSpPr>
        <p:grpSpPr>
          <a:xfrm>
            <a:off x="20730" y="31562"/>
            <a:ext cx="1365794" cy="1951133"/>
            <a:chOff x="1442102" y="2065512"/>
            <a:chExt cx="1365794" cy="1951133"/>
          </a:xfrm>
        </p:grpSpPr>
        <p:sp>
          <p:nvSpPr>
            <p:cNvPr id="7" name="Köşeli Çift Ayraç 6"/>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9" name="8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ln cap="flat" algn="ctr">
            <a:noFill/>
          </a:ln>
        </p:spPr>
        <p:txBody>
          <a:bodyPr rtlCol="0">
            <a:normAutofit fontScale="90000"/>
          </a:bodyPr>
          <a:lstStyle/>
          <a:p>
            <a:pPr eaLnBrk="1" fontAlgn="auto" hangingPunct="1">
              <a:spcBef>
                <a:spcPts val="0"/>
              </a:spcBef>
              <a:spcAft>
                <a:spcPts val="0"/>
              </a:spcAft>
              <a:defRPr/>
            </a:pPr>
            <a:r>
              <a:rPr lang="tr-TR" b="1" dirty="0" smtClean="0">
                <a:solidFill>
                  <a:prstClr val="black"/>
                </a:solidFill>
              </a:rPr>
              <a:t/>
            </a:r>
            <a:br>
              <a:rPr lang="tr-TR" b="1" dirty="0" smtClean="0">
                <a:solidFill>
                  <a:prstClr val="black"/>
                </a:solidFill>
              </a:rPr>
            </a:br>
            <a:r>
              <a:rPr lang="tr-TR" sz="3100" b="1" dirty="0">
                <a:solidFill>
                  <a:srgbClr val="FF0000"/>
                </a:solidFill>
              </a:rPr>
              <a:t/>
            </a:r>
            <a:br>
              <a:rPr lang="tr-TR" sz="3100" b="1" dirty="0">
                <a:solidFill>
                  <a:srgbClr val="FF0000"/>
                </a:solidFill>
              </a:rPr>
            </a:br>
            <a:r>
              <a:rPr lang="tr-TR" sz="3100" b="1" dirty="0">
                <a:solidFill>
                  <a:srgbClr val="0070C0"/>
                </a:solidFill>
              </a:rPr>
              <a:t/>
            </a:r>
            <a:br>
              <a:rPr lang="tr-TR" sz="3100" b="1" dirty="0">
                <a:solidFill>
                  <a:srgbClr val="0070C0"/>
                </a:solidFill>
              </a:rPr>
            </a:br>
            <a:endParaRPr lang="tr-TR" sz="3100" b="1" dirty="0" smtClean="0"/>
          </a:p>
        </p:txBody>
      </p:sp>
      <p:sp>
        <p:nvSpPr>
          <p:cNvPr id="26627" name="2 İçerik Yer Tutucusu"/>
          <p:cNvSpPr>
            <a:spLocks noGrp="1"/>
          </p:cNvSpPr>
          <p:nvPr>
            <p:ph idx="1"/>
          </p:nvPr>
        </p:nvSpPr>
        <p:spPr>
          <a:xfrm>
            <a:off x="1331638" y="1412875"/>
            <a:ext cx="6994799" cy="4741863"/>
          </a:xfrm>
        </p:spPr>
        <p:txBody>
          <a:bodyPr/>
          <a:lstStyle/>
          <a:p>
            <a:pPr eaLnBrk="1" hangingPunct="1"/>
            <a:endParaRPr lang="tr-TR" altLang="tr-TR" dirty="0" smtClean="0"/>
          </a:p>
          <a:p>
            <a:pPr eaLnBrk="1" hangingPunct="1"/>
            <a:endParaRPr lang="tr-TR" altLang="tr-TR" sz="2400" dirty="0" smtClean="0"/>
          </a:p>
          <a:p>
            <a:pPr eaLnBrk="1" hangingPunct="1">
              <a:buFont typeface="Arial" charset="0"/>
              <a:buNone/>
            </a:pPr>
            <a:endParaRPr lang="tr-TR" altLang="tr-TR" sz="2400" b="1" dirty="0" smtClean="0"/>
          </a:p>
          <a:p>
            <a:pPr eaLnBrk="1" hangingPunct="1">
              <a:buFont typeface="Arial" charset="0"/>
              <a:buNone/>
            </a:pPr>
            <a:r>
              <a:rPr lang="tr-TR" altLang="tr-TR" sz="2400" b="1" dirty="0" smtClean="0"/>
              <a:t>Amaçların Oluşturulması için Cevaplanması Gereken Sorular</a:t>
            </a:r>
          </a:p>
          <a:p>
            <a:pPr eaLnBrk="1" hangingPunct="1">
              <a:buFont typeface="Arial" charset="0"/>
              <a:buNone/>
            </a:pPr>
            <a:endParaRPr lang="tr-TR" altLang="tr-TR" sz="2400" b="1" dirty="0" smtClean="0"/>
          </a:p>
          <a:p>
            <a:pPr eaLnBrk="1" hangingPunct="1">
              <a:buFont typeface="Wingdings" pitchFamily="2" charset="2"/>
              <a:buChar char="ü"/>
            </a:pPr>
            <a:r>
              <a:rPr lang="tr-TR" altLang="tr-TR" sz="2400" dirty="0" smtClean="0"/>
              <a:t>Vizyonun yerine getirilmesi için neler yapılmalıdır?</a:t>
            </a:r>
          </a:p>
          <a:p>
            <a:pPr eaLnBrk="1" hangingPunct="1">
              <a:buFont typeface="Wingdings" pitchFamily="2" charset="2"/>
              <a:buChar char="ü"/>
            </a:pPr>
            <a:r>
              <a:rPr lang="tr-TR" altLang="tr-TR" sz="2400" dirty="0" smtClean="0"/>
              <a:t>Neleri başarmak amaçlanmaktadır?</a:t>
            </a:r>
          </a:p>
          <a:p>
            <a:pPr eaLnBrk="1" hangingPunct="1">
              <a:buFont typeface="Arial" charset="0"/>
              <a:buNone/>
            </a:pPr>
            <a:endParaRPr lang="tr-TR" altLang="tr-TR" sz="2400" dirty="0" smtClean="0"/>
          </a:p>
        </p:txBody>
      </p:sp>
      <p:sp>
        <p:nvSpPr>
          <p:cNvPr id="26628" name="3 Dikdörtgen"/>
          <p:cNvSpPr>
            <a:spLocks noChangeArrowheads="1"/>
          </p:cNvSpPr>
          <p:nvPr/>
        </p:nvSpPr>
        <p:spPr bwMode="auto">
          <a:xfrm>
            <a:off x="1331639" y="2060575"/>
            <a:ext cx="756153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18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2400"/>
          </a:p>
          <a:p>
            <a:pPr eaLnBrk="1" hangingPunct="1">
              <a:spcBef>
                <a:spcPct val="0"/>
              </a:spcBef>
              <a:buFontTx/>
              <a:buNone/>
            </a:pPr>
            <a:endParaRPr lang="tr-TR" altLang="tr-TR" sz="1800"/>
          </a:p>
          <a:p>
            <a:pPr eaLnBrk="1" hangingPunct="1">
              <a:spcBef>
                <a:spcPct val="0"/>
              </a:spcBef>
              <a:buFontTx/>
              <a:buNone/>
            </a:pPr>
            <a:endParaRPr lang="tr-TR" altLang="tr-TR" sz="1800"/>
          </a:p>
        </p:txBody>
      </p:sp>
      <p:grpSp>
        <p:nvGrpSpPr>
          <p:cNvPr id="6" name="Grup 5"/>
          <p:cNvGrpSpPr/>
          <p:nvPr/>
        </p:nvGrpSpPr>
        <p:grpSpPr>
          <a:xfrm>
            <a:off x="20730" y="31562"/>
            <a:ext cx="1365794" cy="1951133"/>
            <a:chOff x="1442102" y="2065512"/>
            <a:chExt cx="1365794" cy="1951133"/>
          </a:xfrm>
        </p:grpSpPr>
        <p:sp>
          <p:nvSpPr>
            <p:cNvPr id="7" name="Köşeli Çift Ayraç 6"/>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9" name="8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
        <p:nvSpPr>
          <p:cNvPr id="11" name="10 Dikdörtgen"/>
          <p:cNvSpPr/>
          <p:nvPr/>
        </p:nvSpPr>
        <p:spPr>
          <a:xfrm>
            <a:off x="1547664" y="908720"/>
            <a:ext cx="1121397" cy="523220"/>
          </a:xfrm>
          <a:prstGeom prst="rect">
            <a:avLst/>
          </a:prstGeom>
        </p:spPr>
        <p:txBody>
          <a:bodyPr wrap="none">
            <a:spAutoFit/>
          </a:bodyPr>
          <a:lstStyle/>
          <a:p>
            <a:r>
              <a:rPr lang="tr-TR" altLang="tr-TR" sz="2800" b="1" dirty="0" smtClean="0"/>
              <a:t>AMAÇ</a:t>
            </a:r>
            <a:endParaRPr lang="tr-TR"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1475656" y="274638"/>
            <a:ext cx="7211144" cy="1570037"/>
          </a:xfrm>
        </p:spPr>
        <p:txBody>
          <a:bodyPr rtlCol="0">
            <a:normAutofit/>
          </a:bodyPr>
          <a:lstStyle/>
          <a:p>
            <a:pPr eaLnBrk="1" fontAlgn="auto" hangingPunct="1">
              <a:spcBef>
                <a:spcPts val="0"/>
              </a:spcBef>
              <a:spcAft>
                <a:spcPts val="0"/>
              </a:spcAft>
              <a:defRPr/>
            </a:pPr>
            <a:r>
              <a:rPr lang="tr-TR" sz="2800" b="1" dirty="0">
                <a:solidFill>
                  <a:srgbClr val="FF0000"/>
                </a:solidFill>
                <a:effectLst/>
              </a:rPr>
              <a:t/>
            </a:r>
            <a:br>
              <a:rPr lang="tr-TR" sz="2800" b="1" dirty="0">
                <a:solidFill>
                  <a:srgbClr val="FF0000"/>
                </a:solidFill>
                <a:effectLst/>
              </a:rPr>
            </a:br>
            <a:r>
              <a:rPr lang="tr-TR" sz="2800" b="1" dirty="0">
                <a:solidFill>
                  <a:srgbClr val="0070C0"/>
                </a:solidFill>
                <a:effectLst/>
              </a:rPr>
              <a:t/>
            </a:r>
            <a:br>
              <a:rPr lang="tr-TR" sz="2800" b="1" dirty="0">
                <a:solidFill>
                  <a:srgbClr val="0070C0"/>
                </a:solidFill>
                <a:effectLst/>
              </a:rPr>
            </a:br>
            <a:endParaRPr lang="tr-TR" altLang="tr-TR" sz="2800" dirty="0" smtClean="0">
              <a:effectLst/>
            </a:endParaRPr>
          </a:p>
        </p:txBody>
      </p:sp>
      <p:sp>
        <p:nvSpPr>
          <p:cNvPr id="3" name="2 İçerik Yer Tutucusu"/>
          <p:cNvSpPr>
            <a:spLocks noGrp="1"/>
          </p:cNvSpPr>
          <p:nvPr>
            <p:ph idx="1"/>
          </p:nvPr>
        </p:nvSpPr>
        <p:spPr>
          <a:xfrm>
            <a:off x="1259632" y="1600200"/>
            <a:ext cx="7427168" cy="5257800"/>
          </a:xfrm>
        </p:spPr>
        <p:txBody>
          <a:bodyPr rtlCol="0">
            <a:normAutofit fontScale="55000" lnSpcReduction="20000"/>
          </a:bodyPr>
          <a:lstStyle/>
          <a:p>
            <a:pPr algn="ctr" eaLnBrk="1" fontAlgn="auto" hangingPunct="1">
              <a:spcAft>
                <a:spcPts val="0"/>
              </a:spcAft>
              <a:buFont typeface="Arial" pitchFamily="34" charset="0"/>
              <a:buNone/>
              <a:defRPr/>
            </a:pPr>
            <a:endParaRPr lang="tr-TR" sz="4000" b="1" dirty="0" smtClean="0">
              <a:solidFill>
                <a:srgbClr val="FF0000"/>
              </a:solidFill>
            </a:endParaRPr>
          </a:p>
          <a:p>
            <a:pPr algn="ctr">
              <a:buNone/>
              <a:defRPr/>
            </a:pPr>
            <a:r>
              <a:rPr lang="tr-TR" sz="5100" b="1" dirty="0" smtClean="0"/>
              <a:t>ÖRNEK-</a:t>
            </a:r>
            <a:r>
              <a:rPr lang="tr-TR" sz="5100" b="1" dirty="0" smtClean="0">
                <a:solidFill>
                  <a:srgbClr val="FF0000"/>
                </a:solidFill>
              </a:rPr>
              <a:t> </a:t>
            </a:r>
            <a:r>
              <a:rPr lang="tr-TR" sz="5100" b="1" dirty="0" smtClean="0"/>
              <a:t>AMAÇ</a:t>
            </a:r>
            <a:endParaRPr lang="tr-TR" sz="5100" b="1" dirty="0" smtClean="0">
              <a:solidFill>
                <a:srgbClr val="FF0000"/>
              </a:solidFill>
            </a:endParaRPr>
          </a:p>
          <a:p>
            <a:pPr algn="just">
              <a:buNone/>
              <a:defRPr/>
            </a:pPr>
            <a:r>
              <a:rPr lang="tr-TR" dirty="0"/>
              <a:t>	</a:t>
            </a:r>
            <a:endParaRPr lang="tr-TR" dirty="0" smtClean="0"/>
          </a:p>
          <a:p>
            <a:pPr algn="just">
              <a:buNone/>
              <a:defRPr/>
            </a:pPr>
            <a:r>
              <a:rPr lang="tr-TR" dirty="0" smtClean="0"/>
              <a:t>     1/100.000 </a:t>
            </a:r>
            <a:r>
              <a:rPr lang="tr-TR" dirty="0"/>
              <a:t>ölçekli İstanbul Çevre Düzeni </a:t>
            </a:r>
            <a:r>
              <a:rPr lang="tr-TR" dirty="0" smtClean="0"/>
              <a:t>Planı’nın temel </a:t>
            </a:r>
            <a:r>
              <a:rPr lang="tr-TR" dirty="0"/>
              <a:t>amacı</a:t>
            </a:r>
            <a:r>
              <a:rPr lang="tr-TR" dirty="0" smtClean="0"/>
              <a:t>;</a:t>
            </a:r>
          </a:p>
          <a:p>
            <a:pPr algn="just">
              <a:buNone/>
              <a:defRPr/>
            </a:pPr>
            <a:r>
              <a:rPr lang="tr-TR" dirty="0" smtClean="0"/>
              <a:t>     </a:t>
            </a:r>
            <a:r>
              <a:rPr lang="tr-TR" dirty="0"/>
              <a:t>“İstanbul’a; sahip olduğu tarihi, kültürel ve doğal kimlik değerleri ile özdeşleşen, kentin öncelikle kültür ve turizm alanlarındaki üstünlüklerini ön plana çıkartan, çevresel, ekonomik ve toplumsal sürdürülebilirlik ilkelerini mekana yansıtarak yaşam kalitesini yükselten, ekonomik yapısını bilim ve teknolojiye dayalı ticaret ve hizmet ağırlıklı bir ekonomiye dönüştüren, </a:t>
            </a:r>
            <a:r>
              <a:rPr lang="tr-TR" dirty="0" smtClean="0"/>
              <a:t>etkin </a:t>
            </a:r>
            <a:r>
              <a:rPr lang="tr-TR" dirty="0"/>
              <a:t>ve katılımcı bir kent yönetimi/yönetişimi yapılandırmasında, kurumsal ve </a:t>
            </a:r>
            <a:r>
              <a:rPr lang="tr-TR" dirty="0" smtClean="0"/>
              <a:t>mekânsal </a:t>
            </a:r>
            <a:r>
              <a:rPr lang="tr-TR" dirty="0"/>
              <a:t>planlarını verimli bir araç olarak kullanan küresel ölçekte güçlenmiş bir kent statüsü </a:t>
            </a:r>
            <a:r>
              <a:rPr lang="tr-TR" dirty="0" smtClean="0"/>
              <a:t>kazandırmak</a:t>
            </a:r>
            <a:r>
              <a:rPr lang="tr-TR" dirty="0"/>
              <a:t> “</a:t>
            </a:r>
            <a:r>
              <a:rPr lang="tr-TR" dirty="0" smtClean="0"/>
              <a:t>  </a:t>
            </a:r>
            <a:r>
              <a:rPr lang="tr-TR" dirty="0"/>
              <a:t>olarak belirlenmiştir. </a:t>
            </a:r>
            <a:endParaRPr lang="tr-TR" dirty="0" smtClean="0"/>
          </a:p>
          <a:p>
            <a:pPr algn="just">
              <a:buNone/>
              <a:defRPr/>
            </a:pPr>
            <a:endParaRPr lang="tr-TR" dirty="0" smtClean="0"/>
          </a:p>
          <a:p>
            <a:pPr marL="82296" indent="0" algn="just">
              <a:buNone/>
              <a:defRPr/>
            </a:pPr>
            <a:endParaRPr lang="tr-TR" b="1" dirty="0" smtClean="0"/>
          </a:p>
          <a:p>
            <a:pPr algn="just">
              <a:buNone/>
              <a:defRPr/>
            </a:pPr>
            <a:r>
              <a:rPr lang="tr-TR" sz="4400" i="1" dirty="0">
                <a:solidFill>
                  <a:srgbClr val="92D050"/>
                </a:solidFill>
              </a:rPr>
              <a:t>(</a:t>
            </a:r>
            <a:r>
              <a:rPr lang="tr-TR" sz="3500" i="1" dirty="0">
                <a:solidFill>
                  <a:srgbClr val="92D050"/>
                </a:solidFill>
              </a:rPr>
              <a:t>Kaynak: İstanbul Büyükşehir Belediyesi 2008. 1/100.000 Ölçekli İstanbul Çevre Düzeni Planı Raporu Altıncı Bölüm – Planlama Yaklaşımı)</a:t>
            </a:r>
            <a:endParaRPr lang="tr-TR" altLang="tr-TR" sz="3500" i="1" dirty="0">
              <a:solidFill>
                <a:srgbClr val="92D050"/>
              </a:solidFill>
            </a:endParaRPr>
          </a:p>
          <a:p>
            <a:pPr algn="just" eaLnBrk="1" fontAlgn="auto" hangingPunct="1">
              <a:spcAft>
                <a:spcPts val="0"/>
              </a:spcAft>
              <a:buFont typeface="Arial" pitchFamily="34" charset="0"/>
              <a:buNone/>
              <a:defRPr/>
            </a:pPr>
            <a:endParaRPr lang="tr-TR" sz="4400" dirty="0" smtClean="0"/>
          </a:p>
        </p:txBody>
      </p:sp>
      <p:grpSp>
        <p:nvGrpSpPr>
          <p:cNvPr id="4" name="Grup 3"/>
          <p:cNvGrpSpPr/>
          <p:nvPr/>
        </p:nvGrpSpPr>
        <p:grpSpPr>
          <a:xfrm>
            <a:off x="20730" y="31562"/>
            <a:ext cx="1365794" cy="1951133"/>
            <a:chOff x="1442102" y="2065512"/>
            <a:chExt cx="1365794" cy="1951133"/>
          </a:xfrm>
        </p:grpSpPr>
        <p:sp>
          <p:nvSpPr>
            <p:cNvPr id="5" name="Köşeli Çift Ayraç 4"/>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7" name="6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1475656" y="274638"/>
            <a:ext cx="7211144" cy="1570037"/>
          </a:xfrm>
        </p:spPr>
        <p:txBody>
          <a:bodyPr rtlCol="0">
            <a:normAutofit/>
          </a:bodyPr>
          <a:lstStyle/>
          <a:p>
            <a:pPr eaLnBrk="1" fontAlgn="auto" hangingPunct="1">
              <a:spcBef>
                <a:spcPts val="0"/>
              </a:spcBef>
              <a:spcAft>
                <a:spcPts val="0"/>
              </a:spcAft>
              <a:defRPr/>
            </a:pPr>
            <a:r>
              <a:rPr lang="tr-TR" sz="2800" b="1" dirty="0">
                <a:solidFill>
                  <a:srgbClr val="FF0000"/>
                </a:solidFill>
                <a:effectLst/>
              </a:rPr>
              <a:t/>
            </a:r>
            <a:br>
              <a:rPr lang="tr-TR" sz="2800" b="1" dirty="0">
                <a:solidFill>
                  <a:srgbClr val="FF0000"/>
                </a:solidFill>
                <a:effectLst/>
              </a:rPr>
            </a:br>
            <a:r>
              <a:rPr lang="tr-TR" sz="2800" b="1" dirty="0">
                <a:solidFill>
                  <a:srgbClr val="0070C0"/>
                </a:solidFill>
                <a:effectLst/>
              </a:rPr>
              <a:t/>
            </a:r>
            <a:br>
              <a:rPr lang="tr-TR" sz="2800" b="1" dirty="0">
                <a:solidFill>
                  <a:srgbClr val="0070C0"/>
                </a:solidFill>
                <a:effectLst/>
              </a:rPr>
            </a:br>
            <a:endParaRPr lang="tr-TR" altLang="tr-TR" sz="2800" dirty="0" smtClean="0">
              <a:effectLst/>
            </a:endParaRPr>
          </a:p>
        </p:txBody>
      </p:sp>
      <p:sp>
        <p:nvSpPr>
          <p:cNvPr id="3" name="2 İçerik Yer Tutucusu"/>
          <p:cNvSpPr>
            <a:spLocks noGrp="1"/>
          </p:cNvSpPr>
          <p:nvPr>
            <p:ph idx="1"/>
          </p:nvPr>
        </p:nvSpPr>
        <p:spPr>
          <a:xfrm>
            <a:off x="1259632" y="836712"/>
            <a:ext cx="7427168" cy="6021288"/>
          </a:xfrm>
        </p:spPr>
        <p:txBody>
          <a:bodyPr rtlCol="0">
            <a:normAutofit fontScale="40000" lnSpcReduction="20000"/>
          </a:bodyPr>
          <a:lstStyle/>
          <a:p>
            <a:pPr algn="ctr" eaLnBrk="1" fontAlgn="auto" hangingPunct="1">
              <a:spcAft>
                <a:spcPts val="0"/>
              </a:spcAft>
              <a:buFont typeface="Arial" pitchFamily="34" charset="0"/>
              <a:buNone/>
              <a:defRPr/>
            </a:pPr>
            <a:endParaRPr lang="tr-TR" sz="4000" b="1" dirty="0" smtClean="0">
              <a:solidFill>
                <a:srgbClr val="FF0000"/>
              </a:solidFill>
            </a:endParaRPr>
          </a:p>
          <a:p>
            <a:pPr algn="ctr">
              <a:buNone/>
              <a:defRPr/>
            </a:pPr>
            <a:r>
              <a:rPr lang="tr-TR" sz="7000" b="1" dirty="0" smtClean="0"/>
              <a:t>ÖRNEK-</a:t>
            </a:r>
            <a:r>
              <a:rPr lang="tr-TR" sz="7000" b="1" dirty="0" smtClean="0">
                <a:solidFill>
                  <a:srgbClr val="FF0000"/>
                </a:solidFill>
              </a:rPr>
              <a:t> </a:t>
            </a:r>
            <a:r>
              <a:rPr lang="tr-TR" sz="7000" b="1" dirty="0" smtClean="0"/>
              <a:t>AMAÇ</a:t>
            </a:r>
            <a:endParaRPr lang="tr-TR" sz="7000" b="1" dirty="0" smtClean="0">
              <a:solidFill>
                <a:srgbClr val="FF0000"/>
              </a:solidFill>
            </a:endParaRPr>
          </a:p>
          <a:p>
            <a:pPr algn="just">
              <a:buNone/>
              <a:defRPr/>
            </a:pPr>
            <a:r>
              <a:rPr lang="tr-TR" dirty="0"/>
              <a:t>	</a:t>
            </a:r>
            <a:endParaRPr lang="tr-TR" dirty="0" smtClean="0"/>
          </a:p>
          <a:p>
            <a:pPr algn="just">
              <a:buNone/>
              <a:defRPr/>
            </a:pPr>
            <a:endParaRPr lang="tr-TR" dirty="0" smtClean="0"/>
          </a:p>
          <a:p>
            <a:pPr algn="just">
              <a:buNone/>
              <a:defRPr/>
            </a:pPr>
            <a:r>
              <a:rPr lang="tr-TR" sz="4500" dirty="0" smtClean="0"/>
              <a:t>      Bu temel amaç </a:t>
            </a:r>
            <a:r>
              <a:rPr lang="tr-TR" sz="4500" dirty="0"/>
              <a:t>doğrultusunda, tamamlayıcı nitelikte olmak üzere </a:t>
            </a:r>
            <a:r>
              <a:rPr lang="tr-TR" sz="4500" dirty="0" smtClean="0"/>
              <a:t>alt  </a:t>
            </a:r>
            <a:r>
              <a:rPr lang="tr-TR" sz="4500" dirty="0"/>
              <a:t>amaçlar </a:t>
            </a:r>
            <a:r>
              <a:rPr lang="tr-TR" sz="4500" dirty="0" smtClean="0"/>
              <a:t>tanımlanmıştır: </a:t>
            </a:r>
          </a:p>
          <a:p>
            <a:pPr algn="just">
              <a:buNone/>
              <a:defRPr/>
            </a:pPr>
            <a:endParaRPr lang="tr-TR" sz="4500" dirty="0"/>
          </a:p>
          <a:p>
            <a:pPr algn="just">
              <a:buFont typeface="Wingdings" panose="05000000000000000000" pitchFamily="2" charset="2"/>
              <a:buChar char="§"/>
              <a:defRPr/>
            </a:pPr>
            <a:r>
              <a:rPr lang="tr-TR" sz="4500" dirty="0" smtClean="0"/>
              <a:t>Doğal </a:t>
            </a:r>
            <a:r>
              <a:rPr lang="tr-TR" sz="4500" dirty="0"/>
              <a:t>çevreye uyumlu, doğal ve yapay risklere karşı güçlü bir kentsel bölge sisteminin kurulması, </a:t>
            </a:r>
            <a:endParaRPr lang="tr-TR" sz="4500" dirty="0" smtClean="0"/>
          </a:p>
          <a:p>
            <a:pPr algn="just">
              <a:buFont typeface="Wingdings" panose="05000000000000000000" pitchFamily="2" charset="2"/>
              <a:buChar char="§"/>
              <a:defRPr/>
            </a:pPr>
            <a:r>
              <a:rPr lang="tr-TR" sz="4500" dirty="0" smtClean="0"/>
              <a:t>Yaşam </a:t>
            </a:r>
            <a:r>
              <a:rPr lang="tr-TR" sz="4500" dirty="0"/>
              <a:t>kalitesinin yükseltilmesi, kültürler arası karşılıklı anlayış ve hoşgörünün yerleşmesi ve yoksulluğun önlenmesi için gelişkin bir </a:t>
            </a:r>
            <a:r>
              <a:rPr lang="tr-TR" sz="4500" dirty="0" err="1"/>
              <a:t>sosyo</a:t>
            </a:r>
            <a:r>
              <a:rPr lang="tr-TR" sz="4500" dirty="0"/>
              <a:t>-kültürel taşıma kapasitesine ulaşılması, </a:t>
            </a:r>
            <a:endParaRPr lang="tr-TR" sz="4500" dirty="0" smtClean="0"/>
          </a:p>
          <a:p>
            <a:pPr algn="just">
              <a:buFont typeface="Wingdings" panose="05000000000000000000" pitchFamily="2" charset="2"/>
              <a:buChar char="§"/>
              <a:defRPr/>
            </a:pPr>
            <a:r>
              <a:rPr lang="tr-TR" sz="4500" dirty="0" smtClean="0"/>
              <a:t>Kentsel </a:t>
            </a:r>
            <a:r>
              <a:rPr lang="tr-TR" sz="4500" dirty="0"/>
              <a:t>hizmet maliyetlerini düşürecek işlevsel ve </a:t>
            </a:r>
            <a:r>
              <a:rPr lang="tr-TR" sz="4500" dirty="0" err="1"/>
              <a:t>mekansal</a:t>
            </a:r>
            <a:r>
              <a:rPr lang="tr-TR" sz="4500" dirty="0"/>
              <a:t> rasyonalizasyonlara giderek, ekonomik çeşitlilik düzeyinin arttırılması ve böylelikle yüksek ekonomik rekabet gücüne ulaşılması, </a:t>
            </a:r>
            <a:endParaRPr lang="tr-TR" sz="4500" dirty="0" smtClean="0"/>
          </a:p>
          <a:p>
            <a:pPr algn="just">
              <a:buFont typeface="Wingdings" panose="05000000000000000000" pitchFamily="2" charset="2"/>
              <a:buChar char="§"/>
              <a:defRPr/>
            </a:pPr>
            <a:r>
              <a:rPr lang="tr-TR" sz="4500" dirty="0" smtClean="0"/>
              <a:t>Ulaşım</a:t>
            </a:r>
            <a:r>
              <a:rPr lang="tr-TR" sz="4500" dirty="0"/>
              <a:t>, haberleşme, kentler arası işbirliği, iş ve yatırım olanakları oluşturarak diğer küresel merkezler ve kendi bölgesel hinterlandı ile güçlü bağlantıların </a:t>
            </a:r>
            <a:r>
              <a:rPr lang="tr-TR" sz="4500" dirty="0" smtClean="0"/>
              <a:t>kurulmasıdır.</a:t>
            </a:r>
          </a:p>
          <a:p>
            <a:pPr marL="82296" indent="0" algn="just">
              <a:buNone/>
              <a:defRPr/>
            </a:pPr>
            <a:endParaRPr lang="tr-TR" b="1" dirty="0" smtClean="0"/>
          </a:p>
          <a:p>
            <a:pPr algn="just">
              <a:buNone/>
              <a:defRPr/>
            </a:pPr>
            <a:endParaRPr lang="tr-TR" sz="4400" i="1" dirty="0" smtClean="0">
              <a:solidFill>
                <a:srgbClr val="92D050"/>
              </a:solidFill>
            </a:endParaRPr>
          </a:p>
          <a:p>
            <a:pPr algn="just">
              <a:buNone/>
              <a:defRPr/>
            </a:pPr>
            <a:endParaRPr lang="tr-TR" sz="4400" i="1" dirty="0" smtClean="0">
              <a:solidFill>
                <a:srgbClr val="92D050"/>
              </a:solidFill>
            </a:endParaRPr>
          </a:p>
          <a:p>
            <a:pPr algn="just">
              <a:buNone/>
              <a:defRPr/>
            </a:pPr>
            <a:r>
              <a:rPr lang="tr-TR" sz="4400" i="1" dirty="0" smtClean="0">
                <a:solidFill>
                  <a:srgbClr val="92D050"/>
                </a:solidFill>
              </a:rPr>
              <a:t>(</a:t>
            </a:r>
            <a:r>
              <a:rPr lang="tr-TR" sz="3500" i="1" dirty="0">
                <a:solidFill>
                  <a:srgbClr val="92D050"/>
                </a:solidFill>
              </a:rPr>
              <a:t>Kaynak: </a:t>
            </a:r>
            <a:r>
              <a:rPr lang="tr-TR" sz="3500" i="1" dirty="0" smtClean="0">
                <a:solidFill>
                  <a:srgbClr val="92D050"/>
                </a:solidFill>
              </a:rPr>
              <a:t> Raporu </a:t>
            </a:r>
            <a:r>
              <a:rPr lang="tr-TR" sz="3500" i="1" dirty="0">
                <a:solidFill>
                  <a:srgbClr val="92D050"/>
                </a:solidFill>
              </a:rPr>
              <a:t>Altıncı Bölüm – Planlama Yaklaşımı)</a:t>
            </a:r>
            <a:endParaRPr lang="tr-TR" altLang="tr-TR" sz="3500" i="1" dirty="0">
              <a:solidFill>
                <a:srgbClr val="92D050"/>
              </a:solidFill>
            </a:endParaRPr>
          </a:p>
          <a:p>
            <a:pPr algn="just" eaLnBrk="1" fontAlgn="auto" hangingPunct="1">
              <a:spcAft>
                <a:spcPts val="0"/>
              </a:spcAft>
              <a:buFont typeface="Arial" pitchFamily="34" charset="0"/>
              <a:buNone/>
              <a:defRPr/>
            </a:pPr>
            <a:endParaRPr lang="tr-TR" sz="4400" dirty="0" smtClean="0"/>
          </a:p>
        </p:txBody>
      </p:sp>
      <p:grpSp>
        <p:nvGrpSpPr>
          <p:cNvPr id="2" name="Grup 3"/>
          <p:cNvGrpSpPr/>
          <p:nvPr/>
        </p:nvGrpSpPr>
        <p:grpSpPr>
          <a:xfrm>
            <a:off x="20730" y="31562"/>
            <a:ext cx="1365794" cy="1951133"/>
            <a:chOff x="1442102" y="2065512"/>
            <a:chExt cx="1365794" cy="1951133"/>
          </a:xfrm>
        </p:grpSpPr>
        <p:sp>
          <p:nvSpPr>
            <p:cNvPr id="5" name="Köşeli Çift Ayraç 4"/>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7" name="6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75656" y="188913"/>
            <a:ext cx="7211144" cy="1368425"/>
          </a:xfrm>
        </p:spPr>
        <p:txBody>
          <a:bodyPr/>
          <a:lstStyle/>
          <a:p>
            <a:pPr eaLnBrk="1" hangingPunct="1"/>
            <a:r>
              <a:rPr lang="tr-TR" altLang="tr-TR" sz="2800" b="1" dirty="0" smtClean="0">
                <a:solidFill>
                  <a:srgbClr val="FF0000"/>
                </a:solidFill>
                <a:effectLst/>
              </a:rPr>
              <a:t/>
            </a:r>
            <a:br>
              <a:rPr lang="tr-TR" altLang="tr-TR" sz="2800" b="1" dirty="0" smtClean="0">
                <a:solidFill>
                  <a:srgbClr val="FF0000"/>
                </a:solidFill>
                <a:effectLst/>
              </a:rPr>
            </a:br>
            <a:endParaRPr lang="tr-TR" altLang="tr-TR" sz="2800" b="1" dirty="0" smtClean="0">
              <a:solidFill>
                <a:srgbClr val="0070C0"/>
              </a:solidFill>
              <a:effectLst/>
            </a:endParaRPr>
          </a:p>
        </p:txBody>
      </p:sp>
      <p:sp>
        <p:nvSpPr>
          <p:cNvPr id="57347" name="Rectangle 3"/>
          <p:cNvSpPr>
            <a:spLocks noGrp="1" noChangeArrowheads="1"/>
          </p:cNvSpPr>
          <p:nvPr>
            <p:ph idx="1"/>
          </p:nvPr>
        </p:nvSpPr>
        <p:spPr>
          <a:xfrm>
            <a:off x="1187624" y="1600200"/>
            <a:ext cx="7499176" cy="4924425"/>
          </a:xfrm>
        </p:spPr>
        <p:txBody>
          <a:bodyPr rtlCol="0">
            <a:normAutofit fontScale="85000" lnSpcReduction="10000"/>
          </a:bodyPr>
          <a:lstStyle/>
          <a:p>
            <a:pPr algn="ctr" eaLnBrk="1" fontAlgn="auto" hangingPunct="1">
              <a:lnSpc>
                <a:spcPct val="90000"/>
              </a:lnSpc>
              <a:spcAft>
                <a:spcPts val="0"/>
              </a:spcAft>
              <a:buFontTx/>
              <a:buNone/>
              <a:defRPr/>
            </a:pPr>
            <a:endParaRPr lang="tr-TR" sz="2000" dirty="0" smtClean="0">
              <a:solidFill>
                <a:srgbClr val="FFCC00"/>
              </a:solidFill>
            </a:endParaRPr>
          </a:p>
          <a:p>
            <a:pPr algn="ctr" eaLnBrk="1" fontAlgn="auto" hangingPunct="1">
              <a:lnSpc>
                <a:spcPct val="90000"/>
              </a:lnSpc>
              <a:spcAft>
                <a:spcPts val="0"/>
              </a:spcAft>
              <a:buFontTx/>
              <a:buNone/>
              <a:defRPr/>
            </a:pPr>
            <a:endParaRPr lang="tr-TR" sz="3600" dirty="0" smtClean="0">
              <a:solidFill>
                <a:srgbClr val="FFCC00"/>
              </a:solidFill>
            </a:endParaRPr>
          </a:p>
          <a:p>
            <a:pPr algn="ctr" eaLnBrk="1" fontAlgn="auto" hangingPunct="1">
              <a:spcAft>
                <a:spcPts val="0"/>
              </a:spcAft>
              <a:buFont typeface="Arial" pitchFamily="34" charset="0"/>
              <a:buNone/>
              <a:defRPr/>
            </a:pPr>
            <a:r>
              <a:rPr lang="tr-TR" sz="3600" dirty="0" smtClean="0"/>
              <a:t>	</a:t>
            </a:r>
            <a:endParaRPr lang="tr-TR" sz="3600" i="1" dirty="0" smtClean="0">
              <a:effectLst>
                <a:outerShdw blurRad="38100" dist="38100" dir="2700000" algn="tl">
                  <a:srgbClr val="000000">
                    <a:alpha val="43137"/>
                  </a:srgbClr>
                </a:outerShdw>
              </a:effectLst>
            </a:endParaRPr>
          </a:p>
          <a:p>
            <a:pPr algn="ctr" eaLnBrk="1" fontAlgn="auto" hangingPunct="1">
              <a:spcAft>
                <a:spcPts val="0"/>
              </a:spcAft>
              <a:buFont typeface="Arial" pitchFamily="34" charset="0"/>
              <a:buNone/>
              <a:defRPr/>
            </a:pPr>
            <a:endParaRPr lang="tr-TR" sz="2000" i="1" dirty="0" smtClean="0">
              <a:effectLst>
                <a:outerShdw blurRad="38100" dist="38100" dir="2700000" algn="tl">
                  <a:srgbClr val="000000">
                    <a:alpha val="43137"/>
                  </a:srgbClr>
                </a:outerShdw>
              </a:effectLst>
            </a:endParaRPr>
          </a:p>
          <a:p>
            <a:pPr algn="just" eaLnBrk="1" fontAlgn="auto" hangingPunct="1">
              <a:spcAft>
                <a:spcPts val="0"/>
              </a:spcAft>
              <a:buFont typeface="Arial" pitchFamily="34" charset="0"/>
              <a:buChar char="•"/>
              <a:defRPr/>
            </a:pPr>
            <a:r>
              <a:rPr lang="tr-TR" sz="3300" dirty="0" smtClean="0"/>
              <a:t>Amaçları gerçekleştirmeye yönelik olarak birden fazla hedef belirlenebilir. </a:t>
            </a:r>
          </a:p>
          <a:p>
            <a:pPr algn="just" eaLnBrk="1" fontAlgn="auto" hangingPunct="1">
              <a:spcAft>
                <a:spcPts val="0"/>
              </a:spcAft>
              <a:buFont typeface="Arial" pitchFamily="34" charset="0"/>
              <a:buChar char="•"/>
              <a:defRPr/>
            </a:pPr>
            <a:r>
              <a:rPr lang="tr-TR" sz="3300" dirty="0" smtClean="0"/>
              <a:t>Hedefler, amaçların gerçekçi olup olmadığını göstermesi bakımından oldukça yararlıdır. </a:t>
            </a:r>
          </a:p>
          <a:p>
            <a:pPr algn="just" eaLnBrk="1" fontAlgn="auto" hangingPunct="1">
              <a:spcAft>
                <a:spcPts val="0"/>
              </a:spcAft>
              <a:buFont typeface="Arial" pitchFamily="34" charset="0"/>
              <a:buChar char="•"/>
              <a:defRPr/>
            </a:pPr>
            <a:r>
              <a:rPr lang="tr-TR" sz="3300" dirty="0" smtClean="0"/>
              <a:t>Her alt düzeyde belirlenen hedefler, daha üst amaçların gözden geçirilip güncellenmesinde etkili olurlar (Dinçer, 2002).</a:t>
            </a:r>
          </a:p>
          <a:p>
            <a:pPr eaLnBrk="1" fontAlgn="auto" hangingPunct="1">
              <a:lnSpc>
                <a:spcPct val="90000"/>
              </a:lnSpc>
              <a:spcAft>
                <a:spcPts val="0"/>
              </a:spcAft>
              <a:buFontTx/>
              <a:buNone/>
              <a:defRPr/>
            </a:pPr>
            <a:endParaRPr lang="tr-TR" sz="2800" dirty="0"/>
          </a:p>
        </p:txBody>
      </p:sp>
      <p:sp>
        <p:nvSpPr>
          <p:cNvPr id="6" name="5 Slayt Numarası Yer Tutucusu"/>
          <p:cNvSpPr>
            <a:spLocks noGrp="1"/>
          </p:cNvSpPr>
          <p:nvPr>
            <p:ph type="sldNum" sz="quarter" idx="12"/>
          </p:nvPr>
        </p:nvSpPr>
        <p:spPr/>
        <p:txBody>
          <a:bodyPr/>
          <a:lstStyle/>
          <a:p>
            <a:pPr>
              <a:defRPr/>
            </a:pPr>
            <a:fld id="{7D567305-0882-49E5-8683-0A57722C3B8C}" type="slidenum">
              <a:rPr lang="tr-TR"/>
              <a:pPr>
                <a:defRPr/>
              </a:pPr>
              <a:t>29</a:t>
            </a:fld>
            <a:endParaRPr lang="tr-TR" dirty="0"/>
          </a:p>
        </p:txBody>
      </p:sp>
      <p:sp>
        <p:nvSpPr>
          <p:cNvPr id="30726" name="6 Dikdörtgen"/>
          <p:cNvSpPr>
            <a:spLocks noChangeArrowheads="1"/>
          </p:cNvSpPr>
          <p:nvPr/>
        </p:nvSpPr>
        <p:spPr bwMode="auto">
          <a:xfrm>
            <a:off x="1475656" y="1125538"/>
            <a:ext cx="7488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tr-TR" altLang="tr-TR" sz="2800" b="1" dirty="0">
              <a:solidFill>
                <a:srgbClr val="FF0000"/>
              </a:solidFill>
            </a:endParaRPr>
          </a:p>
          <a:p>
            <a:pPr eaLnBrk="1" hangingPunct="1">
              <a:spcBef>
                <a:spcPct val="0"/>
              </a:spcBef>
              <a:buFontTx/>
              <a:buNone/>
            </a:pPr>
            <a:r>
              <a:rPr lang="tr-TR" altLang="tr-TR" sz="2800" b="1" dirty="0"/>
              <a:t>HEDEF</a:t>
            </a:r>
          </a:p>
        </p:txBody>
      </p:sp>
      <p:grpSp>
        <p:nvGrpSpPr>
          <p:cNvPr id="8" name="Grup 7"/>
          <p:cNvGrpSpPr/>
          <p:nvPr/>
        </p:nvGrpSpPr>
        <p:grpSpPr>
          <a:xfrm>
            <a:off x="20730" y="31562"/>
            <a:ext cx="1365794" cy="1951133"/>
            <a:chOff x="1442102" y="2065512"/>
            <a:chExt cx="1365794" cy="1951133"/>
          </a:xfrm>
        </p:grpSpPr>
        <p:sp>
          <p:nvSpPr>
            <p:cNvPr id="9" name="Köşeli Çift Ayraç 8"/>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11" name="10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tr-TR" altLang="tr-TR" sz="3600" b="1" dirty="0" smtClean="0">
                <a:solidFill>
                  <a:schemeClr val="tx1"/>
                </a:solidFill>
                <a:effectLst/>
              </a:rPr>
              <a:t>Stratejik Peyzaj Planlama Sürecinde Cevaplanacak temel sorula</a:t>
            </a:r>
            <a:r>
              <a:rPr lang="tr-TR" altLang="tr-TR" sz="3600" b="1" dirty="0" smtClean="0">
                <a:solidFill>
                  <a:schemeClr val="tx1"/>
                </a:solidFill>
              </a:rPr>
              <a:t>r</a:t>
            </a:r>
          </a:p>
        </p:txBody>
      </p:sp>
      <p:sp>
        <p:nvSpPr>
          <p:cNvPr id="18435" name="Rectangle 3"/>
          <p:cNvSpPr>
            <a:spLocks noGrp="1" noChangeArrowheads="1"/>
          </p:cNvSpPr>
          <p:nvPr>
            <p:ph idx="1"/>
          </p:nvPr>
        </p:nvSpPr>
        <p:spPr>
          <a:xfrm>
            <a:off x="1475656" y="1844675"/>
            <a:ext cx="7282582" cy="4310063"/>
          </a:xfrm>
        </p:spPr>
        <p:txBody>
          <a:bodyPr rtlCol="0">
            <a:normAutofit/>
          </a:bodyPr>
          <a:lstStyle/>
          <a:p>
            <a:pPr algn="ctr" eaLnBrk="1" fontAlgn="auto" hangingPunct="1">
              <a:spcAft>
                <a:spcPts val="0"/>
              </a:spcAft>
              <a:buFont typeface="Wingdings" pitchFamily="2" charset="2"/>
              <a:buNone/>
              <a:defRPr/>
            </a:pPr>
            <a:endParaRPr lang="tr-TR" altLang="tr-TR" sz="2800" dirty="0" smtClean="0">
              <a:solidFill>
                <a:srgbClr val="FFFFFF"/>
              </a:solidFill>
              <a:latin typeface="+mj-lt"/>
            </a:endParaRPr>
          </a:p>
        </p:txBody>
      </p:sp>
      <p:sp>
        <p:nvSpPr>
          <p:cNvPr id="202756" name="Rectangle 4"/>
          <p:cNvSpPr>
            <a:spLocks noChangeArrowheads="1"/>
          </p:cNvSpPr>
          <p:nvPr/>
        </p:nvSpPr>
        <p:spPr bwMode="auto">
          <a:xfrm>
            <a:off x="1979711" y="1844824"/>
            <a:ext cx="6408713" cy="21975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sq">
            <a:noFill/>
            <a:miter lim="800000"/>
            <a:headEnd type="none" w="sm" len="sm"/>
            <a:tailEnd type="none" w="sm" len="sm"/>
          </a:ln>
          <a:effectLst>
            <a:outerShdw blurRad="50800" dist="50800" dir="5400000" algn="ctr" rotWithShape="0">
              <a:schemeClr val="bg1"/>
            </a:outerShdw>
          </a:effectLst>
        </p:spPr>
        <p:txBody>
          <a:bodyPr wrap="square">
            <a:spAutoFit/>
          </a:bodyPr>
          <a:lstStyle/>
          <a:p>
            <a:pPr fontAlgn="auto">
              <a:lnSpc>
                <a:spcPct val="80000"/>
              </a:lnSpc>
              <a:spcBef>
                <a:spcPct val="20000"/>
              </a:spcBef>
              <a:spcAft>
                <a:spcPts val="0"/>
              </a:spcAft>
              <a:buClr>
                <a:schemeClr val="accent1"/>
              </a:buClr>
              <a:buSzPct val="80000"/>
              <a:buFont typeface="Wingdings" pitchFamily="2" charset="2"/>
              <a:buNone/>
              <a:defRPr/>
            </a:pPr>
            <a:r>
              <a:rPr lang="tr-TR" sz="3600" b="1" dirty="0" smtClean="0">
                <a:solidFill>
                  <a:srgbClr val="FF0000"/>
                </a:solidFill>
                <a:latin typeface="+mj-lt"/>
                <a:cs typeface="+mn-cs"/>
              </a:rPr>
              <a:t>N</a:t>
            </a:r>
            <a:r>
              <a:rPr lang="tr-TR" sz="3600" b="1" dirty="0" smtClean="0">
                <a:latin typeface="+mj-lt"/>
                <a:cs typeface="+mn-cs"/>
              </a:rPr>
              <a:t>eredeyiz?</a:t>
            </a:r>
          </a:p>
          <a:p>
            <a:pPr fontAlgn="auto">
              <a:lnSpc>
                <a:spcPct val="80000"/>
              </a:lnSpc>
              <a:spcBef>
                <a:spcPct val="20000"/>
              </a:spcBef>
              <a:spcAft>
                <a:spcPts val="0"/>
              </a:spcAft>
              <a:buClr>
                <a:schemeClr val="accent1"/>
              </a:buClr>
              <a:buSzPct val="80000"/>
              <a:buFont typeface="Wingdings" pitchFamily="2" charset="2"/>
              <a:buNone/>
              <a:defRPr/>
            </a:pPr>
            <a:r>
              <a:rPr lang="tr-TR" sz="3600" b="1" dirty="0" smtClean="0">
                <a:solidFill>
                  <a:srgbClr val="FF0000"/>
                </a:solidFill>
                <a:latin typeface="+mj-lt"/>
                <a:cs typeface="+mn-cs"/>
              </a:rPr>
              <a:t>N</a:t>
            </a:r>
            <a:r>
              <a:rPr lang="tr-TR" sz="3600" b="1" dirty="0" smtClean="0">
                <a:latin typeface="+mj-lt"/>
                <a:cs typeface="+mn-cs"/>
              </a:rPr>
              <a:t>eden?</a:t>
            </a:r>
            <a:endParaRPr lang="tr-TR" sz="3600" b="1" dirty="0">
              <a:latin typeface="+mj-lt"/>
              <a:cs typeface="+mn-cs"/>
            </a:endParaRPr>
          </a:p>
          <a:p>
            <a:pPr fontAlgn="auto">
              <a:lnSpc>
                <a:spcPct val="80000"/>
              </a:lnSpc>
              <a:spcBef>
                <a:spcPct val="20000"/>
              </a:spcBef>
              <a:spcAft>
                <a:spcPts val="0"/>
              </a:spcAft>
              <a:buClr>
                <a:schemeClr val="accent1"/>
              </a:buClr>
              <a:buSzPct val="80000"/>
              <a:buFont typeface="Wingdings" pitchFamily="2" charset="2"/>
              <a:buNone/>
              <a:defRPr/>
            </a:pPr>
            <a:r>
              <a:rPr lang="tr-TR" sz="3600" b="1" dirty="0">
                <a:solidFill>
                  <a:srgbClr val="FF0000"/>
                </a:solidFill>
                <a:latin typeface="+mj-lt"/>
                <a:cs typeface="+mn-cs"/>
              </a:rPr>
              <a:t>N</a:t>
            </a:r>
            <a:r>
              <a:rPr lang="tr-TR" sz="3600" b="1" dirty="0">
                <a:latin typeface="+mj-lt"/>
                <a:cs typeface="+mn-cs"/>
              </a:rPr>
              <a:t>ereye ulaşmak istiyoruz?</a:t>
            </a:r>
          </a:p>
          <a:p>
            <a:pPr fontAlgn="auto">
              <a:lnSpc>
                <a:spcPct val="80000"/>
              </a:lnSpc>
              <a:spcBef>
                <a:spcPct val="20000"/>
              </a:spcBef>
              <a:spcAft>
                <a:spcPts val="0"/>
              </a:spcAft>
              <a:buClr>
                <a:schemeClr val="accent1"/>
              </a:buClr>
              <a:buSzPct val="80000"/>
              <a:buFont typeface="Wingdings" pitchFamily="2" charset="2"/>
              <a:buNone/>
              <a:defRPr/>
            </a:pPr>
            <a:r>
              <a:rPr lang="tr-TR" sz="3600" b="1" dirty="0">
                <a:solidFill>
                  <a:srgbClr val="FF0000"/>
                </a:solidFill>
                <a:latin typeface="+mj-lt"/>
                <a:cs typeface="+mn-cs"/>
              </a:rPr>
              <a:t>N</a:t>
            </a:r>
            <a:r>
              <a:rPr lang="tr-TR" sz="3600" b="1" dirty="0">
                <a:latin typeface="+mj-lt"/>
                <a:cs typeface="+mn-cs"/>
              </a:rPr>
              <a:t>asıl ulaşabiliriz</a:t>
            </a:r>
            <a:r>
              <a:rPr lang="tr-TR" sz="3600" b="1" dirty="0" smtClean="0">
                <a:latin typeface="+mj-lt"/>
                <a:cs typeface="+mn-cs"/>
              </a:rPr>
              <a:t>?</a:t>
            </a:r>
            <a:endParaRPr lang="tr-TR" sz="3600" b="1" dirty="0">
              <a:latin typeface="+mj-lt"/>
              <a:cs typeface="+mn-cs"/>
            </a:endParaRPr>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rtlCol="0">
            <a:normAutofit fontScale="90000"/>
          </a:bodyPr>
          <a:lstStyle/>
          <a:p>
            <a:pPr>
              <a:spcBef>
                <a:spcPts val="0"/>
              </a:spcBef>
              <a:defRPr/>
            </a:pPr>
            <a:r>
              <a:rPr lang="tr-TR" b="1" dirty="0" smtClean="0">
                <a:solidFill>
                  <a:prstClr val="black"/>
                </a:solidFill>
              </a:rPr>
              <a:t/>
            </a:r>
            <a:br>
              <a:rPr lang="tr-TR" b="1" dirty="0" smtClean="0">
                <a:solidFill>
                  <a:prstClr val="black"/>
                </a:solidFill>
              </a:rPr>
            </a:br>
            <a:r>
              <a:rPr lang="tr-TR" sz="3100" b="1" dirty="0" smtClean="0">
                <a:solidFill>
                  <a:srgbClr val="FF0000"/>
                </a:solidFill>
                <a:effectLst/>
              </a:rPr>
              <a:t/>
            </a:r>
            <a:br>
              <a:rPr lang="tr-TR" sz="3100" b="1" dirty="0" smtClean="0">
                <a:solidFill>
                  <a:srgbClr val="FF0000"/>
                </a:solidFill>
                <a:effectLst/>
              </a:rPr>
            </a:br>
            <a:r>
              <a:rPr lang="tr-TR" altLang="tr-TR" sz="3100" b="1" dirty="0" smtClean="0">
                <a:solidFill>
                  <a:schemeClr val="tx1"/>
                </a:solidFill>
                <a:effectLst/>
              </a:rPr>
              <a:t>HEDEF</a:t>
            </a:r>
            <a:br>
              <a:rPr lang="tr-TR" altLang="tr-TR" sz="3100" b="1" dirty="0" smtClean="0">
                <a:solidFill>
                  <a:schemeClr val="tx1"/>
                </a:solidFill>
                <a:effectLst/>
              </a:rPr>
            </a:br>
            <a:endParaRPr lang="tr-TR" sz="3100" b="1" dirty="0">
              <a:solidFill>
                <a:schemeClr val="tx1"/>
              </a:solidFill>
              <a:effectLst/>
            </a:endParaRPr>
          </a:p>
        </p:txBody>
      </p:sp>
      <p:sp>
        <p:nvSpPr>
          <p:cNvPr id="31747" name="2 İçerik Yer Tutucusu"/>
          <p:cNvSpPr>
            <a:spLocks noGrp="1"/>
          </p:cNvSpPr>
          <p:nvPr>
            <p:ph idx="1"/>
          </p:nvPr>
        </p:nvSpPr>
        <p:spPr>
          <a:xfrm>
            <a:off x="1259632" y="1844675"/>
            <a:ext cx="7427168" cy="4281488"/>
          </a:xfrm>
        </p:spPr>
        <p:txBody>
          <a:bodyPr/>
          <a:lstStyle/>
          <a:p>
            <a:pPr eaLnBrk="1" hangingPunct="1">
              <a:lnSpc>
                <a:spcPct val="90000"/>
              </a:lnSpc>
              <a:buFontTx/>
              <a:buNone/>
            </a:pPr>
            <a:endParaRPr lang="tr-TR" altLang="tr-TR" dirty="0" smtClean="0"/>
          </a:p>
          <a:p>
            <a:pPr eaLnBrk="1" hangingPunct="1">
              <a:lnSpc>
                <a:spcPct val="90000"/>
              </a:lnSpc>
              <a:buFontTx/>
              <a:buNone/>
            </a:pPr>
            <a:r>
              <a:rPr lang="tr-TR" altLang="tr-TR" dirty="0" smtClean="0"/>
              <a:t>Hedeflerin özellikleri:</a:t>
            </a:r>
          </a:p>
          <a:p>
            <a:pPr eaLnBrk="1" hangingPunct="1">
              <a:lnSpc>
                <a:spcPct val="90000"/>
              </a:lnSpc>
              <a:buFontTx/>
              <a:buNone/>
            </a:pPr>
            <a:endParaRPr lang="tr-TR" altLang="tr-TR" dirty="0" smtClean="0"/>
          </a:p>
          <a:p>
            <a:pPr eaLnBrk="1" hangingPunct="1">
              <a:lnSpc>
                <a:spcPct val="90000"/>
              </a:lnSpc>
              <a:buFont typeface="Wingdings" pitchFamily="2" charset="2"/>
              <a:buChar char="ü"/>
            </a:pPr>
            <a:r>
              <a:rPr lang="tr-TR" altLang="tr-TR" dirty="0" smtClean="0"/>
              <a:t>Yeterince açık ve anlaşılabilir ayrıntıda olmalıdır.</a:t>
            </a:r>
          </a:p>
          <a:p>
            <a:pPr eaLnBrk="1" hangingPunct="1">
              <a:lnSpc>
                <a:spcPct val="90000"/>
              </a:lnSpc>
              <a:buFont typeface="Wingdings" pitchFamily="2" charset="2"/>
              <a:buChar char="ü"/>
            </a:pPr>
            <a:r>
              <a:rPr lang="tr-TR" altLang="tr-TR" dirty="0" smtClean="0"/>
              <a:t>İddialı olmalı, fakat imkansız olmamalıdır.</a:t>
            </a:r>
          </a:p>
          <a:p>
            <a:pPr eaLnBrk="1" hangingPunct="1">
              <a:lnSpc>
                <a:spcPct val="90000"/>
              </a:lnSpc>
              <a:buFont typeface="Wingdings" pitchFamily="2" charset="2"/>
              <a:buChar char="ü"/>
            </a:pPr>
            <a:r>
              <a:rPr lang="tr-TR" altLang="tr-TR" dirty="0" smtClean="0"/>
              <a:t>Sonuca odaklanmış olmalıdır.</a:t>
            </a:r>
          </a:p>
        </p:txBody>
      </p:sp>
      <p:grpSp>
        <p:nvGrpSpPr>
          <p:cNvPr id="5" name="Grup 4"/>
          <p:cNvGrpSpPr/>
          <p:nvPr/>
        </p:nvGrpSpPr>
        <p:grpSpPr>
          <a:xfrm>
            <a:off x="20730" y="31562"/>
            <a:ext cx="1365794" cy="1951133"/>
            <a:chOff x="1442102" y="2065512"/>
            <a:chExt cx="1365794" cy="1951133"/>
          </a:xfrm>
        </p:grpSpPr>
        <p:sp>
          <p:nvSpPr>
            <p:cNvPr id="6" name="Köşeli Çift Ayraç 5"/>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8" name="7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91680" y="0"/>
            <a:ext cx="6995120" cy="1628775"/>
          </a:xfrm>
        </p:spPr>
        <p:txBody>
          <a:bodyPr/>
          <a:lstStyle/>
          <a:p>
            <a:r>
              <a:rPr lang="tr-TR" altLang="tr-TR" sz="2800" b="1" dirty="0" smtClean="0">
                <a:solidFill>
                  <a:srgbClr val="FF0000"/>
                </a:solidFill>
                <a:effectLst/>
              </a:rPr>
              <a:t/>
            </a:r>
            <a:br>
              <a:rPr lang="tr-TR" altLang="tr-TR" sz="2800" b="1" dirty="0" smtClean="0">
                <a:solidFill>
                  <a:srgbClr val="FF0000"/>
                </a:solidFill>
                <a:effectLst/>
              </a:rPr>
            </a:br>
            <a:r>
              <a:rPr lang="tr-TR" altLang="tr-TR" sz="2800" b="1" dirty="0" smtClean="0">
                <a:solidFill>
                  <a:schemeClr val="tx1"/>
                </a:solidFill>
                <a:effectLst/>
              </a:rPr>
              <a:t> HEDEF</a:t>
            </a:r>
            <a:endParaRPr lang="tr-TR" altLang="tr-TR" sz="2800" b="1" dirty="0" smtClean="0">
              <a:solidFill>
                <a:srgbClr val="0070C0"/>
              </a:solidFill>
              <a:effectLst/>
            </a:endParaRPr>
          </a:p>
        </p:txBody>
      </p:sp>
      <p:sp>
        <p:nvSpPr>
          <p:cNvPr id="32771" name="Rectangle 3"/>
          <p:cNvSpPr>
            <a:spLocks noGrp="1" noChangeArrowheads="1"/>
          </p:cNvSpPr>
          <p:nvPr>
            <p:ph idx="1"/>
          </p:nvPr>
        </p:nvSpPr>
        <p:spPr>
          <a:xfrm>
            <a:off x="1115616" y="1628775"/>
            <a:ext cx="7632848" cy="5229225"/>
          </a:xfrm>
        </p:spPr>
        <p:txBody>
          <a:bodyPr>
            <a:normAutofit/>
          </a:bodyPr>
          <a:lstStyle/>
          <a:p>
            <a:pPr eaLnBrk="1" hangingPunct="1">
              <a:lnSpc>
                <a:spcPct val="90000"/>
              </a:lnSpc>
              <a:buFontTx/>
              <a:buNone/>
            </a:pPr>
            <a:endParaRPr lang="tr-TR" altLang="tr-TR" sz="2000" dirty="0" smtClean="0">
              <a:solidFill>
                <a:srgbClr val="FFCC00"/>
              </a:solidFill>
            </a:endParaRPr>
          </a:p>
          <a:p>
            <a:pPr algn="ctr" eaLnBrk="1" hangingPunct="1">
              <a:lnSpc>
                <a:spcPct val="90000"/>
              </a:lnSpc>
              <a:buFontTx/>
              <a:buNone/>
            </a:pPr>
            <a:r>
              <a:rPr lang="tr-TR" altLang="tr-TR" sz="2400" b="1" dirty="0" smtClean="0"/>
              <a:t>	Hedeflerin Oluşturulmasında </a:t>
            </a:r>
          </a:p>
          <a:p>
            <a:pPr algn="ctr" eaLnBrk="1" hangingPunct="1">
              <a:lnSpc>
                <a:spcPct val="90000"/>
              </a:lnSpc>
              <a:buFontTx/>
              <a:buNone/>
            </a:pPr>
            <a:r>
              <a:rPr lang="tr-TR" altLang="tr-TR" sz="2400" b="1" dirty="0" smtClean="0"/>
              <a:t>Cevaplanması Gereken Sorular:</a:t>
            </a:r>
          </a:p>
          <a:p>
            <a:pPr algn="ctr" eaLnBrk="1" hangingPunct="1">
              <a:lnSpc>
                <a:spcPct val="90000"/>
              </a:lnSpc>
              <a:buFontTx/>
              <a:buNone/>
            </a:pPr>
            <a:endParaRPr lang="tr-TR" altLang="tr-TR" sz="2400" b="1" dirty="0" smtClean="0"/>
          </a:p>
          <a:p>
            <a:pPr eaLnBrk="1" hangingPunct="1">
              <a:lnSpc>
                <a:spcPct val="90000"/>
              </a:lnSpc>
              <a:buFont typeface="Wingdings" pitchFamily="2" charset="2"/>
              <a:buChar char="ü"/>
            </a:pPr>
            <a:r>
              <a:rPr lang="tr-TR" altLang="tr-TR" sz="2400" dirty="0" smtClean="0"/>
              <a:t>Hedefler vizyon ve stratejik amaçlar ile tutarlı mı?</a:t>
            </a:r>
          </a:p>
          <a:p>
            <a:pPr eaLnBrk="1" hangingPunct="1">
              <a:lnSpc>
                <a:spcPct val="90000"/>
              </a:lnSpc>
              <a:buFont typeface="Wingdings" pitchFamily="2" charset="2"/>
              <a:buChar char="ü"/>
            </a:pPr>
            <a:r>
              <a:rPr lang="tr-TR" altLang="tr-TR" sz="2400" dirty="0" smtClean="0"/>
              <a:t>Hangi spesifik sonuçlara ulaşmaya çalışılıyor? Sonucu etkileyen faktörler nelerdir?</a:t>
            </a:r>
          </a:p>
          <a:p>
            <a:pPr eaLnBrk="1" hangingPunct="1">
              <a:lnSpc>
                <a:spcPct val="90000"/>
              </a:lnSpc>
              <a:buFont typeface="Wingdings" pitchFamily="2" charset="2"/>
              <a:buChar char="ü"/>
            </a:pPr>
            <a:r>
              <a:rPr lang="tr-TR" altLang="tr-TR" sz="2400" dirty="0" smtClean="0"/>
              <a:t>Bir amaca ilişkin hedefler gerçekleştirildiğinde o amaca ulaşılabiliyor mu?</a:t>
            </a:r>
          </a:p>
          <a:p>
            <a:pPr eaLnBrk="1" hangingPunct="1">
              <a:lnSpc>
                <a:spcPct val="90000"/>
              </a:lnSpc>
              <a:buFont typeface="Wingdings" pitchFamily="2" charset="2"/>
              <a:buChar char="ü"/>
            </a:pPr>
            <a:r>
              <a:rPr lang="tr-TR" altLang="tr-TR" sz="2400" dirty="0" smtClean="0"/>
              <a:t>Hedefi belirli bir süre içinde gerçekleştirme zorunluluğu var mı?</a:t>
            </a:r>
          </a:p>
          <a:p>
            <a:pPr eaLnBrk="1" hangingPunct="1">
              <a:lnSpc>
                <a:spcPct val="90000"/>
              </a:lnSpc>
              <a:buFont typeface="Wingdings" pitchFamily="2" charset="2"/>
              <a:buChar char="ü"/>
            </a:pPr>
            <a:r>
              <a:rPr lang="tr-TR" altLang="tr-TR" sz="2400" dirty="0" smtClean="0"/>
              <a:t>İstenilen sonuçlara ne kadar zamanda ulaşılabilir?</a:t>
            </a:r>
          </a:p>
          <a:p>
            <a:pPr eaLnBrk="1" hangingPunct="1">
              <a:lnSpc>
                <a:spcPct val="90000"/>
              </a:lnSpc>
              <a:buFont typeface="Wingdings" pitchFamily="2" charset="2"/>
              <a:buChar char="ü"/>
            </a:pPr>
            <a:r>
              <a:rPr lang="tr-TR" altLang="tr-TR" sz="2400" dirty="0" smtClean="0"/>
              <a:t>Bu hedeflere ulaşmak için sağlanan gelişme nasıl ölçülür?</a:t>
            </a:r>
          </a:p>
        </p:txBody>
      </p:sp>
      <p:sp>
        <p:nvSpPr>
          <p:cNvPr id="6" name="5 Slayt Numarası Yer Tutucusu"/>
          <p:cNvSpPr>
            <a:spLocks noGrp="1"/>
          </p:cNvSpPr>
          <p:nvPr>
            <p:ph type="sldNum" sz="quarter" idx="12"/>
          </p:nvPr>
        </p:nvSpPr>
        <p:spPr/>
        <p:txBody>
          <a:bodyPr/>
          <a:lstStyle/>
          <a:p>
            <a:pPr>
              <a:defRPr/>
            </a:pPr>
            <a:fld id="{B2072DDE-13C2-4B85-B6B4-C8D601289BD8}" type="slidenum">
              <a:rPr lang="tr-TR"/>
              <a:pPr>
                <a:defRPr/>
              </a:pPr>
              <a:t>31</a:t>
            </a:fld>
            <a:endParaRPr lang="tr-TR"/>
          </a:p>
        </p:txBody>
      </p:sp>
      <p:grpSp>
        <p:nvGrpSpPr>
          <p:cNvPr id="7" name="Grup 6"/>
          <p:cNvGrpSpPr/>
          <p:nvPr/>
        </p:nvGrpSpPr>
        <p:grpSpPr>
          <a:xfrm>
            <a:off x="20730" y="31562"/>
            <a:ext cx="1365794" cy="1951133"/>
            <a:chOff x="1442102" y="2065512"/>
            <a:chExt cx="1365794" cy="1951133"/>
          </a:xfrm>
        </p:grpSpPr>
        <p:sp>
          <p:nvSpPr>
            <p:cNvPr id="8" name="Köşeli Çift Ayraç 7"/>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10" name="9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0"/>
            <a:ext cx="7067128" cy="1196975"/>
          </a:xfrm>
        </p:spPr>
        <p:txBody>
          <a:bodyPr rtlCol="0">
            <a:normAutofit fontScale="90000"/>
          </a:bodyPr>
          <a:lstStyle/>
          <a:p>
            <a:pPr eaLnBrk="1" fontAlgn="auto" hangingPunct="1">
              <a:spcBef>
                <a:spcPts val="0"/>
              </a:spcBef>
              <a:spcAft>
                <a:spcPts val="0"/>
              </a:spcAft>
              <a:defRPr/>
            </a:pPr>
            <a:r>
              <a:rPr lang="tr-TR" sz="4000" b="1" dirty="0" smtClean="0">
                <a:solidFill>
                  <a:prstClr val="black"/>
                </a:solidFill>
              </a:rPr>
              <a:t/>
            </a:r>
            <a:br>
              <a:rPr lang="tr-TR" sz="4000" b="1" dirty="0" smtClean="0">
                <a:solidFill>
                  <a:prstClr val="black"/>
                </a:solidFill>
              </a:rPr>
            </a:br>
            <a:r>
              <a:rPr lang="tr-TR" sz="3100" b="1" dirty="0">
                <a:solidFill>
                  <a:srgbClr val="FF0000"/>
                </a:solidFill>
                <a:effectLst/>
              </a:rPr>
              <a:t/>
            </a:r>
            <a:br>
              <a:rPr lang="tr-TR" sz="3100" b="1" dirty="0">
                <a:solidFill>
                  <a:srgbClr val="FF0000"/>
                </a:solidFill>
                <a:effectLst/>
              </a:rPr>
            </a:br>
            <a:r>
              <a:rPr lang="tr-TR" sz="3600" b="1" dirty="0">
                <a:solidFill>
                  <a:srgbClr val="0070C0"/>
                </a:solidFill>
                <a:effectLst/>
              </a:rPr>
              <a:t/>
            </a:r>
            <a:br>
              <a:rPr lang="tr-TR" sz="3600" b="1" dirty="0">
                <a:solidFill>
                  <a:srgbClr val="0070C0"/>
                </a:solidFill>
                <a:effectLst/>
              </a:rPr>
            </a:br>
            <a:endParaRPr lang="tr-TR" sz="3600" dirty="0">
              <a:effectLst/>
            </a:endParaRPr>
          </a:p>
        </p:txBody>
      </p:sp>
      <p:sp>
        <p:nvSpPr>
          <p:cNvPr id="34819" name="2 İçerik Yer Tutucusu"/>
          <p:cNvSpPr>
            <a:spLocks noGrp="1"/>
          </p:cNvSpPr>
          <p:nvPr>
            <p:ph idx="1"/>
          </p:nvPr>
        </p:nvSpPr>
        <p:spPr>
          <a:xfrm>
            <a:off x="1187624" y="692696"/>
            <a:ext cx="7437264" cy="6165304"/>
          </a:xfrm>
        </p:spPr>
        <p:txBody>
          <a:bodyPr>
            <a:normAutofit/>
          </a:bodyPr>
          <a:lstStyle/>
          <a:p>
            <a:pPr algn="ctr" eaLnBrk="1" hangingPunct="1">
              <a:buFont typeface="Arial" charset="0"/>
              <a:buNone/>
            </a:pPr>
            <a:r>
              <a:rPr lang="tr-TR" altLang="tr-TR" sz="2800" b="1" dirty="0" smtClean="0"/>
              <a:t>ÖRNEK-HEDEF</a:t>
            </a:r>
          </a:p>
          <a:p>
            <a:pPr algn="just">
              <a:buNone/>
            </a:pPr>
            <a:r>
              <a:rPr lang="tr-TR" sz="2800" dirty="0" smtClean="0"/>
              <a:t>    </a:t>
            </a:r>
            <a:r>
              <a:rPr lang="tr-TR" sz="2100" b="1" dirty="0" smtClean="0"/>
              <a:t>Çalışmanın çerçevesi :</a:t>
            </a:r>
            <a:r>
              <a:rPr lang="tr-TR" sz="2100" dirty="0" smtClean="0"/>
              <a:t> Arazi kullanım plan kararlarıyla ulaşım plan kararlarını ve kent ölçeğinde farklı ulaşım türlerini, dengeli bir şekilde bütünleştiren; çağdaş teknolojinin kullanıldığı, çevreye ve insani değerlere duyarlı, ekonomik, modern, güvenli, konforlu ve hızlı erişimin sağlandığı; ulaşımda insan odaklılığı destekleyerek, kentsel yaşam kalitesini arttırmayı amaçlayan, sürdürülebilir ve başkent özelliklerini öne çıkaran bir Ankara Ulaşım Ana Planını oluşturmak</a:t>
            </a:r>
            <a:r>
              <a:rPr lang="tr-TR" sz="2100" i="1" dirty="0" smtClean="0">
                <a:solidFill>
                  <a:srgbClr val="92D050"/>
                </a:solidFill>
              </a:rPr>
              <a:t> (Ankara Ulaşım Ana Planı 2038 </a:t>
            </a:r>
            <a:r>
              <a:rPr lang="tr-TR" sz="2100" dirty="0" smtClean="0"/>
              <a:t>)</a:t>
            </a:r>
          </a:p>
          <a:p>
            <a:pPr algn="just">
              <a:buNone/>
            </a:pPr>
            <a:r>
              <a:rPr lang="tr-TR" altLang="tr-TR" sz="2100" b="1" dirty="0" smtClean="0"/>
              <a:t> </a:t>
            </a:r>
          </a:p>
          <a:p>
            <a:pPr algn="just">
              <a:buNone/>
            </a:pPr>
            <a:endParaRPr lang="tr-TR" sz="1800" b="1" i="1" dirty="0" smtClean="0"/>
          </a:p>
          <a:p>
            <a:pPr algn="just">
              <a:buNone/>
            </a:pPr>
            <a:endParaRPr lang="tr-TR" sz="1800" b="1" i="1" dirty="0" smtClean="0"/>
          </a:p>
          <a:p>
            <a:pPr algn="just">
              <a:buNone/>
            </a:pPr>
            <a:r>
              <a:rPr lang="tr-TR" sz="1800" b="1" i="1" dirty="0" smtClean="0"/>
              <a:t>      </a:t>
            </a:r>
            <a:endParaRPr lang="tr-TR" altLang="tr-TR" sz="1800" b="1" i="1" dirty="0" smtClean="0"/>
          </a:p>
          <a:p>
            <a:pPr algn="just">
              <a:buNone/>
            </a:pPr>
            <a:endParaRPr lang="tr-TR" sz="2100" b="1" i="1" dirty="0" smtClean="0"/>
          </a:p>
          <a:p>
            <a:pPr algn="just">
              <a:buNone/>
            </a:pPr>
            <a:endParaRPr lang="tr-TR" sz="2000" dirty="0" smtClean="0"/>
          </a:p>
        </p:txBody>
      </p:sp>
      <p:grpSp>
        <p:nvGrpSpPr>
          <p:cNvPr id="4" name="Grup 3"/>
          <p:cNvGrpSpPr/>
          <p:nvPr/>
        </p:nvGrpSpPr>
        <p:grpSpPr>
          <a:xfrm>
            <a:off x="20730" y="31562"/>
            <a:ext cx="1365794" cy="1951133"/>
            <a:chOff x="1442102" y="2065512"/>
            <a:chExt cx="1365794" cy="1951133"/>
          </a:xfrm>
        </p:grpSpPr>
        <p:sp>
          <p:nvSpPr>
            <p:cNvPr id="5" name="Köşeli Çift Ayraç 4"/>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10" name="9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0"/>
            <a:ext cx="7067128" cy="1196975"/>
          </a:xfrm>
        </p:spPr>
        <p:txBody>
          <a:bodyPr rtlCol="0">
            <a:normAutofit fontScale="90000"/>
          </a:bodyPr>
          <a:lstStyle/>
          <a:p>
            <a:pPr eaLnBrk="1" fontAlgn="auto" hangingPunct="1">
              <a:spcBef>
                <a:spcPts val="0"/>
              </a:spcBef>
              <a:spcAft>
                <a:spcPts val="0"/>
              </a:spcAft>
              <a:defRPr/>
            </a:pPr>
            <a:r>
              <a:rPr lang="tr-TR" sz="4000" b="1" dirty="0" smtClean="0">
                <a:solidFill>
                  <a:prstClr val="black"/>
                </a:solidFill>
              </a:rPr>
              <a:t/>
            </a:r>
            <a:br>
              <a:rPr lang="tr-TR" sz="4000" b="1" dirty="0" smtClean="0">
                <a:solidFill>
                  <a:prstClr val="black"/>
                </a:solidFill>
              </a:rPr>
            </a:br>
            <a:r>
              <a:rPr lang="tr-TR" sz="3100" b="1" dirty="0">
                <a:solidFill>
                  <a:srgbClr val="FF0000"/>
                </a:solidFill>
                <a:effectLst/>
              </a:rPr>
              <a:t/>
            </a:r>
            <a:br>
              <a:rPr lang="tr-TR" sz="3100" b="1" dirty="0">
                <a:solidFill>
                  <a:srgbClr val="FF0000"/>
                </a:solidFill>
                <a:effectLst/>
              </a:rPr>
            </a:br>
            <a:r>
              <a:rPr lang="tr-TR" sz="3600" b="1" dirty="0">
                <a:solidFill>
                  <a:srgbClr val="0070C0"/>
                </a:solidFill>
                <a:effectLst/>
              </a:rPr>
              <a:t/>
            </a:r>
            <a:br>
              <a:rPr lang="tr-TR" sz="3600" b="1" dirty="0">
                <a:solidFill>
                  <a:srgbClr val="0070C0"/>
                </a:solidFill>
                <a:effectLst/>
              </a:rPr>
            </a:br>
            <a:endParaRPr lang="tr-TR" sz="3600" dirty="0">
              <a:effectLst/>
            </a:endParaRPr>
          </a:p>
        </p:txBody>
      </p:sp>
      <p:sp>
        <p:nvSpPr>
          <p:cNvPr id="34819" name="2 İçerik Yer Tutucusu"/>
          <p:cNvSpPr>
            <a:spLocks noGrp="1"/>
          </p:cNvSpPr>
          <p:nvPr>
            <p:ph idx="1"/>
          </p:nvPr>
        </p:nvSpPr>
        <p:spPr>
          <a:xfrm>
            <a:off x="1187624" y="1557338"/>
            <a:ext cx="7437264" cy="5300662"/>
          </a:xfrm>
        </p:spPr>
        <p:txBody>
          <a:bodyPr>
            <a:normAutofit lnSpcReduction="10000"/>
          </a:bodyPr>
          <a:lstStyle/>
          <a:p>
            <a:pPr algn="ctr">
              <a:buNone/>
            </a:pPr>
            <a:r>
              <a:rPr lang="tr-TR" altLang="tr-TR" sz="2800" b="1" dirty="0" smtClean="0"/>
              <a:t>ÖRNEK-HEDEF</a:t>
            </a:r>
          </a:p>
          <a:p>
            <a:pPr algn="just">
              <a:buNone/>
            </a:pPr>
            <a:r>
              <a:rPr lang="tr-TR" sz="2800" dirty="0" smtClean="0"/>
              <a:t>    </a:t>
            </a:r>
          </a:p>
          <a:p>
            <a:pPr algn="just">
              <a:buNone/>
            </a:pPr>
            <a:r>
              <a:rPr lang="tr-TR" sz="2000" dirty="0" smtClean="0"/>
              <a:t>Temel Hedef 3: Kent İçinde Hareketlilik ve Erişilebilirliğin Artırılması</a:t>
            </a:r>
          </a:p>
          <a:p>
            <a:pPr algn="just">
              <a:buNone/>
            </a:pPr>
            <a:r>
              <a:rPr lang="tr-TR" sz="2000" dirty="0" smtClean="0"/>
              <a:t>	Alt Hedef 3.1: Alternatif ulaştırma türlerinin kullanımını bir program çerçevesinde düzenleyerek, kent içi ulaşımda çevre dostu ulaşım türlerinin etkinliği sağlanacaktır</a:t>
            </a:r>
          </a:p>
          <a:p>
            <a:pPr algn="just">
              <a:buNone/>
            </a:pPr>
            <a:r>
              <a:rPr lang="tr-TR" sz="2000" dirty="0" smtClean="0"/>
              <a:t>	Alt Hedef 3.2: Artan kent içi yolculuk talebine, toplu taşıma ve imar planı –ulaşım planı bütünleşmesi ile erişilebilir mekânlar oluşturarak çözüm üretilecektir</a:t>
            </a:r>
          </a:p>
          <a:p>
            <a:pPr algn="just">
              <a:buNone/>
            </a:pPr>
            <a:r>
              <a:rPr lang="tr-TR" sz="2000" dirty="0" smtClean="0"/>
              <a:t>Temel Hedef 5: Daha Yaşanabilir Bir Kentsel Çevrenin Oluşturulması</a:t>
            </a:r>
          </a:p>
          <a:p>
            <a:pPr fontAlgn="base">
              <a:buNone/>
            </a:pPr>
            <a:r>
              <a:rPr lang="tr-TR" sz="2000" dirty="0" smtClean="0"/>
              <a:t>	Alt Hedef 5.1: Güvenli, konforlu ve engelsiz modern ulaşım sistemleri oluşturulacak</a:t>
            </a:r>
          </a:p>
          <a:p>
            <a:pPr fontAlgn="base">
              <a:buNone/>
            </a:pPr>
            <a:r>
              <a:rPr lang="tr-TR" sz="2000" dirty="0" smtClean="0"/>
              <a:t>	Alt Hedef 5.2: Ulaşım sistemlerinden kaynaklanabilecek çevresel sorunların çözümüne yönelik önlemlerin alınması sağlanacak</a:t>
            </a:r>
          </a:p>
          <a:p>
            <a:pPr fontAlgn="base">
              <a:buNone/>
            </a:pPr>
            <a:r>
              <a:rPr lang="tr-TR" sz="2000" i="1" dirty="0" smtClean="0">
                <a:solidFill>
                  <a:srgbClr val="92D050"/>
                </a:solidFill>
              </a:rPr>
              <a:t>(Ankara Ulaşım Ana Planı 2038 )</a:t>
            </a:r>
          </a:p>
          <a:p>
            <a:pPr algn="just">
              <a:buNone/>
            </a:pPr>
            <a:endParaRPr lang="tr-TR" altLang="tr-TR" sz="2800" dirty="0" smtClean="0"/>
          </a:p>
        </p:txBody>
      </p:sp>
      <p:grpSp>
        <p:nvGrpSpPr>
          <p:cNvPr id="3" name="Grup 3"/>
          <p:cNvGrpSpPr/>
          <p:nvPr/>
        </p:nvGrpSpPr>
        <p:grpSpPr>
          <a:xfrm>
            <a:off x="20730" y="31562"/>
            <a:ext cx="1365794" cy="1951133"/>
            <a:chOff x="1442102" y="2065512"/>
            <a:chExt cx="1365794" cy="1951133"/>
          </a:xfrm>
        </p:grpSpPr>
        <p:sp>
          <p:nvSpPr>
            <p:cNvPr id="5" name="Köşeli Çift Ayraç 4"/>
            <p:cNvSpPr/>
            <p:nvPr/>
          </p:nvSpPr>
          <p:spPr>
            <a:xfrm rot="5400000">
              <a:off x="1149432" y="2358182"/>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1442103" y="2748409"/>
              <a:ext cx="1365793" cy="58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VİZYON</a:t>
              </a:r>
            </a:p>
            <a:p>
              <a:pPr lvl="0" algn="ctr" defTabSz="711200">
                <a:lnSpc>
                  <a:spcPct val="90000"/>
                </a:lnSpc>
                <a:spcBef>
                  <a:spcPct val="0"/>
                </a:spcBef>
                <a:spcAft>
                  <a:spcPct val="35000"/>
                </a:spcAft>
              </a:pPr>
              <a:r>
                <a:rPr lang="tr-TR" sz="1600" b="1" i="0" kern="1200" baseline="0" dirty="0" smtClean="0"/>
                <a:t>AMAÇ VE HEDEFLER</a:t>
              </a:r>
              <a:endParaRPr lang="tr-TR" sz="1600" b="1" i="0" kern="1200" baseline="0" dirty="0"/>
            </a:p>
          </p:txBody>
        </p:sp>
      </p:grpSp>
      <p:sp>
        <p:nvSpPr>
          <p:cNvPr id="7" name="6 Dikdörtgen"/>
          <p:cNvSpPr/>
          <p:nvPr/>
        </p:nvSpPr>
        <p:spPr>
          <a:xfrm rot="16200000">
            <a:off x="-1080000" y="3888000"/>
            <a:ext cx="3102452" cy="369332"/>
          </a:xfrm>
          <a:prstGeom prst="rect">
            <a:avLst/>
          </a:prstGeom>
        </p:spPr>
        <p:txBody>
          <a:bodyPr wrap="none">
            <a:spAutoFit/>
          </a:bodyPr>
          <a:lstStyle/>
          <a:p>
            <a:r>
              <a:rPr lang="tr-TR" b="1" dirty="0" smtClean="0">
                <a:solidFill>
                  <a:srgbClr val="FF0000"/>
                </a:solidFill>
              </a:rPr>
              <a:t>NEREYE ULAŞMAK İSTİYORUZ?</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331640" y="0"/>
            <a:ext cx="7560840" cy="836712"/>
          </a:xfrm>
          <a:ln w="0" cap="flat" algn="ctr">
            <a:noFill/>
          </a:ln>
        </p:spPr>
        <p:txBody>
          <a:bodyPr rtlCol="0">
            <a:normAutofit fontScale="90000"/>
          </a:bodyPr>
          <a:lstStyle/>
          <a:p>
            <a:pPr>
              <a:spcBef>
                <a:spcPts val="0"/>
              </a:spcBef>
              <a:defRPr/>
            </a:pPr>
            <a:r>
              <a:rPr lang="tr-TR" b="1" dirty="0" smtClean="0">
                <a:solidFill>
                  <a:prstClr val="black"/>
                </a:solidFill>
              </a:rPr>
              <a:t/>
            </a:r>
            <a:br>
              <a:rPr lang="tr-TR" b="1" dirty="0" smtClean="0">
                <a:solidFill>
                  <a:prstClr val="black"/>
                </a:solidFill>
              </a:rPr>
            </a:br>
            <a:r>
              <a:rPr lang="tr-TR" b="1" dirty="0" smtClean="0">
                <a:solidFill>
                  <a:prstClr val="black"/>
                </a:solidFill>
              </a:rPr>
              <a:t/>
            </a:r>
            <a:br>
              <a:rPr lang="tr-TR" b="1" dirty="0" smtClean="0">
                <a:solidFill>
                  <a:prstClr val="black"/>
                </a:solidFill>
              </a:rPr>
            </a:br>
            <a:r>
              <a:rPr lang="tr-TR" b="1" dirty="0" smtClean="0">
                <a:solidFill>
                  <a:prstClr val="black"/>
                </a:solidFill>
              </a:rPr>
              <a:t/>
            </a:r>
            <a:br>
              <a:rPr lang="tr-TR" b="1" dirty="0" smtClean="0">
                <a:solidFill>
                  <a:prstClr val="black"/>
                </a:solidFill>
              </a:rPr>
            </a:br>
            <a:r>
              <a:rPr lang="tr-TR" altLang="tr-TR" sz="2700" b="1" dirty="0" smtClean="0">
                <a:solidFill>
                  <a:srgbClr val="FFC000"/>
                </a:solidFill>
                <a:effectLst/>
              </a:rPr>
              <a:t>AMAÇ ve HEDEF ARASINDAKİ FARK? </a:t>
            </a:r>
            <a:br>
              <a:rPr lang="tr-TR" altLang="tr-TR" sz="2700" b="1" dirty="0" smtClean="0">
                <a:solidFill>
                  <a:srgbClr val="FFC000"/>
                </a:solidFill>
                <a:effectLst/>
              </a:rPr>
            </a:br>
            <a:r>
              <a:rPr lang="tr-TR" altLang="tr-TR" sz="2700" b="1" dirty="0" smtClean="0">
                <a:solidFill>
                  <a:srgbClr val="FFC000"/>
                </a:solidFill>
                <a:effectLst/>
              </a:rPr>
              <a:t>Basit ama güzel bir örnek</a:t>
            </a:r>
            <a:br>
              <a:rPr lang="tr-TR" altLang="tr-TR" sz="2700" b="1" dirty="0" smtClean="0">
                <a:solidFill>
                  <a:srgbClr val="FFC000"/>
                </a:solidFill>
                <a:effectLst/>
              </a:rPr>
            </a:br>
            <a:r>
              <a:rPr lang="tr-TR" altLang="tr-TR" sz="4000" b="1" dirty="0" smtClean="0">
                <a:solidFill>
                  <a:srgbClr val="FF0000"/>
                </a:solidFill>
                <a:effectLst/>
              </a:rPr>
              <a:t/>
            </a:r>
            <a:br>
              <a:rPr lang="tr-TR" altLang="tr-TR" sz="4000" b="1" dirty="0" smtClean="0">
                <a:solidFill>
                  <a:srgbClr val="FF0000"/>
                </a:solidFill>
                <a:effectLst/>
              </a:rPr>
            </a:br>
            <a:r>
              <a:rPr lang="tr-TR" sz="4000" b="1" dirty="0">
                <a:solidFill>
                  <a:srgbClr val="0070C0"/>
                </a:solidFill>
              </a:rPr>
              <a:t/>
            </a:r>
            <a:br>
              <a:rPr lang="tr-TR" sz="4000" b="1" dirty="0">
                <a:solidFill>
                  <a:srgbClr val="0070C0"/>
                </a:solidFill>
              </a:rPr>
            </a:br>
            <a:endParaRPr lang="tr-TR" sz="4000" b="1" dirty="0" smtClean="0"/>
          </a:p>
        </p:txBody>
      </p:sp>
      <p:sp>
        <p:nvSpPr>
          <p:cNvPr id="32771" name="2 İçerik Yer Tutucusu"/>
          <p:cNvSpPr>
            <a:spLocks noGrp="1"/>
          </p:cNvSpPr>
          <p:nvPr>
            <p:ph idx="1"/>
          </p:nvPr>
        </p:nvSpPr>
        <p:spPr>
          <a:xfrm>
            <a:off x="1187624" y="1124744"/>
            <a:ext cx="7848872" cy="5544344"/>
          </a:xfrm>
        </p:spPr>
        <p:txBody>
          <a:bodyPr>
            <a:normAutofit fontScale="25000" lnSpcReduction="20000"/>
          </a:bodyPr>
          <a:lstStyle/>
          <a:p>
            <a:pPr eaLnBrk="1" hangingPunct="1">
              <a:buFont typeface="Arial" charset="0"/>
              <a:buNone/>
            </a:pPr>
            <a:r>
              <a:rPr lang="tr-TR" dirty="0" smtClean="0"/>
              <a:t>		</a:t>
            </a:r>
          </a:p>
          <a:p>
            <a:pPr algn="ctr" eaLnBrk="1" hangingPunct="1">
              <a:buFont typeface="Arial" charset="0"/>
              <a:buNone/>
            </a:pPr>
            <a:endParaRPr lang="tr-TR" sz="4200" b="1" i="1" dirty="0" smtClean="0">
              <a:solidFill>
                <a:srgbClr val="0070C0"/>
              </a:solidFill>
            </a:endParaRPr>
          </a:p>
          <a:p>
            <a:pPr algn="ctr" eaLnBrk="1" hangingPunct="1">
              <a:buFont typeface="Arial" charset="0"/>
              <a:buNone/>
            </a:pPr>
            <a:endParaRPr lang="tr-TR" sz="4200" b="1" i="1" dirty="0" smtClean="0">
              <a:solidFill>
                <a:srgbClr val="0070C0"/>
              </a:solidFill>
            </a:endParaRPr>
          </a:p>
          <a:p>
            <a:pPr algn="ctr" eaLnBrk="1" hangingPunct="1">
              <a:buFont typeface="Arial" charset="0"/>
              <a:buNone/>
            </a:pPr>
            <a:endParaRPr lang="tr-TR" sz="4200" b="1" i="1" dirty="0" smtClean="0">
              <a:solidFill>
                <a:srgbClr val="0070C0"/>
              </a:solidFill>
            </a:endParaRPr>
          </a:p>
          <a:p>
            <a:pPr algn="ctr" eaLnBrk="1" hangingPunct="1">
              <a:buFont typeface="Arial" charset="0"/>
              <a:buNone/>
            </a:pPr>
            <a:endParaRPr lang="tr-TR" sz="4200" b="1" i="1" dirty="0" smtClean="0">
              <a:solidFill>
                <a:srgbClr val="0070C0"/>
              </a:solidFill>
            </a:endParaRPr>
          </a:p>
          <a:p>
            <a:pPr algn="ctr" eaLnBrk="1" hangingPunct="1">
              <a:buFont typeface="Arial" charset="0"/>
              <a:buNone/>
            </a:pPr>
            <a:endParaRPr lang="tr-TR" sz="4200" b="1" i="1" dirty="0" smtClean="0">
              <a:solidFill>
                <a:srgbClr val="0070C0"/>
              </a:solidFill>
            </a:endParaRPr>
          </a:p>
          <a:p>
            <a:pPr algn="ctr" eaLnBrk="1" hangingPunct="1">
              <a:buFont typeface="Arial" charset="0"/>
              <a:buNone/>
            </a:pPr>
            <a:endParaRPr lang="tr-TR" sz="4200" b="1" i="1" dirty="0" smtClean="0">
              <a:solidFill>
                <a:srgbClr val="0070C0"/>
              </a:solidFill>
            </a:endParaRPr>
          </a:p>
          <a:p>
            <a:pPr algn="ctr" eaLnBrk="1" hangingPunct="1">
              <a:buFont typeface="Arial" charset="0"/>
              <a:buNone/>
            </a:pPr>
            <a:endParaRPr lang="tr-TR" sz="4200" b="1" i="1" dirty="0" smtClean="0">
              <a:solidFill>
                <a:srgbClr val="0070C0"/>
              </a:solidFill>
            </a:endParaRPr>
          </a:p>
          <a:p>
            <a:pPr eaLnBrk="1" hangingPunct="1">
              <a:buFont typeface="Arial" charset="0"/>
              <a:buNone/>
            </a:pPr>
            <a:endParaRPr lang="tr-TR" sz="8000" b="1" i="1" dirty="0" smtClean="0">
              <a:solidFill>
                <a:srgbClr val="0070C0"/>
              </a:solidFill>
            </a:endParaRPr>
          </a:p>
          <a:p>
            <a:pPr eaLnBrk="1" hangingPunct="1">
              <a:buFont typeface="Arial" charset="0"/>
              <a:buNone/>
            </a:pPr>
            <a:endParaRPr lang="tr-TR" sz="8000" b="1" i="1" dirty="0" smtClean="0">
              <a:solidFill>
                <a:srgbClr val="0070C0"/>
              </a:solidFill>
            </a:endParaRPr>
          </a:p>
          <a:p>
            <a:pPr eaLnBrk="1" hangingPunct="1">
              <a:buFont typeface="Arial" charset="0"/>
              <a:buNone/>
            </a:pPr>
            <a:endParaRPr lang="tr-TR" sz="8000" b="1" i="1" dirty="0" smtClean="0">
              <a:solidFill>
                <a:srgbClr val="0070C0"/>
              </a:solidFill>
            </a:endParaRPr>
          </a:p>
          <a:p>
            <a:pPr eaLnBrk="1" hangingPunct="1">
              <a:buFont typeface="Arial" charset="0"/>
              <a:buNone/>
            </a:pPr>
            <a:endParaRPr lang="tr-TR" sz="8000" b="1" i="1" dirty="0" smtClean="0">
              <a:solidFill>
                <a:srgbClr val="0070C0"/>
              </a:solidFill>
            </a:endParaRPr>
          </a:p>
          <a:p>
            <a:pPr eaLnBrk="1" hangingPunct="1">
              <a:buFont typeface="Arial" charset="0"/>
              <a:buNone/>
            </a:pPr>
            <a:r>
              <a:rPr lang="tr-TR" sz="8000" b="1" i="1" dirty="0" smtClean="0">
                <a:solidFill>
                  <a:srgbClr val="0070C0"/>
                </a:solidFill>
              </a:rPr>
              <a:t>Amaç; “İstenen nedir?” sorusunun cevabıdır</a:t>
            </a:r>
          </a:p>
          <a:p>
            <a:pPr eaLnBrk="1" hangingPunct="1">
              <a:buFont typeface="Arial" charset="0"/>
              <a:buNone/>
            </a:pPr>
            <a:r>
              <a:rPr lang="tr-TR" sz="8000" dirty="0" smtClean="0"/>
              <a:t>Amacım; Tatile çıkmak</a:t>
            </a:r>
          </a:p>
          <a:p>
            <a:pPr eaLnBrk="1" hangingPunct="1">
              <a:buFont typeface="Arial" charset="0"/>
              <a:buNone/>
            </a:pPr>
            <a:r>
              <a:rPr lang="tr-TR" sz="8000" b="1" i="1" dirty="0" smtClean="0">
                <a:solidFill>
                  <a:srgbClr val="0070C0"/>
                </a:solidFill>
              </a:rPr>
              <a:t>Hedef; “Amacı gerçekleştirmek için neler yapılması gerekir?” </a:t>
            </a:r>
          </a:p>
          <a:p>
            <a:pPr eaLnBrk="1" hangingPunct="1">
              <a:buFont typeface="Arial" charset="0"/>
              <a:buNone/>
            </a:pPr>
            <a:r>
              <a:rPr lang="tr-TR" sz="8000" b="1" i="1" dirty="0" smtClean="0">
                <a:solidFill>
                  <a:srgbClr val="0070C0"/>
                </a:solidFill>
              </a:rPr>
              <a:t>sorusunun cevabıdır</a:t>
            </a:r>
            <a:r>
              <a:rPr lang="tr-TR" sz="8000" i="1" dirty="0" smtClean="0">
                <a:solidFill>
                  <a:srgbClr val="0070C0"/>
                </a:solidFill>
              </a:rPr>
              <a:t>.</a:t>
            </a:r>
          </a:p>
          <a:p>
            <a:pPr eaLnBrk="1" hangingPunct="1">
              <a:buFont typeface="Arial" charset="0"/>
              <a:buNone/>
            </a:pPr>
            <a:r>
              <a:rPr lang="tr-TR" sz="8000" dirty="0" smtClean="0"/>
              <a:t>Hedeflerim</a:t>
            </a:r>
            <a:r>
              <a:rPr lang="tr-TR" sz="8000" smtClean="0"/>
              <a:t>: Gideceğim yeri </a:t>
            </a:r>
            <a:r>
              <a:rPr lang="tr-TR" sz="8000" dirty="0" smtClean="0"/>
              <a:t>belirlemek</a:t>
            </a:r>
          </a:p>
          <a:p>
            <a:pPr eaLnBrk="1" hangingPunct="1">
              <a:buFont typeface="Arial" charset="0"/>
              <a:buNone/>
            </a:pPr>
            <a:r>
              <a:rPr lang="tr-TR" sz="8000" dirty="0" smtClean="0"/>
              <a:t>		         Otel rezervasyonu yapmak</a:t>
            </a:r>
          </a:p>
          <a:p>
            <a:pPr eaLnBrk="1" hangingPunct="1">
              <a:buFont typeface="Arial" charset="0"/>
              <a:buNone/>
            </a:pPr>
            <a:r>
              <a:rPr lang="tr-TR" sz="8000" dirty="0" smtClean="0"/>
              <a:t>                       Para biriktirmek</a:t>
            </a:r>
          </a:p>
          <a:p>
            <a:pPr eaLnBrk="1" hangingPunct="1">
              <a:buFont typeface="Arial" charset="0"/>
              <a:buNone/>
            </a:pPr>
            <a:r>
              <a:rPr lang="tr-TR" sz="8000" dirty="0" smtClean="0"/>
              <a:t>	                  …………………………vb.</a:t>
            </a:r>
          </a:p>
          <a:p>
            <a:pPr eaLnBrk="1" hangingPunct="1">
              <a:buFont typeface="Arial" charset="0"/>
              <a:buNone/>
            </a:pPr>
            <a:r>
              <a:rPr lang="tr-TR" sz="4200" dirty="0" smtClean="0"/>
              <a:t>		          </a:t>
            </a:r>
          </a:p>
          <a:p>
            <a:pPr eaLnBrk="1" hangingPunct="1">
              <a:buFont typeface="Arial" charset="0"/>
              <a:buNone/>
            </a:pPr>
            <a:r>
              <a:rPr lang="tr-TR" sz="4200" dirty="0" smtClean="0"/>
              <a:t>			</a:t>
            </a:r>
          </a:p>
          <a:p>
            <a:pPr eaLnBrk="1" hangingPunct="1">
              <a:buFont typeface="Arial" charset="0"/>
              <a:buNone/>
            </a:pPr>
            <a:r>
              <a:rPr lang="tr-TR" sz="1800" dirty="0" smtClean="0"/>
              <a:t>			                                  </a:t>
            </a:r>
          </a:p>
          <a:p>
            <a:pPr eaLnBrk="1" hangingPunct="1">
              <a:buFont typeface="Arial" charset="0"/>
              <a:buNone/>
            </a:pPr>
            <a:r>
              <a:rPr lang="tr-TR" sz="1800" dirty="0" smtClean="0"/>
              <a:t>			</a:t>
            </a:r>
            <a:r>
              <a:rPr lang="tr-TR" sz="1800" dirty="0"/>
              <a:t>	</a:t>
            </a:r>
            <a:r>
              <a:rPr lang="tr-TR" sz="1800" dirty="0" smtClean="0"/>
              <a:t>			      	</a:t>
            </a:r>
          </a:p>
          <a:p>
            <a:pPr algn="ctr" eaLnBrk="1" hangingPunct="1">
              <a:buNone/>
            </a:pPr>
            <a:endParaRPr lang="tr-TR" sz="1800" b="1" dirty="0" smtClean="0"/>
          </a:p>
          <a:p>
            <a:pPr algn="ctr" eaLnBrk="1" hangingPunct="1">
              <a:buNone/>
            </a:pPr>
            <a:endParaRPr lang="tr-TR" altLang="tr-TR" sz="1800" b="1" dirty="0"/>
          </a:p>
          <a:p>
            <a:pPr algn="ctr" eaLnBrk="1" hangingPunct="1">
              <a:buFont typeface="Arial" charset="0"/>
              <a:buNone/>
            </a:pPr>
            <a:endParaRPr lang="tr-TR" sz="1800" b="1" dirty="0" smtClean="0"/>
          </a:p>
        </p:txBody>
      </p:sp>
      <p:pic>
        <p:nvPicPr>
          <p:cNvPr id="6" name="5 Resim" descr="http://efdreams.com/data_images/dreams/smile/smile-06.jpg"/>
          <p:cNvPicPr/>
          <p:nvPr/>
        </p:nvPicPr>
        <p:blipFill>
          <a:blip r:embed="rId2" cstate="print"/>
          <a:srcRect/>
          <a:stretch>
            <a:fillRect/>
          </a:stretch>
        </p:blipFill>
        <p:spPr bwMode="auto">
          <a:xfrm>
            <a:off x="4716016" y="476672"/>
            <a:ext cx="576064" cy="432048"/>
          </a:xfrm>
          <a:prstGeom prst="rect">
            <a:avLst/>
          </a:prstGeom>
          <a:noFill/>
          <a:ln w="9525">
            <a:noFill/>
            <a:miter lim="800000"/>
            <a:headEnd/>
            <a:tailEnd/>
          </a:ln>
        </p:spPr>
      </p:pic>
      <p:pic>
        <p:nvPicPr>
          <p:cNvPr id="8" name="7 Resim" descr="phuket thailand vacation ile ilgili görsel sonucu"/>
          <p:cNvPicPr/>
          <p:nvPr/>
        </p:nvPicPr>
        <p:blipFill>
          <a:blip r:embed="rId3" cstate="print"/>
          <a:srcRect/>
          <a:stretch>
            <a:fillRect/>
          </a:stretch>
        </p:blipFill>
        <p:spPr bwMode="auto">
          <a:xfrm>
            <a:off x="1403648" y="908721"/>
            <a:ext cx="7488832"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rtlCol="0">
            <a:normAutofit fontScale="90000"/>
          </a:bodyPr>
          <a:lstStyle/>
          <a:p>
            <a:pPr eaLnBrk="1" fontAlgn="auto" hangingPunct="1">
              <a:spcAft>
                <a:spcPts val="0"/>
              </a:spcAft>
              <a:defRPr/>
            </a:pPr>
            <a:r>
              <a:rPr lang="tr-TR" altLang="tr-TR" sz="4000" b="1" dirty="0" smtClean="0">
                <a:solidFill>
                  <a:schemeClr val="accent1"/>
                </a:solidFill>
                <a:effectLst/>
              </a:rPr>
              <a:t>Stratejik Planlama Sürecinde Unutmayalım!!!!</a:t>
            </a:r>
            <a:endParaRPr lang="en-US" altLang="tr-TR" sz="4000" dirty="0" smtClean="0">
              <a:solidFill>
                <a:schemeClr val="accent1"/>
              </a:solidFill>
              <a:effectLst/>
            </a:endParaRPr>
          </a:p>
        </p:txBody>
      </p:sp>
      <p:sp>
        <p:nvSpPr>
          <p:cNvPr id="38915" name="2 İçerik Yer Tutucusu"/>
          <p:cNvSpPr>
            <a:spLocks noGrp="1"/>
          </p:cNvSpPr>
          <p:nvPr>
            <p:ph idx="1"/>
          </p:nvPr>
        </p:nvSpPr>
        <p:spPr>
          <a:xfrm>
            <a:off x="1259632" y="1484313"/>
            <a:ext cx="7293818" cy="4752975"/>
          </a:xfrm>
        </p:spPr>
        <p:txBody>
          <a:bodyPr>
            <a:normAutofit lnSpcReduction="10000"/>
          </a:bodyPr>
          <a:lstStyle/>
          <a:p>
            <a:pPr eaLnBrk="1" hangingPunct="1">
              <a:buFont typeface="Arial" charset="0"/>
              <a:buNone/>
            </a:pPr>
            <a:endParaRPr lang="tr-TR" altLang="tr-TR" dirty="0" smtClean="0"/>
          </a:p>
          <a:p>
            <a:pPr eaLnBrk="1" hangingPunct="1">
              <a:buFont typeface="Arial" charset="0"/>
              <a:buNone/>
            </a:pPr>
            <a:r>
              <a:rPr lang="tr-TR" altLang="tr-TR" dirty="0" smtClean="0"/>
              <a:t>Stratejik planda yer alan;</a:t>
            </a:r>
          </a:p>
          <a:p>
            <a:pPr eaLnBrk="1" hangingPunct="1"/>
            <a:r>
              <a:rPr lang="tr-TR" altLang="tr-TR" dirty="0" smtClean="0"/>
              <a:t> Vizyon</a:t>
            </a:r>
          </a:p>
          <a:p>
            <a:pPr eaLnBrk="1" hangingPunct="1"/>
            <a:r>
              <a:rPr lang="tr-TR" altLang="tr-TR" dirty="0" smtClean="0"/>
              <a:t>Amaçlar</a:t>
            </a:r>
          </a:p>
          <a:p>
            <a:pPr eaLnBrk="1" hangingPunct="1"/>
            <a:r>
              <a:rPr lang="tr-TR" altLang="tr-TR" dirty="0" smtClean="0"/>
              <a:t>Hedeflerin</a:t>
            </a:r>
          </a:p>
          <a:p>
            <a:pPr eaLnBrk="1" hangingPunct="1">
              <a:buFont typeface="Arial" charset="0"/>
              <a:buNone/>
            </a:pPr>
            <a:r>
              <a:rPr lang="tr-TR" altLang="tr-TR" dirty="0" smtClean="0"/>
              <a:t> 	</a:t>
            </a:r>
          </a:p>
          <a:p>
            <a:pPr eaLnBrk="1" hangingPunct="1">
              <a:buFont typeface="Arial" charset="0"/>
              <a:buNone/>
            </a:pPr>
            <a:r>
              <a:rPr lang="tr-TR" altLang="tr-TR" dirty="0" smtClean="0"/>
              <a:t>	</a:t>
            </a:r>
            <a:r>
              <a:rPr lang="tr-TR" altLang="tr-TR" u="sng" dirty="0" smtClean="0"/>
              <a:t>birbirleri ile bağlantıları </a:t>
            </a:r>
            <a:r>
              <a:rPr lang="tr-TR" altLang="tr-TR" dirty="0" smtClean="0"/>
              <a:t>ve </a:t>
            </a:r>
            <a:r>
              <a:rPr lang="tr-TR" altLang="tr-TR" u="sng" dirty="0" smtClean="0"/>
              <a:t>kavramsal tutarlılıkları</a:t>
            </a:r>
            <a:r>
              <a:rPr lang="tr-TR" altLang="tr-TR" dirty="0" smtClean="0"/>
              <a:t> göz önünde bulundurulmalıdır.</a:t>
            </a:r>
          </a:p>
          <a:p>
            <a:pPr eaLnBrk="1" hangingPunct="1"/>
            <a:endParaRPr lang="en-US" altLang="tr-TR" dirty="0" smtClean="0"/>
          </a:p>
        </p:txBody>
      </p:sp>
      <p:pic>
        <p:nvPicPr>
          <p:cNvPr id="6" name="Resim 5" descr="unutma not kağıdı ile ilgili gö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3760" y="116632"/>
            <a:ext cx="1800240" cy="2016224"/>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274638"/>
            <a:ext cx="7499176" cy="1858962"/>
          </a:xfrm>
        </p:spPr>
        <p:txBody>
          <a:bodyPr rtlCol="0">
            <a:normAutofit fontScale="90000"/>
          </a:bodyPr>
          <a:lstStyle/>
          <a:p>
            <a:pPr eaLnBrk="1" fontAlgn="auto" hangingPunct="1">
              <a:spcAft>
                <a:spcPts val="0"/>
              </a:spcAft>
              <a:defRPr/>
            </a:pPr>
            <a:r>
              <a:rPr lang="tr-TR" b="1" dirty="0" smtClean="0">
                <a:solidFill>
                  <a:srgbClr val="FF0000"/>
                </a:solidFill>
              </a:rPr>
              <a:t/>
            </a:r>
            <a:br>
              <a:rPr lang="tr-TR" b="1" dirty="0" smtClean="0">
                <a:solidFill>
                  <a:srgbClr val="FF0000"/>
                </a:solidFill>
              </a:rPr>
            </a:br>
            <a:r>
              <a:rPr lang="tr-TR" sz="4000" b="1" dirty="0" smtClean="0">
                <a:solidFill>
                  <a:srgbClr val="FF0000"/>
                </a:solidFill>
                <a:effectLst/>
              </a:rPr>
              <a:t>SORU ya da SORUN</a:t>
            </a:r>
            <a:r>
              <a:rPr lang="tr-TR" sz="4000" b="1" dirty="0" smtClean="0">
                <a:solidFill>
                  <a:srgbClr val="FF0000"/>
                </a:solidFill>
              </a:rPr>
              <a:t/>
            </a:r>
            <a:br>
              <a:rPr lang="tr-TR" sz="4000" b="1" dirty="0" smtClean="0">
                <a:solidFill>
                  <a:srgbClr val="FF0000"/>
                </a:solidFill>
              </a:rPr>
            </a:br>
            <a:endParaRPr lang="tr-TR" sz="4000" dirty="0"/>
          </a:p>
        </p:txBody>
      </p:sp>
      <p:sp>
        <p:nvSpPr>
          <p:cNvPr id="50179" name="2 İçerik Yer Tutucusu"/>
          <p:cNvSpPr>
            <a:spLocks noGrp="1"/>
          </p:cNvSpPr>
          <p:nvPr>
            <p:ph idx="1"/>
          </p:nvPr>
        </p:nvSpPr>
        <p:spPr>
          <a:xfrm>
            <a:off x="1259632" y="2205038"/>
            <a:ext cx="7427168" cy="4537075"/>
          </a:xfrm>
        </p:spPr>
        <p:txBody>
          <a:bodyPr/>
          <a:lstStyle/>
          <a:p>
            <a:pPr eaLnBrk="1" hangingPunct="1">
              <a:buFont typeface="Wingdings" pitchFamily="2" charset="2"/>
              <a:buChar char="ü"/>
            </a:pPr>
            <a:r>
              <a:rPr lang="tr-TR" altLang="tr-TR" b="1" dirty="0" smtClean="0"/>
              <a:t>Bizi </a:t>
            </a:r>
            <a:r>
              <a:rPr lang="tr-TR" altLang="tr-TR" b="1" dirty="0" err="1" smtClean="0"/>
              <a:t>vizyon’umuza</a:t>
            </a:r>
            <a:r>
              <a:rPr lang="tr-TR" altLang="tr-TR" b="1" dirty="0" smtClean="0"/>
              <a:t> taşıyacak,</a:t>
            </a:r>
          </a:p>
          <a:p>
            <a:pPr eaLnBrk="1" hangingPunct="1">
              <a:buFont typeface="Wingdings" pitchFamily="2" charset="2"/>
              <a:buChar char="ü"/>
            </a:pPr>
            <a:r>
              <a:rPr lang="tr-TR" altLang="tr-TR" b="1" dirty="0" smtClean="0"/>
              <a:t>Amaç hedef ve stratejilerle bağlantılı peyzaj planı nasıl olmalıdır?</a:t>
            </a:r>
          </a:p>
          <a:p>
            <a:pPr algn="ctr" eaLnBrk="1" hangingPunct="1">
              <a:buFont typeface="Arial" charset="0"/>
              <a:buNone/>
            </a:pPr>
            <a:endParaRPr lang="tr-TR" altLang="tr-TR" b="1" dirty="0" smtClean="0"/>
          </a:p>
        </p:txBody>
      </p:sp>
      <p:pic>
        <p:nvPicPr>
          <p:cNvPr id="50180" name="Picture 5" descr="C:\Users\alp\Desktop\soru-isare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7" y="332656"/>
            <a:ext cx="3240360" cy="20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60648"/>
            <a:ext cx="7427168" cy="706090"/>
          </a:xfrm>
        </p:spPr>
        <p:txBody>
          <a:bodyPr>
            <a:normAutofit/>
          </a:bodyPr>
          <a:lstStyle/>
          <a:p>
            <a:r>
              <a:rPr lang="tr-TR" sz="2800" b="1" dirty="0" smtClean="0">
                <a:solidFill>
                  <a:schemeClr val="tx1"/>
                </a:solidFill>
                <a:effectLst/>
              </a:rPr>
              <a:t>STRATEJİK PEYZAJ PLANLAMA SÜRECİ</a:t>
            </a:r>
            <a:endParaRPr lang="tr-TR" sz="2800" b="1" dirty="0">
              <a:solidFill>
                <a:schemeClr val="tx1"/>
              </a:solidFill>
              <a:effectLs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99276333"/>
              </p:ext>
            </p:extLst>
          </p:nvPr>
        </p:nvGraphicFramePr>
        <p:xfrm>
          <a:off x="6455" y="1080000"/>
          <a:ext cx="86868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6516216" y="1772816"/>
            <a:ext cx="2304256" cy="646331"/>
          </a:xfrm>
          <a:prstGeom prst="rect">
            <a:avLst/>
          </a:prstGeom>
          <a:noFill/>
        </p:spPr>
        <p:txBody>
          <a:bodyPr wrap="square" rtlCol="0">
            <a:spAutoFit/>
          </a:bodyPr>
          <a:lstStyle/>
          <a:p>
            <a:r>
              <a:rPr lang="tr-TR" b="1" dirty="0" smtClean="0">
                <a:solidFill>
                  <a:srgbClr val="FF0000"/>
                </a:solidFill>
              </a:rPr>
              <a:t>NEREDEYİZ?</a:t>
            </a:r>
          </a:p>
          <a:p>
            <a:endParaRPr lang="tr-TR" dirty="0"/>
          </a:p>
        </p:txBody>
      </p:sp>
      <p:sp>
        <p:nvSpPr>
          <p:cNvPr id="8" name="Metin kutusu 7"/>
          <p:cNvSpPr txBox="1"/>
          <p:nvPr/>
        </p:nvSpPr>
        <p:spPr>
          <a:xfrm>
            <a:off x="6364672" y="3212976"/>
            <a:ext cx="2455800" cy="646331"/>
          </a:xfrm>
          <a:prstGeom prst="rect">
            <a:avLst/>
          </a:prstGeom>
          <a:noFill/>
        </p:spPr>
        <p:txBody>
          <a:bodyPr wrap="square" rtlCol="0">
            <a:spAutoFit/>
          </a:bodyPr>
          <a:lstStyle/>
          <a:p>
            <a:pPr lvl="0" algn="ctr" fontAlgn="base">
              <a:spcBef>
                <a:spcPct val="0"/>
              </a:spcBef>
              <a:spcAft>
                <a:spcPct val="0"/>
              </a:spcAft>
              <a:buClr>
                <a:schemeClr val="tx2"/>
              </a:buClr>
              <a:buSzPct val="75000"/>
            </a:pPr>
            <a:r>
              <a:rPr lang="tr-TR" b="1" i="1" dirty="0">
                <a:solidFill>
                  <a:srgbClr val="FF0000"/>
                </a:solidFill>
                <a:ea typeface="Times New Roman" pitchFamily="18" charset="0"/>
                <a:cs typeface="Tahoma" pitchFamily="34" charset="0"/>
              </a:rPr>
              <a:t>NEREYE </a:t>
            </a:r>
            <a:endParaRPr lang="tr-TR" b="1" i="1" dirty="0" smtClean="0">
              <a:solidFill>
                <a:srgbClr val="FF0000"/>
              </a:solidFill>
              <a:ea typeface="Times New Roman" pitchFamily="18" charset="0"/>
              <a:cs typeface="Tahoma" pitchFamily="34" charset="0"/>
            </a:endParaRPr>
          </a:p>
          <a:p>
            <a:pPr lvl="0" algn="ctr" fontAlgn="base">
              <a:spcBef>
                <a:spcPct val="0"/>
              </a:spcBef>
              <a:spcAft>
                <a:spcPct val="0"/>
              </a:spcAft>
              <a:buClr>
                <a:schemeClr val="tx2"/>
              </a:buClr>
              <a:buSzPct val="75000"/>
            </a:pPr>
            <a:r>
              <a:rPr lang="tr-TR" b="1" i="1" dirty="0" smtClean="0">
                <a:solidFill>
                  <a:srgbClr val="FF0000"/>
                </a:solidFill>
                <a:ea typeface="Times New Roman" pitchFamily="18" charset="0"/>
                <a:cs typeface="Tahoma" pitchFamily="34" charset="0"/>
              </a:rPr>
              <a:t>ULAŞMAK </a:t>
            </a:r>
            <a:r>
              <a:rPr lang="tr-TR" b="1" i="1" dirty="0">
                <a:solidFill>
                  <a:srgbClr val="FF0000"/>
                </a:solidFill>
                <a:ea typeface="Times New Roman" pitchFamily="18" charset="0"/>
                <a:cs typeface="Tahoma" pitchFamily="34" charset="0"/>
              </a:rPr>
              <a:t>İSTİYORUZ?</a:t>
            </a:r>
          </a:p>
        </p:txBody>
      </p:sp>
      <p:sp>
        <p:nvSpPr>
          <p:cNvPr id="7" name="Metin kutusu 6"/>
          <p:cNvSpPr txBox="1"/>
          <p:nvPr/>
        </p:nvSpPr>
        <p:spPr>
          <a:xfrm>
            <a:off x="6364672" y="5085184"/>
            <a:ext cx="2167768" cy="923330"/>
          </a:xfrm>
          <a:prstGeom prst="rect">
            <a:avLst/>
          </a:prstGeom>
          <a:noFill/>
        </p:spPr>
        <p:txBody>
          <a:bodyPr wrap="square" rtlCol="0">
            <a:spAutoFit/>
          </a:bodyPr>
          <a:lstStyle/>
          <a:p>
            <a:pPr lvl="0" algn="ctr" fontAlgn="base">
              <a:spcBef>
                <a:spcPct val="0"/>
              </a:spcBef>
              <a:spcAft>
                <a:spcPct val="0"/>
              </a:spcAft>
              <a:buClr>
                <a:schemeClr val="tx2"/>
              </a:buClr>
              <a:buSzPct val="75000"/>
            </a:pPr>
            <a:r>
              <a:rPr lang="tr-TR" b="1" i="1" dirty="0">
                <a:solidFill>
                  <a:srgbClr val="FF0000"/>
                </a:solidFill>
                <a:ea typeface="Times New Roman" pitchFamily="18" charset="0"/>
                <a:cs typeface="Tahoma" pitchFamily="34" charset="0"/>
              </a:rPr>
              <a:t>GİTMEK İSTEDİĞİMİZ YERE NASIL ULAŞABİLİRİZ?</a:t>
            </a:r>
          </a:p>
        </p:txBody>
      </p:sp>
    </p:spTree>
    <p:extLst>
      <p:ext uri="{BB962C8B-B14F-4D97-AF65-F5344CB8AC3E}">
        <p14:creationId xmlns:p14="http://schemas.microsoft.com/office/powerpoint/2010/main" val="138983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t/>
            </a:r>
            <a:br>
              <a:rPr lang="tr-TR" b="1" dirty="0" smtClean="0"/>
            </a:br>
            <a:r>
              <a:rPr lang="tr-TR" sz="4000" dirty="0" smtClean="0">
                <a:solidFill>
                  <a:schemeClr val="accent1"/>
                </a:solidFill>
              </a:rPr>
              <a:t/>
            </a:r>
            <a:br>
              <a:rPr lang="tr-TR" sz="4000" dirty="0" smtClean="0">
                <a:solidFill>
                  <a:schemeClr val="accent1"/>
                </a:solidFill>
              </a:rPr>
            </a:br>
            <a:r>
              <a:rPr lang="tr-TR" sz="3100" dirty="0" smtClean="0">
                <a:effectLst/>
              </a:rPr>
              <a:t/>
            </a:r>
            <a:br>
              <a:rPr lang="tr-TR" sz="3100" dirty="0" smtClean="0">
                <a:effectLst/>
              </a:rPr>
            </a:br>
            <a:endParaRPr lang="tr-TR" sz="3100" b="1" dirty="0">
              <a:effectLst/>
            </a:endParaRPr>
          </a:p>
        </p:txBody>
      </p:sp>
      <p:sp>
        <p:nvSpPr>
          <p:cNvPr id="11267" name="İçerik Yer Tutucusu 2"/>
          <p:cNvSpPr>
            <a:spLocks noGrp="1"/>
          </p:cNvSpPr>
          <p:nvPr>
            <p:ph idx="1"/>
          </p:nvPr>
        </p:nvSpPr>
        <p:spPr>
          <a:xfrm>
            <a:off x="1403648" y="1989138"/>
            <a:ext cx="7272808" cy="4868862"/>
          </a:xfrm>
        </p:spPr>
        <p:txBody>
          <a:bodyPr/>
          <a:lstStyle/>
          <a:p>
            <a:pPr marL="0" indent="0" algn="ctr" eaLnBrk="1" hangingPunct="1">
              <a:buFont typeface="Arial" charset="0"/>
              <a:buNone/>
              <a:tabLst>
                <a:tab pos="88900" algn="l"/>
              </a:tabLst>
            </a:pPr>
            <a:endParaRPr lang="tr-TR" altLang="tr-TR" sz="2000" dirty="0" smtClean="0"/>
          </a:p>
          <a:p>
            <a:pPr marL="0" indent="0" eaLnBrk="1" hangingPunct="1">
              <a:buFont typeface="Arial" charset="0"/>
              <a:buNone/>
              <a:tabLst>
                <a:tab pos="88900" algn="l"/>
              </a:tabLst>
            </a:pPr>
            <a:r>
              <a:rPr lang="tr-TR" altLang="tr-TR" sz="2400" dirty="0" smtClean="0"/>
              <a:t>Mevcut Durum Analizine  Yönelik Çalışmalar:</a:t>
            </a:r>
          </a:p>
          <a:p>
            <a:pPr marL="0" indent="0" algn="ctr" eaLnBrk="1" hangingPunct="1">
              <a:buFont typeface="Arial" charset="0"/>
              <a:buNone/>
              <a:tabLst>
                <a:tab pos="88900" algn="l"/>
              </a:tabLst>
            </a:pPr>
            <a:endParaRPr lang="tr-TR" altLang="tr-TR" sz="2000" dirty="0" smtClean="0"/>
          </a:p>
          <a:p>
            <a:pPr marL="285750" lvl="0" indent="-285750" eaLnBrk="1" hangingPunct="1">
              <a:spcBef>
                <a:spcPct val="0"/>
              </a:spcBef>
              <a:buFont typeface="Arial" panose="020B0604020202020204" pitchFamily="34" charset="0"/>
              <a:buChar char="•"/>
            </a:pPr>
            <a:r>
              <a:rPr lang="tr-TR" sz="2400" dirty="0" smtClean="0">
                <a:solidFill>
                  <a:prstClr val="black"/>
                </a:solidFill>
              </a:rPr>
              <a:t>Masa başı veri toplama</a:t>
            </a:r>
            <a:endParaRPr lang="tr-TR" sz="2400" dirty="0">
              <a:solidFill>
                <a:prstClr val="black"/>
              </a:solidFill>
            </a:endParaRPr>
          </a:p>
          <a:p>
            <a:pPr marL="285750" lvl="0" indent="-285750" eaLnBrk="1" hangingPunct="1">
              <a:spcBef>
                <a:spcPct val="0"/>
              </a:spcBef>
              <a:buFont typeface="Arial" panose="020B0604020202020204" pitchFamily="34" charset="0"/>
              <a:buChar char="•"/>
            </a:pPr>
            <a:r>
              <a:rPr lang="tr-TR" sz="2400" dirty="0">
                <a:solidFill>
                  <a:prstClr val="black"/>
                </a:solidFill>
              </a:rPr>
              <a:t>Arazi çalışması</a:t>
            </a:r>
          </a:p>
          <a:p>
            <a:pPr marL="285750" lvl="0" indent="-285750" eaLnBrk="1" hangingPunct="1">
              <a:spcBef>
                <a:spcPct val="0"/>
              </a:spcBef>
              <a:buFont typeface="Arial" panose="020B0604020202020204" pitchFamily="34" charset="0"/>
              <a:buChar char="•"/>
            </a:pPr>
            <a:r>
              <a:rPr lang="tr-TR" sz="2400" dirty="0">
                <a:solidFill>
                  <a:prstClr val="black"/>
                </a:solidFill>
              </a:rPr>
              <a:t>Mekânsal SWOT analizi</a:t>
            </a:r>
          </a:p>
          <a:p>
            <a:pPr marL="285750" lvl="0" indent="-285750" eaLnBrk="1" hangingPunct="1">
              <a:spcBef>
                <a:spcPct val="0"/>
              </a:spcBef>
              <a:buFont typeface="Arial" panose="020B0604020202020204" pitchFamily="34" charset="0"/>
              <a:buChar char="•"/>
            </a:pPr>
            <a:r>
              <a:rPr lang="tr-TR" sz="2400" dirty="0">
                <a:solidFill>
                  <a:prstClr val="black"/>
                </a:solidFill>
              </a:rPr>
              <a:t>Problem analizi</a:t>
            </a:r>
          </a:p>
          <a:p>
            <a:pPr marL="285750" lvl="0" indent="-285750" eaLnBrk="1" hangingPunct="1">
              <a:spcBef>
                <a:spcPct val="0"/>
              </a:spcBef>
              <a:buFont typeface="Arial" panose="020B0604020202020204" pitchFamily="34" charset="0"/>
              <a:buChar char="•"/>
            </a:pPr>
            <a:r>
              <a:rPr lang="tr-TR" sz="2400" dirty="0">
                <a:solidFill>
                  <a:prstClr val="black"/>
                </a:solidFill>
              </a:rPr>
              <a:t>Peyzaj veri tabanını oluşturulması</a:t>
            </a:r>
          </a:p>
          <a:p>
            <a:pPr marL="285750" lvl="0" indent="-285750" eaLnBrk="1" hangingPunct="1">
              <a:spcBef>
                <a:spcPct val="0"/>
              </a:spcBef>
              <a:buFont typeface="Arial" panose="020B0604020202020204" pitchFamily="34" charset="0"/>
              <a:buChar char="•"/>
            </a:pPr>
            <a:r>
              <a:rPr lang="tr-TR" sz="2400" dirty="0" smtClean="0">
                <a:solidFill>
                  <a:prstClr val="black"/>
                </a:solidFill>
              </a:rPr>
              <a:t>Alana </a:t>
            </a:r>
            <a:r>
              <a:rPr lang="tr-TR" sz="2400" dirty="0">
                <a:solidFill>
                  <a:prstClr val="black"/>
                </a:solidFill>
              </a:rPr>
              <a:t>ilişkin ön analizler</a:t>
            </a:r>
          </a:p>
          <a:p>
            <a:pPr marL="0" indent="0" algn="ctr" eaLnBrk="1" hangingPunct="1">
              <a:buFont typeface="Arial" charset="0"/>
              <a:buNone/>
              <a:tabLst>
                <a:tab pos="88900" algn="l"/>
              </a:tabLst>
            </a:pPr>
            <a:endParaRPr lang="tr-TR" altLang="tr-TR" sz="2000" dirty="0" smtClean="0"/>
          </a:p>
          <a:p>
            <a:pPr marL="0" indent="0" algn="ctr" eaLnBrk="1" hangingPunct="1">
              <a:buFont typeface="Arial" charset="0"/>
              <a:buNone/>
              <a:tabLst>
                <a:tab pos="88900" algn="l"/>
              </a:tabLst>
            </a:pPr>
            <a:endParaRPr lang="tr-TR" altLang="tr-TR" sz="2000" dirty="0" smtClean="0"/>
          </a:p>
        </p:txBody>
      </p:sp>
      <p:grpSp>
        <p:nvGrpSpPr>
          <p:cNvPr id="6" name="Grup 5"/>
          <p:cNvGrpSpPr/>
          <p:nvPr/>
        </p:nvGrpSpPr>
        <p:grpSpPr>
          <a:xfrm>
            <a:off x="5518" y="0"/>
            <a:ext cx="1365794" cy="1666397"/>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81570"/>
              <a:ext cx="1365793" cy="1096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10" name="9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338390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rtlCol="0">
            <a:normAutofit fontScale="90000"/>
          </a:bodyPr>
          <a:lstStyle/>
          <a:p>
            <a:pPr>
              <a:defRPr/>
            </a:pPr>
            <a:r>
              <a:rPr lang="tr-TR" b="1" dirty="0" smtClean="0"/>
              <a:t/>
            </a:r>
            <a:br>
              <a:rPr lang="tr-TR" b="1" dirty="0" smtClean="0"/>
            </a:br>
            <a:r>
              <a:rPr lang="tr-TR" sz="4000" dirty="0" smtClean="0">
                <a:solidFill>
                  <a:schemeClr val="accent1"/>
                </a:solidFill>
              </a:rPr>
              <a:t/>
            </a:r>
            <a:br>
              <a:rPr lang="tr-TR" sz="4000" dirty="0" smtClean="0">
                <a:solidFill>
                  <a:schemeClr val="accent1"/>
                </a:solidFill>
              </a:rPr>
            </a:br>
            <a:r>
              <a:rPr lang="tr-TR" sz="3100" b="1" dirty="0" smtClean="0">
                <a:effectLst/>
              </a:rPr>
              <a:t>MEKANSAL SWOT ANALİZİ</a:t>
            </a:r>
            <a:br>
              <a:rPr lang="tr-TR" sz="3100" b="1" dirty="0" smtClean="0">
                <a:effectLst/>
              </a:rPr>
            </a:br>
            <a:r>
              <a:rPr lang="tr-TR" sz="3100" b="1" dirty="0">
                <a:effectLst/>
              </a:rPr>
              <a:t/>
            </a:r>
            <a:br>
              <a:rPr lang="tr-TR" sz="3100" b="1" dirty="0">
                <a:effectLst/>
              </a:rPr>
            </a:br>
            <a:r>
              <a:rPr lang="tr-TR" sz="3100" dirty="0" smtClean="0">
                <a:effectLst/>
              </a:rPr>
              <a:t/>
            </a:r>
            <a:br>
              <a:rPr lang="tr-TR" sz="3100" dirty="0" smtClean="0">
                <a:effectLst/>
              </a:rPr>
            </a:br>
            <a:endParaRPr lang="tr-TR" sz="3100" b="1" dirty="0">
              <a:effectLst/>
            </a:endParaRPr>
          </a:p>
        </p:txBody>
      </p:sp>
      <p:sp>
        <p:nvSpPr>
          <p:cNvPr id="11267" name="İçerik Yer Tutucusu 2"/>
          <p:cNvSpPr>
            <a:spLocks noGrp="1"/>
          </p:cNvSpPr>
          <p:nvPr>
            <p:ph idx="1"/>
          </p:nvPr>
        </p:nvSpPr>
        <p:spPr>
          <a:xfrm>
            <a:off x="1115616" y="1124744"/>
            <a:ext cx="7560840" cy="5733256"/>
          </a:xfrm>
        </p:spPr>
        <p:txBody>
          <a:bodyPr/>
          <a:lstStyle/>
          <a:p>
            <a:pPr marL="0" indent="0" algn="ctr" eaLnBrk="1" hangingPunct="1">
              <a:buFont typeface="Arial" charset="0"/>
              <a:buNone/>
              <a:tabLst>
                <a:tab pos="88900" algn="l"/>
              </a:tabLst>
            </a:pPr>
            <a:endParaRPr lang="tr-TR" altLang="tr-TR" sz="2000" dirty="0" smtClean="0"/>
          </a:p>
          <a:p>
            <a:pPr marL="0" indent="0" algn="ctr" eaLnBrk="1" hangingPunct="1">
              <a:buFont typeface="Arial" charset="0"/>
              <a:buNone/>
              <a:tabLst>
                <a:tab pos="88900" algn="l"/>
              </a:tabLst>
            </a:pPr>
            <a:endParaRPr lang="tr-TR" altLang="tr-TR" sz="2000" dirty="0" smtClean="0"/>
          </a:p>
          <a:p>
            <a:pPr marL="0" indent="0" algn="ctr" eaLnBrk="1" hangingPunct="1">
              <a:buFont typeface="Arial" charset="0"/>
              <a:buNone/>
              <a:tabLst>
                <a:tab pos="88900" algn="l"/>
              </a:tabLst>
            </a:pPr>
            <a:endParaRPr lang="tr-TR" altLang="tr-TR" sz="2000" dirty="0" smtClean="0"/>
          </a:p>
          <a:p>
            <a:pPr marL="0" indent="0" eaLnBrk="1" hangingPunct="1">
              <a:buFont typeface="Arial" charset="0"/>
              <a:buNone/>
              <a:tabLst>
                <a:tab pos="88900" algn="l"/>
              </a:tabLst>
            </a:pPr>
            <a:r>
              <a:rPr lang="tr-TR" altLang="tr-TR" sz="2400" b="1" dirty="0" smtClean="0"/>
              <a:t>Mekansal SWOT Analizi Ne Amaçla Yapılır?</a:t>
            </a:r>
          </a:p>
          <a:p>
            <a:pPr marL="0" indent="0" algn="just" eaLnBrk="1" hangingPunct="1">
              <a:buFont typeface="Arial" charset="0"/>
              <a:buNone/>
              <a:tabLst>
                <a:tab pos="88900" algn="l"/>
              </a:tabLst>
            </a:pPr>
            <a:endParaRPr lang="tr-TR" altLang="tr-TR" sz="2400" dirty="0" smtClean="0"/>
          </a:p>
          <a:p>
            <a:pPr marL="0" indent="0" algn="just" eaLnBrk="1" hangingPunct="1">
              <a:buFont typeface="Arial" charset="0"/>
              <a:buNone/>
              <a:tabLst>
                <a:tab pos="88900" algn="l"/>
              </a:tabLst>
            </a:pPr>
            <a:r>
              <a:rPr lang="tr-TR" altLang="tr-TR" sz="2400" dirty="0" smtClean="0"/>
              <a:t>Planı etkileyen koşulları sistematik olarak incelemek, “mevcut durum” analizi yapmak ve aynı zamanda “gelecek durumu” tahmin etmek.</a:t>
            </a:r>
          </a:p>
          <a:p>
            <a:pPr marL="0" indent="0">
              <a:buNone/>
              <a:tabLst>
                <a:tab pos="88900" algn="l"/>
              </a:tabLst>
            </a:pPr>
            <a:endParaRPr lang="tr-TR" altLang="tr-TR" sz="2400" b="1" dirty="0" smtClean="0"/>
          </a:p>
          <a:p>
            <a:pPr marL="0" indent="0">
              <a:buNone/>
              <a:tabLst>
                <a:tab pos="88900" algn="l"/>
              </a:tabLst>
            </a:pPr>
            <a:r>
              <a:rPr lang="tr-TR" altLang="tr-TR" sz="2400" b="1" dirty="0" smtClean="0"/>
              <a:t>Mekansal SWOT Analizinin Çıktıları Neler Olabilir? </a:t>
            </a:r>
          </a:p>
          <a:p>
            <a:pPr marL="0" indent="0" algn="just">
              <a:spcBef>
                <a:spcPts val="0"/>
              </a:spcBef>
              <a:buNone/>
              <a:defRPr/>
            </a:pPr>
            <a:endParaRPr lang="tr-TR" sz="2400" i="1" dirty="0" smtClean="0"/>
          </a:p>
          <a:p>
            <a:pPr marL="0" indent="0" algn="just">
              <a:spcBef>
                <a:spcPts val="0"/>
              </a:spcBef>
              <a:buNone/>
              <a:defRPr/>
            </a:pPr>
            <a:r>
              <a:rPr lang="tr-TR" sz="2400" dirty="0" smtClean="0"/>
              <a:t>Mekansal SWOT analizi, vizyon amaç ve hedeflerin, problemlerin , potansiyel ve risklerin belirlenmesinde, stratejilerin oluşturulmasında yönlendiricidir.</a:t>
            </a:r>
          </a:p>
          <a:p>
            <a:pPr marL="0" indent="0" algn="just" eaLnBrk="1" hangingPunct="1">
              <a:buFont typeface="Arial" charset="0"/>
              <a:buNone/>
              <a:tabLst>
                <a:tab pos="88900" algn="l"/>
              </a:tabLst>
            </a:pPr>
            <a:endParaRPr lang="tr-TR" altLang="tr-TR" sz="2000" dirty="0" smtClean="0"/>
          </a:p>
          <a:p>
            <a:pPr marL="0" indent="0" algn="just" eaLnBrk="1" hangingPunct="1">
              <a:buFont typeface="Arial" charset="0"/>
              <a:buNone/>
              <a:tabLst>
                <a:tab pos="88900" algn="l"/>
              </a:tabLst>
            </a:pPr>
            <a:endParaRPr lang="tr-TR" altLang="tr-TR" sz="2000" dirty="0" smtClean="0"/>
          </a:p>
          <a:p>
            <a:pPr marL="0" indent="0" algn="just" eaLnBrk="1" hangingPunct="1">
              <a:buFont typeface="Arial" charset="0"/>
              <a:buNone/>
              <a:tabLst>
                <a:tab pos="88900" algn="l"/>
              </a:tabLst>
            </a:pPr>
            <a:endParaRPr lang="tr-TR" altLang="tr-TR" sz="2000" dirty="0" smtClean="0"/>
          </a:p>
          <a:p>
            <a:pPr marL="0" indent="0" algn="ctr" eaLnBrk="1" hangingPunct="1">
              <a:buFont typeface="Arial" charset="0"/>
              <a:buNone/>
              <a:tabLst>
                <a:tab pos="88900" algn="l"/>
              </a:tabLst>
            </a:pPr>
            <a:endParaRPr lang="tr-TR" altLang="tr-TR" sz="2800" dirty="0" smtClean="0"/>
          </a:p>
        </p:txBody>
      </p:sp>
      <p:grpSp>
        <p:nvGrpSpPr>
          <p:cNvPr id="6" name="Grup 5"/>
          <p:cNvGrpSpPr/>
          <p:nvPr/>
        </p:nvGrpSpPr>
        <p:grpSpPr>
          <a:xfrm>
            <a:off x="5518" y="0"/>
            <a:ext cx="1365794" cy="1666397"/>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81570"/>
              <a:ext cx="1365793" cy="1096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47500" lnSpcReduction="20000"/>
          </a:bodyPr>
          <a:lstStyle/>
          <a:p>
            <a:endParaRPr lang="tr-TR" dirty="0" smtClean="0"/>
          </a:p>
          <a:p>
            <a:endParaRPr lang="tr-TR" dirty="0"/>
          </a:p>
          <a:p>
            <a:pPr marL="82296" indent="0" algn="ctr">
              <a:buNone/>
            </a:pPr>
            <a:r>
              <a:rPr lang="tr-TR" b="1" dirty="0" smtClean="0"/>
              <a:t>MEKANSAL SWOT ANALİZİ AŞAMALARI  </a:t>
            </a:r>
          </a:p>
          <a:p>
            <a:pPr marL="82296" indent="0" algn="ctr">
              <a:buNone/>
            </a:pPr>
            <a:r>
              <a:rPr lang="tr-TR" b="1" dirty="0" smtClean="0"/>
              <a:t>1 </a:t>
            </a:r>
          </a:p>
          <a:p>
            <a:pPr marL="82296" indent="0" algn="just">
              <a:buNone/>
            </a:pPr>
            <a:r>
              <a:rPr lang="tr-TR" sz="3400" b="1" dirty="0" smtClean="0"/>
              <a:t>SWOT analizinde peyzaj envanteri; mevcut durum, süreç ve geleceği dikkate alarak   aşağıdaki örnek sorular benzeri sorular kapsamındaki değerlendirmelerle bir matris oluşturulur.</a:t>
            </a:r>
            <a:endParaRPr lang="tr-TR" sz="3400" b="1" dirty="0"/>
          </a:p>
          <a:p>
            <a:pPr marL="82296" indent="0" algn="ctr">
              <a:buNone/>
            </a:pPr>
            <a:r>
              <a:rPr lang="tr-TR" sz="3400" b="1" dirty="0" smtClean="0">
                <a:solidFill>
                  <a:srgbClr val="FF0000"/>
                </a:solidFill>
              </a:rPr>
              <a:t>Güçlü yönler</a:t>
            </a:r>
          </a:p>
          <a:p>
            <a:pPr marL="356616" lvl="1" indent="0" algn="just">
              <a:buNone/>
            </a:pPr>
            <a:r>
              <a:rPr lang="tr-TR" sz="3400" dirty="0" smtClean="0"/>
              <a:t>Hangi kaynaklara sahibiz? Nadide özellikler nelerdir? Alana kimlik kazandıran özgün değerler nelerdir? vb.</a:t>
            </a:r>
          </a:p>
          <a:p>
            <a:pPr marL="82296" indent="0" algn="ctr">
              <a:buNone/>
            </a:pPr>
            <a:r>
              <a:rPr lang="tr-TR" sz="3400" b="1" dirty="0" smtClean="0">
                <a:solidFill>
                  <a:srgbClr val="FF0000"/>
                </a:solidFill>
              </a:rPr>
              <a:t>Zayıf Yönler</a:t>
            </a:r>
          </a:p>
          <a:p>
            <a:pPr marL="356616" lvl="1" indent="0" algn="just">
              <a:buNone/>
            </a:pPr>
            <a:r>
              <a:rPr lang="tr-TR" sz="3400" dirty="0" smtClean="0"/>
              <a:t>Peyzajda neler </a:t>
            </a:r>
            <a:r>
              <a:rPr lang="tr-TR" sz="3400" dirty="0"/>
              <a:t>iyi </a:t>
            </a:r>
            <a:r>
              <a:rPr lang="tr-TR" sz="3400" dirty="0" smtClean="0"/>
              <a:t>işlemiyor? Neleri iyileştirmeye </a:t>
            </a:r>
            <a:r>
              <a:rPr lang="tr-TR" sz="3400" dirty="0"/>
              <a:t>gereksinim </a:t>
            </a:r>
            <a:r>
              <a:rPr lang="tr-TR" sz="3400" dirty="0" smtClean="0"/>
              <a:t>vardır? vb.</a:t>
            </a:r>
          </a:p>
          <a:p>
            <a:pPr marL="82296" indent="0" algn="ctr">
              <a:buNone/>
            </a:pPr>
            <a:r>
              <a:rPr lang="tr-TR" sz="3400" b="1" dirty="0" smtClean="0">
                <a:solidFill>
                  <a:srgbClr val="FF0000"/>
                </a:solidFill>
              </a:rPr>
              <a:t>Fırsatlar</a:t>
            </a:r>
          </a:p>
          <a:p>
            <a:pPr marL="356616" lvl="1" indent="0" algn="just">
              <a:buNone/>
            </a:pPr>
            <a:r>
              <a:rPr lang="tr-TR" sz="3400" dirty="0" smtClean="0"/>
              <a:t>Planın başarısına katkısı olacak dış faktörler nelerdir? Alanın fırsat olarak değerlendirilebilecek kaynakları nelerdir? Hangi plan, politika ya da </a:t>
            </a:r>
            <a:r>
              <a:rPr lang="tr-TR" sz="3400" dirty="0"/>
              <a:t>değişimler </a:t>
            </a:r>
            <a:r>
              <a:rPr lang="tr-TR" sz="3400" dirty="0" smtClean="0"/>
              <a:t>planlama sürecini ve başarısını kolaylaştırabilir? vb.</a:t>
            </a:r>
          </a:p>
          <a:p>
            <a:pPr marL="82296" indent="0" algn="ctr">
              <a:buNone/>
            </a:pPr>
            <a:r>
              <a:rPr lang="tr-TR" sz="3400" b="1" dirty="0" smtClean="0">
                <a:solidFill>
                  <a:srgbClr val="FF0000"/>
                </a:solidFill>
              </a:rPr>
              <a:t>Tehditler</a:t>
            </a:r>
          </a:p>
          <a:p>
            <a:pPr marL="356616" lvl="1" indent="0" algn="just">
              <a:buNone/>
            </a:pPr>
            <a:r>
              <a:rPr lang="tr-TR" sz="3400" dirty="0" smtClean="0"/>
              <a:t>Planlama süreci ve uygulamasında ne </a:t>
            </a:r>
            <a:r>
              <a:rPr lang="tr-TR" sz="3400" dirty="0"/>
              <a:t>gibi engellerle </a:t>
            </a:r>
            <a:r>
              <a:rPr lang="tr-TR" sz="3400" dirty="0" smtClean="0"/>
              <a:t>karşılaşılabilir?  Zayıf yönler </a:t>
            </a:r>
            <a:r>
              <a:rPr lang="tr-TR" sz="3400" dirty="0"/>
              <a:t>nedeni ile oluşabilecek </a:t>
            </a:r>
            <a:r>
              <a:rPr lang="tr-TR" sz="3400" dirty="0" smtClean="0"/>
              <a:t>tehditler ve  </a:t>
            </a:r>
            <a:r>
              <a:rPr lang="tr-TR" sz="3400" dirty="0"/>
              <a:t>problem yaratacak </a:t>
            </a:r>
            <a:r>
              <a:rPr lang="tr-TR" sz="3400" dirty="0" smtClean="0"/>
              <a:t>unsurlar nelerdir? vb.</a:t>
            </a:r>
            <a:endParaRPr lang="tr-TR" sz="3400" dirty="0"/>
          </a:p>
        </p:txBody>
      </p:sp>
      <p:graphicFrame>
        <p:nvGraphicFramePr>
          <p:cNvPr id="4" name="Diyagram 3"/>
          <p:cNvGraphicFramePr/>
          <p:nvPr>
            <p:extLst>
              <p:ext uri="{D42A27DB-BD31-4B8C-83A1-F6EECF244321}">
                <p14:modId xmlns:p14="http://schemas.microsoft.com/office/powerpoint/2010/main" val="836382407"/>
              </p:ext>
            </p:extLst>
          </p:nvPr>
        </p:nvGraphicFramePr>
        <p:xfrm>
          <a:off x="3563888" y="44625"/>
          <a:ext cx="3024336" cy="172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5518" y="0"/>
            <a:ext cx="1365794" cy="1666397"/>
            <a:chOff x="1442102" y="294420"/>
            <a:chExt cx="1365794" cy="1951133"/>
          </a:xfrm>
        </p:grpSpPr>
        <p:sp>
          <p:nvSpPr>
            <p:cNvPr id="6" name="Köşeli Çift Ayraç 5"/>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1442103" y="981570"/>
              <a:ext cx="1365793" cy="1096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8" name="7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Tree>
    <p:extLst>
      <p:ext uri="{BB962C8B-B14F-4D97-AF65-F5344CB8AC3E}">
        <p14:creationId xmlns:p14="http://schemas.microsoft.com/office/powerpoint/2010/main" val="1513181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1" y="2828836"/>
            <a:ext cx="7632848" cy="1384995"/>
          </a:xfrm>
          <a:prstGeom prst="rect">
            <a:avLst/>
          </a:prstGeom>
        </p:spPr>
        <p:txBody>
          <a:bodyPr wrap="square">
            <a:spAutoFit/>
          </a:bodyPr>
          <a:lstStyle/>
          <a:p>
            <a:endParaRPr lang="tr-TR" sz="2400" dirty="0" smtClean="0"/>
          </a:p>
          <a:p>
            <a:endParaRPr lang="tr-TR" sz="2400" dirty="0"/>
          </a:p>
          <a:p>
            <a:endParaRPr lang="tr-TR" dirty="0" smtClean="0"/>
          </a:p>
          <a:p>
            <a:endParaRPr lang="tr-TR" dirty="0" smtClean="0"/>
          </a:p>
        </p:txBody>
      </p:sp>
      <p:grpSp>
        <p:nvGrpSpPr>
          <p:cNvPr id="3" name="Grup 2"/>
          <p:cNvGrpSpPr/>
          <p:nvPr/>
        </p:nvGrpSpPr>
        <p:grpSpPr>
          <a:xfrm>
            <a:off x="5518" y="0"/>
            <a:ext cx="1365794" cy="1666397"/>
            <a:chOff x="1442102" y="294420"/>
            <a:chExt cx="1365794" cy="1951133"/>
          </a:xfrm>
        </p:grpSpPr>
        <p:sp>
          <p:nvSpPr>
            <p:cNvPr id="4" name="Köşeli Çift Ayraç 3"/>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Köşeli Çift Ayraç 4"/>
            <p:cNvSpPr/>
            <p:nvPr/>
          </p:nvSpPr>
          <p:spPr>
            <a:xfrm>
              <a:off x="1442103" y="981570"/>
              <a:ext cx="1365793" cy="1096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7" name="Metin kutusu 6"/>
          <p:cNvSpPr txBox="1"/>
          <p:nvPr/>
        </p:nvSpPr>
        <p:spPr>
          <a:xfrm>
            <a:off x="1259632" y="1196752"/>
            <a:ext cx="7704856" cy="2862322"/>
          </a:xfrm>
          <a:prstGeom prst="rect">
            <a:avLst/>
          </a:prstGeom>
          <a:noFill/>
        </p:spPr>
        <p:txBody>
          <a:bodyPr wrap="square" rtlCol="0">
            <a:spAutoFit/>
          </a:bodyPr>
          <a:lstStyle/>
          <a:p>
            <a:pPr marL="82296" indent="0" algn="ctr">
              <a:buNone/>
            </a:pPr>
            <a:r>
              <a:rPr lang="tr-TR" b="1" dirty="0"/>
              <a:t>2</a:t>
            </a:r>
          </a:p>
          <a:p>
            <a:pPr marL="82296" indent="0" algn="just">
              <a:buNone/>
            </a:pPr>
            <a:r>
              <a:rPr lang="tr-TR" b="1" dirty="0"/>
              <a:t>Oluşturulan matris mekana aktarılarak </a:t>
            </a:r>
            <a:r>
              <a:rPr lang="tr-TR" b="1" dirty="0" smtClean="0"/>
              <a:t>Mekânsal </a:t>
            </a:r>
            <a:r>
              <a:rPr lang="tr-TR" b="1" dirty="0"/>
              <a:t>SWOT </a:t>
            </a:r>
            <a:r>
              <a:rPr lang="tr-TR" b="1" dirty="0" smtClean="0"/>
              <a:t>Analizi </a:t>
            </a:r>
            <a:r>
              <a:rPr lang="tr-TR" b="1" dirty="0"/>
              <a:t>paftası oluşturulur</a:t>
            </a:r>
            <a:r>
              <a:rPr lang="tr-TR" b="1" dirty="0" smtClean="0"/>
              <a:t>. </a:t>
            </a:r>
          </a:p>
          <a:p>
            <a:pPr marL="82296" indent="0" algn="just">
              <a:buNone/>
            </a:pPr>
            <a:endParaRPr lang="tr-TR" b="1" dirty="0" smtClean="0"/>
          </a:p>
          <a:p>
            <a:pPr marL="82296" indent="0" algn="just">
              <a:buNone/>
            </a:pPr>
            <a:r>
              <a:rPr lang="tr-TR" dirty="0" smtClean="0"/>
              <a:t>Mekansal SWOT Analizi paftasından sıcak noktaların, çelişki alanlarının, risklerin, potansiyellerin ve stratejilerin belirlenmesi gibi konularda yararlanılabilir. </a:t>
            </a:r>
          </a:p>
          <a:p>
            <a:pPr marL="82296" indent="0" algn="just">
              <a:buNone/>
            </a:pPr>
            <a:endParaRPr lang="tr-TR" b="1" dirty="0" smtClean="0"/>
          </a:p>
          <a:p>
            <a:pPr marL="82296" indent="0" algn="just">
              <a:buNone/>
            </a:pPr>
            <a:endParaRPr lang="tr-TR" dirty="0" smtClean="0"/>
          </a:p>
          <a:p>
            <a:pPr marL="82296" indent="0" algn="just">
              <a:buNone/>
            </a:pPr>
            <a:endParaRPr lang="tr-TR" b="1" dirty="0" smtClean="0"/>
          </a:p>
          <a:p>
            <a:pPr marL="82296" indent="0" algn="just">
              <a:buNone/>
            </a:pPr>
            <a:endParaRPr lang="tr-TR" b="1" dirty="0"/>
          </a:p>
        </p:txBody>
      </p:sp>
      <p:sp>
        <p:nvSpPr>
          <p:cNvPr id="8" name="Metin kutusu 7"/>
          <p:cNvSpPr txBox="1"/>
          <p:nvPr/>
        </p:nvSpPr>
        <p:spPr>
          <a:xfrm>
            <a:off x="1187624" y="3284984"/>
            <a:ext cx="7695634" cy="1754326"/>
          </a:xfrm>
          <a:prstGeom prst="rect">
            <a:avLst/>
          </a:prstGeom>
          <a:noFill/>
        </p:spPr>
        <p:txBody>
          <a:bodyPr wrap="square" rtlCol="0">
            <a:spAutoFit/>
          </a:bodyPr>
          <a:lstStyle/>
          <a:p>
            <a:pPr marL="82296" indent="0" algn="ctr">
              <a:buNone/>
            </a:pPr>
            <a:r>
              <a:rPr lang="tr-TR" b="1" dirty="0" smtClean="0"/>
              <a:t>3</a:t>
            </a:r>
            <a:endParaRPr lang="tr-TR" b="1" dirty="0"/>
          </a:p>
          <a:p>
            <a:pPr marL="82296" indent="0" algn="just">
              <a:buNone/>
            </a:pPr>
            <a:r>
              <a:rPr lang="tr-TR" b="1" dirty="0"/>
              <a:t>Mekânsal SWOT analizi paftası </a:t>
            </a:r>
            <a:r>
              <a:rPr lang="tr-TR" b="1" dirty="0" smtClean="0"/>
              <a:t>aşağıdaki sorular kapsamında değerlendirilerek peyzaj planını yönlendirecek vizyon, amaç ve hedeflerin belirlenmesinde yol gösterir. </a:t>
            </a:r>
          </a:p>
          <a:p>
            <a:pPr marL="82296" indent="0" algn="just">
              <a:buNone/>
            </a:pPr>
            <a:endParaRPr lang="tr-TR" b="1" dirty="0" smtClean="0"/>
          </a:p>
          <a:p>
            <a:pPr marL="82296" indent="0" algn="just">
              <a:buNone/>
            </a:pPr>
            <a:endParaRPr lang="tr-TR" b="1" dirty="0"/>
          </a:p>
        </p:txBody>
      </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
        <p:nvSpPr>
          <p:cNvPr id="11" name="10 Dikdörtgen"/>
          <p:cNvSpPr/>
          <p:nvPr/>
        </p:nvSpPr>
        <p:spPr>
          <a:xfrm>
            <a:off x="1331640" y="4949776"/>
            <a:ext cx="6912767" cy="1200329"/>
          </a:xfrm>
          <a:prstGeom prst="rect">
            <a:avLst/>
          </a:prstGeom>
        </p:spPr>
        <p:txBody>
          <a:bodyPr wrap="square">
            <a:spAutoFit/>
          </a:bodyPr>
          <a:lstStyle/>
          <a:p>
            <a:pPr lvl="0"/>
            <a:r>
              <a:rPr lang="tr-TR" dirty="0" smtClean="0">
                <a:solidFill>
                  <a:prstClr val="black"/>
                </a:solidFill>
              </a:rPr>
              <a:t>1. Güçlü yanımızı nasıl kullanabiliriz? </a:t>
            </a:r>
          </a:p>
          <a:p>
            <a:pPr lvl="0"/>
            <a:r>
              <a:rPr lang="tr-TR" dirty="0" smtClean="0">
                <a:solidFill>
                  <a:prstClr val="black"/>
                </a:solidFill>
              </a:rPr>
              <a:t>2. Zayıf yanımızı nasıl düzeltiriz?</a:t>
            </a:r>
          </a:p>
          <a:p>
            <a:pPr lvl="0"/>
            <a:r>
              <a:rPr lang="tr-TR" dirty="0" smtClean="0">
                <a:solidFill>
                  <a:prstClr val="black"/>
                </a:solidFill>
              </a:rPr>
              <a:t> 3. Fırsatı nasıl değerlendiririz ?</a:t>
            </a:r>
          </a:p>
          <a:p>
            <a:pPr lvl="0"/>
            <a:r>
              <a:rPr lang="tr-TR" dirty="0" smtClean="0">
                <a:solidFill>
                  <a:prstClr val="black"/>
                </a:solidFill>
              </a:rPr>
              <a:t> 4. Tehdidi nasıl bertaraf ederiz ? </a:t>
            </a:r>
            <a:endParaRPr lang="tr-TR" dirty="0"/>
          </a:p>
        </p:txBody>
      </p:sp>
    </p:spTree>
    <p:extLst>
      <p:ext uri="{BB962C8B-B14F-4D97-AF65-F5344CB8AC3E}">
        <p14:creationId xmlns:p14="http://schemas.microsoft.com/office/powerpoint/2010/main" val="741924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799" y="692164"/>
            <a:ext cx="2480697" cy="273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8"/>
          <p:cNvSpPr txBox="1"/>
          <p:nvPr/>
        </p:nvSpPr>
        <p:spPr>
          <a:xfrm>
            <a:off x="3770338" y="676662"/>
            <a:ext cx="1305718" cy="6686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smtClean="0">
                <a:ea typeface="Calibri"/>
                <a:cs typeface="Times New Roman"/>
              </a:rPr>
              <a:t>GÜÇLÜ YÖNLER</a:t>
            </a:r>
            <a:endParaRPr lang="tr-TR" sz="1100" dirty="0">
              <a:effectLst/>
              <a:ea typeface="Calibri"/>
              <a:cs typeface="Times New Roman"/>
            </a:endParaRPr>
          </a:p>
        </p:txBody>
      </p:sp>
      <p:sp>
        <p:nvSpPr>
          <p:cNvPr id="4" name="Metin Kutusu 9"/>
          <p:cNvSpPr txBox="1"/>
          <p:nvPr/>
        </p:nvSpPr>
        <p:spPr>
          <a:xfrm>
            <a:off x="1171411" y="2708920"/>
            <a:ext cx="592277" cy="7406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 </a:t>
            </a:r>
          </a:p>
        </p:txBody>
      </p:sp>
      <p:grpSp>
        <p:nvGrpSpPr>
          <p:cNvPr id="6" name="Grup 5"/>
          <p:cNvGrpSpPr/>
          <p:nvPr/>
        </p:nvGrpSpPr>
        <p:grpSpPr>
          <a:xfrm>
            <a:off x="5518" y="0"/>
            <a:ext cx="1365794" cy="1666397"/>
            <a:chOff x="1442102" y="294420"/>
            <a:chExt cx="1365794" cy="1951133"/>
          </a:xfrm>
        </p:grpSpPr>
        <p:sp>
          <p:nvSpPr>
            <p:cNvPr id="7" name="Köşeli Çift Ayraç 6"/>
            <p:cNvSpPr/>
            <p:nvPr/>
          </p:nvSpPr>
          <p:spPr>
            <a:xfrm rot="5400000">
              <a:off x="1149432" y="587090"/>
              <a:ext cx="1951133" cy="13657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Köşeli Çift Ayraç 4"/>
            <p:cNvSpPr/>
            <p:nvPr/>
          </p:nvSpPr>
          <p:spPr>
            <a:xfrm>
              <a:off x="1442103" y="981570"/>
              <a:ext cx="1365793" cy="1096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i="0" kern="1200" baseline="0" dirty="0" smtClean="0"/>
                <a:t>MEVCUT DURUM ANALİZİ</a:t>
              </a:r>
              <a:endParaRPr lang="tr-TR" sz="1600" b="1" i="0" kern="1200" baseline="0" dirty="0"/>
            </a:p>
          </p:txBody>
        </p:sp>
      </p:grpSp>
      <p:sp>
        <p:nvSpPr>
          <p:cNvPr id="9" name="8 Dikdörtgen"/>
          <p:cNvSpPr/>
          <p:nvPr/>
        </p:nvSpPr>
        <p:spPr>
          <a:xfrm rot="16200000">
            <a:off x="-238037" y="3890759"/>
            <a:ext cx="1348446" cy="369332"/>
          </a:xfrm>
          <a:prstGeom prst="rect">
            <a:avLst/>
          </a:prstGeom>
        </p:spPr>
        <p:txBody>
          <a:bodyPr wrap="none">
            <a:spAutoFit/>
          </a:bodyPr>
          <a:lstStyle/>
          <a:p>
            <a:r>
              <a:rPr lang="tr-TR" b="1" dirty="0" smtClean="0">
                <a:solidFill>
                  <a:srgbClr val="FF0000"/>
                </a:solidFill>
              </a:rPr>
              <a:t>NEREDEYİZ?</a:t>
            </a:r>
            <a:endParaRPr lang="tr-TR" dirty="0"/>
          </a:p>
        </p:txBody>
      </p:sp>
      <p:sp>
        <p:nvSpPr>
          <p:cNvPr id="10" name="9 Metin kutusu"/>
          <p:cNvSpPr txBox="1"/>
          <p:nvPr/>
        </p:nvSpPr>
        <p:spPr>
          <a:xfrm>
            <a:off x="1547664" y="188640"/>
            <a:ext cx="4320480" cy="400110"/>
          </a:xfrm>
          <a:prstGeom prst="rect">
            <a:avLst/>
          </a:prstGeom>
          <a:noFill/>
        </p:spPr>
        <p:txBody>
          <a:bodyPr wrap="square" rtlCol="0">
            <a:spAutoFit/>
          </a:bodyPr>
          <a:lstStyle/>
          <a:p>
            <a:r>
              <a:rPr lang="tr-TR" sz="2000" b="1" dirty="0" smtClean="0"/>
              <a:t>ÖRNEK-MEKANSAL SWOT ANALİZİ </a:t>
            </a:r>
            <a:endParaRPr lang="tr-TR" sz="2000" b="1" dirty="0"/>
          </a:p>
        </p:txBody>
      </p:sp>
      <p:pic>
        <p:nvPicPr>
          <p:cNvPr id="11" name="Resim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861895"/>
            <a:ext cx="2520280" cy="270869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053" y="3959919"/>
            <a:ext cx="2506662"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Resim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861048"/>
            <a:ext cx="2743200" cy="2620010"/>
          </a:xfrm>
          <a:prstGeom prst="rect">
            <a:avLst/>
          </a:prstGeom>
          <a:noFill/>
          <a:ln>
            <a:noFill/>
          </a:ln>
        </p:spPr>
      </p:pic>
      <p:sp>
        <p:nvSpPr>
          <p:cNvPr id="13" name="Metin Kutusu 8"/>
          <p:cNvSpPr txBox="1"/>
          <p:nvPr/>
        </p:nvSpPr>
        <p:spPr>
          <a:xfrm>
            <a:off x="7388061" y="626354"/>
            <a:ext cx="1151831" cy="6686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smtClean="0">
                <a:effectLst/>
                <a:ea typeface="Calibri"/>
                <a:cs typeface="Times New Roman"/>
              </a:rPr>
              <a:t>ZAYIF  YÖNLER</a:t>
            </a:r>
            <a:endParaRPr lang="tr-TR" sz="1100" dirty="0">
              <a:effectLst/>
              <a:ea typeface="Calibri"/>
              <a:cs typeface="Times New Roman"/>
            </a:endParaRPr>
          </a:p>
        </p:txBody>
      </p:sp>
      <p:sp>
        <p:nvSpPr>
          <p:cNvPr id="15" name="Metin Kutusu 8"/>
          <p:cNvSpPr txBox="1"/>
          <p:nvPr/>
        </p:nvSpPr>
        <p:spPr>
          <a:xfrm>
            <a:off x="1691680" y="6062675"/>
            <a:ext cx="720080" cy="6686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tr-TR" sz="1100" dirty="0">
              <a:effectLst/>
              <a:ea typeface="Calibri"/>
              <a:cs typeface="Times New Roman"/>
            </a:endParaRPr>
          </a:p>
        </p:txBody>
      </p:sp>
      <p:sp>
        <p:nvSpPr>
          <p:cNvPr id="16" name="Metin Kutusu 8"/>
          <p:cNvSpPr txBox="1"/>
          <p:nvPr/>
        </p:nvSpPr>
        <p:spPr>
          <a:xfrm>
            <a:off x="7527587" y="3959919"/>
            <a:ext cx="872777" cy="52463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smtClean="0">
                <a:effectLst/>
                <a:ea typeface="Calibri"/>
                <a:cs typeface="Times New Roman"/>
              </a:rPr>
              <a:t>TEHDİTLER</a:t>
            </a:r>
            <a:endParaRPr lang="tr-TR" sz="1100" dirty="0">
              <a:effectLst/>
              <a:ea typeface="Calibri"/>
              <a:cs typeface="Times New Roman"/>
            </a:endParaRPr>
          </a:p>
        </p:txBody>
      </p:sp>
      <p:sp>
        <p:nvSpPr>
          <p:cNvPr id="17" name="Metin Kutusu 8"/>
          <p:cNvSpPr txBox="1"/>
          <p:nvPr/>
        </p:nvSpPr>
        <p:spPr>
          <a:xfrm>
            <a:off x="5796136" y="5712049"/>
            <a:ext cx="720080" cy="70125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tr-TR" sz="1100" dirty="0">
              <a:effectLst/>
              <a:ea typeface="Calibri"/>
              <a:cs typeface="Times New Roman"/>
            </a:endParaRPr>
          </a:p>
        </p:txBody>
      </p:sp>
      <p:sp>
        <p:nvSpPr>
          <p:cNvPr id="18" name="Metin Kutusu 8"/>
          <p:cNvSpPr txBox="1"/>
          <p:nvPr/>
        </p:nvSpPr>
        <p:spPr>
          <a:xfrm>
            <a:off x="4139952" y="3923079"/>
            <a:ext cx="936104" cy="51403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smtClean="0">
                <a:effectLst/>
                <a:ea typeface="Calibri"/>
                <a:cs typeface="Times New Roman"/>
              </a:rPr>
              <a:t>FIRSATLAR</a:t>
            </a:r>
            <a:endParaRPr lang="tr-TR" sz="1100" dirty="0">
              <a:effectLst/>
              <a:ea typeface="Calibri"/>
              <a:cs typeface="Times New Roman"/>
            </a:endParaRPr>
          </a:p>
        </p:txBody>
      </p:sp>
      <p:sp>
        <p:nvSpPr>
          <p:cNvPr id="20" name="Metin Kutusu 8"/>
          <p:cNvSpPr txBox="1"/>
          <p:nvPr/>
        </p:nvSpPr>
        <p:spPr>
          <a:xfrm>
            <a:off x="5122958" y="2823525"/>
            <a:ext cx="930020" cy="7445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tr-TR" sz="1100" dirty="0">
              <a:effectLst/>
              <a:ea typeface="Calibri"/>
              <a:cs typeface="Times New Roman"/>
            </a:endParaRPr>
          </a:p>
        </p:txBody>
      </p:sp>
      <p:sp>
        <p:nvSpPr>
          <p:cNvPr id="22" name="Metin Kutusu 8"/>
          <p:cNvSpPr txBox="1"/>
          <p:nvPr/>
        </p:nvSpPr>
        <p:spPr>
          <a:xfrm>
            <a:off x="1835696" y="5949280"/>
            <a:ext cx="846138" cy="66824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tr-TR" sz="1100" dirty="0">
              <a:effectLst/>
              <a:ea typeface="Calibri"/>
              <a:cs typeface="Times New Roman"/>
            </a:endParaRPr>
          </a:p>
        </p:txBody>
      </p:sp>
      <p:sp>
        <p:nvSpPr>
          <p:cNvPr id="26" name="Metin Kutusu 8"/>
          <p:cNvSpPr txBox="1"/>
          <p:nvPr/>
        </p:nvSpPr>
        <p:spPr>
          <a:xfrm>
            <a:off x="5587968" y="2636912"/>
            <a:ext cx="784232" cy="93367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tr-TR" sz="1100" dirty="0">
              <a:effectLst/>
              <a:ea typeface="Calibri"/>
              <a:cs typeface="Times New Roman"/>
            </a:endParaRPr>
          </a:p>
        </p:txBody>
      </p:sp>
      <p:sp>
        <p:nvSpPr>
          <p:cNvPr id="27" name="Metin Kutusu 8"/>
          <p:cNvSpPr txBox="1"/>
          <p:nvPr/>
        </p:nvSpPr>
        <p:spPr>
          <a:xfrm>
            <a:off x="1646697" y="2708920"/>
            <a:ext cx="1035137" cy="7406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tr-TR" sz="1100" dirty="0">
              <a:effectLst/>
              <a:ea typeface="Calibri"/>
              <a:cs typeface="Times New Roman"/>
            </a:endParaRPr>
          </a:p>
        </p:txBody>
      </p:sp>
    </p:spTree>
    <p:extLst>
      <p:ext uri="{BB962C8B-B14F-4D97-AF65-F5344CB8AC3E}">
        <p14:creationId xmlns:p14="http://schemas.microsoft.com/office/powerpoint/2010/main" val="2315461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4057</TotalTime>
  <Words>1369</Words>
  <Application>Microsoft Office PowerPoint</Application>
  <PresentationFormat>Ekran Gösterisi (4:3)</PresentationFormat>
  <Paragraphs>455</Paragraphs>
  <Slides>36</Slides>
  <Notes>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Gündönümü</vt:lpstr>
      <vt:lpstr>STRATEJİK PEYZAJ PLANLAMA SÜRECİ </vt:lpstr>
      <vt:lpstr>Stratejik Peyzaj Planlama nedir?</vt:lpstr>
      <vt:lpstr>Stratejik Peyzaj Planlama Sürecinde Cevaplanacak temel sorular</vt:lpstr>
      <vt:lpstr>STRATEJİK PEYZAJ PLANLAMA SÜRECİ</vt:lpstr>
      <vt:lpstr>   </vt:lpstr>
      <vt:lpstr>  MEKANSAL SWOT ANALİZİ   </vt:lpstr>
      <vt:lpstr>PowerPoint Sunusu</vt:lpstr>
      <vt:lpstr>PowerPoint Sunusu</vt:lpstr>
      <vt:lpstr>PowerPoint Sunusu</vt:lpstr>
      <vt:lpstr>PowerPoint Sunusu</vt:lpstr>
      <vt:lpstr>   PROBLEM ANALİZİ- PROBLEM AĞACI   </vt:lpstr>
      <vt:lpstr>   PROBLEM AĞACININ  OLUŞTURULMASI AŞAMALARI  </vt:lpstr>
      <vt:lpstr>    PROBLEM AĞACININ OLUŞTURULMASI AŞAMALARI  </vt:lpstr>
      <vt:lpstr>       PROBLEM AĞACININ OLUŞTURULMASI AŞAMALARI    </vt:lpstr>
      <vt:lpstr>  PROBLEM AĞACININ OLUŞTURULMASI AŞAMALARI </vt:lpstr>
      <vt:lpstr>    PROBLEM AĞACININ OLUŞTURULMASI AŞAMALARI     </vt:lpstr>
      <vt:lpstr>  PROBLEM AĞACININ OLUŞTURULMASI AŞAMALARI </vt:lpstr>
      <vt:lpstr>   PROBLEM AĞACI</vt:lpstr>
      <vt:lpstr>  VİZYON  </vt:lpstr>
      <vt:lpstr>  VİZYON</vt:lpstr>
      <vt:lpstr>  VİZYON </vt:lpstr>
      <vt:lpstr>    VİZYON  </vt:lpstr>
      <vt:lpstr>PowerPoint Sunusu</vt:lpstr>
      <vt:lpstr>  AMAÇ ve HEDEF </vt:lpstr>
      <vt:lpstr>  AMAÇ  </vt:lpstr>
      <vt:lpstr>   </vt:lpstr>
      <vt:lpstr>  </vt:lpstr>
      <vt:lpstr>  </vt:lpstr>
      <vt:lpstr> </vt:lpstr>
      <vt:lpstr>  HEDEF </vt:lpstr>
      <vt:lpstr>  HEDEF</vt:lpstr>
      <vt:lpstr>   </vt:lpstr>
      <vt:lpstr>   </vt:lpstr>
      <vt:lpstr>   AMAÇ ve HEDEF ARASINDAKİ FARK?  Basit ama güzel bir örnek   </vt:lpstr>
      <vt:lpstr>Stratejik Planlama Sürecinde Unutmayalım!!!!</vt:lpstr>
      <vt:lpstr> SORU ya da SORUN </vt:lpstr>
    </vt:vector>
  </TitlesOfParts>
  <Company>METU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İLKDEN</dc:creator>
  <cp:lastModifiedBy>esra</cp:lastModifiedBy>
  <cp:revision>395</cp:revision>
  <dcterms:created xsi:type="dcterms:W3CDTF">2011-10-28T06:32:28Z</dcterms:created>
  <dcterms:modified xsi:type="dcterms:W3CDTF">2018-04-18T12:13:26Z</dcterms:modified>
</cp:coreProperties>
</file>