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256" r:id="rId2"/>
    <p:sldId id="339" r:id="rId3"/>
    <p:sldId id="340" r:id="rId4"/>
    <p:sldId id="341" r:id="rId5"/>
    <p:sldId id="342" r:id="rId6"/>
    <p:sldId id="343" r:id="rId7"/>
    <p:sldId id="344" r:id="rId8"/>
    <p:sldId id="27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4CFE9A-004A-7C45-8FD5-963F059BE18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C2B91E-E5C4-3444-9E10-38262267669E}" type="slidenum">
              <a:rPr lang="en-US" smtClean="0"/>
              <a:t>‹#›</a:t>
            </a:fld>
            <a:endParaRPr lang="en-US"/>
          </a:p>
        </p:txBody>
      </p:sp>
    </p:spTree>
    <p:extLst>
      <p:ext uri="{BB962C8B-B14F-4D97-AF65-F5344CB8AC3E}">
        <p14:creationId xmlns:p14="http://schemas.microsoft.com/office/powerpoint/2010/main" val="32370917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4.05.2020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564904"/>
            <a:ext cx="8229600" cy="1219200"/>
          </a:xfrm>
        </p:spPr>
        <p:txBody>
          <a:bodyPr/>
          <a:lstStyle/>
          <a:p>
            <a:pPr algn="ctr"/>
            <a:r>
              <a:rPr lang="tr-TR" sz="3200" b="1" dirty="0">
                <a:solidFill>
                  <a:srgbClr val="C00000"/>
                </a:solidFill>
              </a:rPr>
              <a:t>OKUL ÖNCESİ EĞİTİM ROGRAMLARI-I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r>
              <a:rPr lang="tr-TR" dirty="0"/>
              <a:t>0-36 aylık çocuklar için eğitim programı kapsamında eğitimcilerin sorumluluklarından biri de aile katılım çalışmaları planlamaktır. </a:t>
            </a:r>
          </a:p>
          <a:p>
            <a:pPr algn="just"/>
            <a:r>
              <a:rPr lang="tr-TR" dirty="0"/>
              <a:t>Program kapsamında aile katılımı ve iletişimini geliştirmek için 0-36 Aylık Çocuklar İçin Eğitim Programı ile Bütünleştirilmiş Aile Destek Eğitim Rehberi (EBADER) hazırlanmıştır </a:t>
            </a:r>
          </a:p>
        </p:txBody>
      </p:sp>
      <p:sp>
        <p:nvSpPr>
          <p:cNvPr id="3" name="2 Başlık"/>
          <p:cNvSpPr>
            <a:spLocks noGrp="1"/>
          </p:cNvSpPr>
          <p:nvPr>
            <p:ph type="title"/>
          </p:nvPr>
        </p:nvSpPr>
        <p:spPr/>
        <p:txBody>
          <a:bodyPr/>
          <a:lstStyle/>
          <a:p>
            <a:pPr algn="ctr"/>
            <a:r>
              <a:rPr lang="tr-TR" dirty="0">
                <a:solidFill>
                  <a:srgbClr val="C00000"/>
                </a:solidFill>
              </a:rPr>
              <a:t>Aile Katılım Çalışmaları</a:t>
            </a:r>
          </a:p>
        </p:txBody>
      </p:sp>
    </p:spTree>
    <p:extLst>
      <p:ext uri="{BB962C8B-B14F-4D97-AF65-F5344CB8AC3E}">
        <p14:creationId xmlns:p14="http://schemas.microsoft.com/office/powerpoint/2010/main" val="276080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95536" y="2852936"/>
            <a:ext cx="8229600" cy="1523992"/>
          </a:xfrm>
        </p:spPr>
        <p:txBody>
          <a:bodyPr>
            <a:normAutofit lnSpcReduction="10000"/>
          </a:bodyPr>
          <a:lstStyle/>
          <a:p>
            <a:pPr algn="just"/>
            <a:r>
              <a:rPr lang="tr-TR" dirty="0"/>
              <a:t>0-36 aylık çocuklar için eğitim programında çocukların bakım ve korunmasında dikkat edilmesi gereken hususlar sağlık, bakım ve beslenme kılavuzu da yer almıştır. </a:t>
            </a:r>
          </a:p>
        </p:txBody>
      </p:sp>
      <p:sp>
        <p:nvSpPr>
          <p:cNvPr id="3" name="2 Başlık"/>
          <p:cNvSpPr>
            <a:spLocks noGrp="1"/>
          </p:cNvSpPr>
          <p:nvPr>
            <p:ph type="title"/>
          </p:nvPr>
        </p:nvSpPr>
        <p:spPr/>
        <p:txBody>
          <a:bodyPr/>
          <a:lstStyle/>
          <a:p>
            <a:r>
              <a:rPr lang="tr-TR" dirty="0">
                <a:solidFill>
                  <a:srgbClr val="C00000"/>
                </a:solidFill>
              </a:rPr>
              <a:t>Sağlık, Bakım ve Beslenme……</a:t>
            </a:r>
          </a:p>
        </p:txBody>
      </p:sp>
    </p:spTree>
    <p:extLst>
      <p:ext uri="{BB962C8B-B14F-4D97-AF65-F5344CB8AC3E}">
        <p14:creationId xmlns:p14="http://schemas.microsoft.com/office/powerpoint/2010/main" val="2710389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23528" y="2492896"/>
            <a:ext cx="8229600" cy="1809744"/>
          </a:xfrm>
        </p:spPr>
        <p:txBody>
          <a:bodyPr>
            <a:normAutofit fontScale="85000" lnSpcReduction="10000"/>
          </a:bodyPr>
          <a:lstStyle/>
          <a:p>
            <a:pPr algn="just"/>
            <a:r>
              <a:rPr lang="tr-TR" dirty="0"/>
              <a:t>Eğitimci, 0-36 aylık çocuklar için eğitim programına uygun planlamalarını yaptıktan sonra planladığı öğrenme sürecini günlük akış çerçevesinde uygulayarak, çocukların, kendisinin ve programın değerlendirmesini yapmalı ve değerlendirme sonuçlarını sonraki uygulamalarına yansıtmalıdır. </a:t>
            </a:r>
          </a:p>
        </p:txBody>
      </p:sp>
      <p:sp>
        <p:nvSpPr>
          <p:cNvPr id="3" name="2 Başlık"/>
          <p:cNvSpPr>
            <a:spLocks noGrp="1"/>
          </p:cNvSpPr>
          <p:nvPr>
            <p:ph type="title"/>
          </p:nvPr>
        </p:nvSpPr>
        <p:spPr/>
        <p:txBody>
          <a:bodyPr/>
          <a:lstStyle/>
          <a:p>
            <a:pPr algn="ctr"/>
            <a:r>
              <a:rPr lang="tr-TR" dirty="0">
                <a:solidFill>
                  <a:srgbClr val="C00000"/>
                </a:solidFill>
              </a:rPr>
              <a:t>Uygulama</a:t>
            </a:r>
          </a:p>
        </p:txBody>
      </p:sp>
    </p:spTree>
    <p:extLst>
      <p:ext uri="{BB962C8B-B14F-4D97-AF65-F5344CB8AC3E}">
        <p14:creationId xmlns:p14="http://schemas.microsoft.com/office/powerpoint/2010/main" val="622436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928802"/>
            <a:ext cx="8229600" cy="4167198"/>
          </a:xfrm>
        </p:spPr>
        <p:txBody>
          <a:bodyPr>
            <a:normAutofit/>
          </a:bodyPr>
          <a:lstStyle/>
          <a:p>
            <a:pPr lvl="0" algn="just"/>
            <a:r>
              <a:rPr lang="tr-TR" sz="2800" dirty="0"/>
              <a:t>Günlük eğitim akışı ve etkinlik planı göz önüne alınarak gerekli materyal ve ortamın düzenlenmesi,</a:t>
            </a:r>
          </a:p>
          <a:p>
            <a:pPr lvl="0"/>
            <a:r>
              <a:rPr lang="tr-TR" sz="2800" dirty="0"/>
              <a:t>Günlük akışta etkinlik bölümüne o gün için planlanan etkinliklerin tamamının başlık hâlinde yazılması, </a:t>
            </a:r>
          </a:p>
          <a:p>
            <a:pPr lvl="0"/>
            <a:r>
              <a:rPr lang="tr-TR" sz="2800" dirty="0"/>
              <a:t>Her yaş aralığı için ayrı ayrı etkinlik planlarının hazırlanması ve bu etkinliklerin isimlerinin günlük akışta belirtilmesi,</a:t>
            </a:r>
          </a:p>
          <a:p>
            <a:endParaRPr lang="tr-TR" sz="2800" dirty="0"/>
          </a:p>
        </p:txBody>
      </p:sp>
      <p:sp>
        <p:nvSpPr>
          <p:cNvPr id="3" name="2 Başlık"/>
          <p:cNvSpPr>
            <a:spLocks noGrp="1"/>
          </p:cNvSpPr>
          <p:nvPr>
            <p:ph type="title"/>
          </p:nvPr>
        </p:nvSpPr>
        <p:spPr/>
        <p:txBody>
          <a:bodyPr>
            <a:normAutofit fontScale="90000"/>
          </a:bodyPr>
          <a:lstStyle/>
          <a:p>
            <a:r>
              <a:rPr lang="tr-TR" dirty="0">
                <a:solidFill>
                  <a:srgbClr val="C00000"/>
                </a:solidFill>
              </a:rPr>
              <a:t>Uygulama sırasında eğitimcilerin dikkat etmeleri gereken durumlar;</a:t>
            </a:r>
          </a:p>
        </p:txBody>
      </p:sp>
    </p:spTree>
    <p:extLst>
      <p:ext uri="{BB962C8B-B14F-4D97-AF65-F5344CB8AC3E}">
        <p14:creationId xmlns:p14="http://schemas.microsoft.com/office/powerpoint/2010/main" val="3803470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844824"/>
            <a:ext cx="8229600" cy="4251176"/>
          </a:xfrm>
        </p:spPr>
        <p:txBody>
          <a:bodyPr>
            <a:normAutofit/>
          </a:bodyPr>
          <a:lstStyle/>
          <a:p>
            <a:pPr lvl="0"/>
            <a:r>
              <a:rPr lang="tr-TR" dirty="0"/>
              <a:t>Etkinliklerin sadece kapalı alanlarda değil açık alanlarda da yapılmasına özen gösterilmesi,</a:t>
            </a:r>
          </a:p>
          <a:p>
            <a:pPr lvl="0">
              <a:buNone/>
            </a:pPr>
            <a:endParaRPr lang="tr-TR" dirty="0"/>
          </a:p>
          <a:p>
            <a:pPr lvl="0"/>
            <a:r>
              <a:rPr lang="tr-TR" dirty="0"/>
              <a:t>Eğitimcinin çocuk için rol modeli olduğunu göz önüne alarak jest ve mimiklerine, ses tonuna, vücut diline dikkat etmesi, tutum ve davranışları ile çocuğa güvende olduğunu hissettirmesi, tedirgin ve kaygılı tutum ile davranışlardan kaçınması,</a:t>
            </a:r>
          </a:p>
          <a:p>
            <a:endParaRPr lang="tr-TR" dirty="0"/>
          </a:p>
        </p:txBody>
      </p:sp>
      <p:sp>
        <p:nvSpPr>
          <p:cNvPr id="4" name="2 Başlık"/>
          <p:cNvSpPr>
            <a:spLocks noGrp="1"/>
          </p:cNvSpPr>
          <p:nvPr>
            <p:ph type="title"/>
          </p:nvPr>
        </p:nvSpPr>
        <p:spPr/>
        <p:txBody>
          <a:bodyPr>
            <a:normAutofit fontScale="90000"/>
          </a:bodyPr>
          <a:lstStyle/>
          <a:p>
            <a:r>
              <a:rPr lang="tr-TR" dirty="0">
                <a:solidFill>
                  <a:srgbClr val="C00000"/>
                </a:solidFill>
              </a:rPr>
              <a:t>Uygulama sırasında eğitimcilerin dikkat etmeleri gereken durumlar;</a:t>
            </a:r>
          </a:p>
        </p:txBody>
      </p:sp>
    </p:spTree>
    <p:extLst>
      <p:ext uri="{BB962C8B-B14F-4D97-AF65-F5344CB8AC3E}">
        <p14:creationId xmlns:p14="http://schemas.microsoft.com/office/powerpoint/2010/main" val="182495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204864"/>
            <a:ext cx="8229600" cy="3891136"/>
          </a:xfrm>
        </p:spPr>
        <p:txBody>
          <a:bodyPr/>
          <a:lstStyle/>
          <a:p>
            <a:r>
              <a:rPr lang="tr-TR" dirty="0"/>
              <a:t>Etkinlik planında belirtilen güvenlik önlemlerinin gözden geçirilmesi,</a:t>
            </a:r>
          </a:p>
          <a:p>
            <a:pPr>
              <a:buNone/>
            </a:pPr>
            <a:endParaRPr lang="tr-TR" dirty="0"/>
          </a:p>
          <a:p>
            <a:pPr lvl="0"/>
            <a:r>
              <a:rPr lang="tr-TR" dirty="0"/>
              <a:t>Çocukların birbirinden farklı özelliklerde olduğunu göz önüne alarak karşılaştırma yapmaktan kaçınması uygulama sırasında eğitimcinin dikkat etmesi gereken noktalardandır.</a:t>
            </a:r>
          </a:p>
        </p:txBody>
      </p:sp>
      <p:sp>
        <p:nvSpPr>
          <p:cNvPr id="4" name="2 Başlık"/>
          <p:cNvSpPr>
            <a:spLocks noGrp="1"/>
          </p:cNvSpPr>
          <p:nvPr>
            <p:ph type="title"/>
          </p:nvPr>
        </p:nvSpPr>
        <p:spPr/>
        <p:txBody>
          <a:bodyPr>
            <a:normAutofit fontScale="90000"/>
          </a:bodyPr>
          <a:lstStyle/>
          <a:p>
            <a:r>
              <a:rPr lang="tr-TR" dirty="0">
                <a:solidFill>
                  <a:srgbClr val="C00000"/>
                </a:solidFill>
              </a:rPr>
              <a:t>Uygulama sırasında eğitimcilerin dikkat etmeleri gereken durumlar;</a:t>
            </a:r>
          </a:p>
        </p:txBody>
      </p:sp>
    </p:spTree>
    <p:extLst>
      <p:ext uri="{BB962C8B-B14F-4D97-AF65-F5344CB8AC3E}">
        <p14:creationId xmlns:p14="http://schemas.microsoft.com/office/powerpoint/2010/main" val="1696869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67544" y="1916832"/>
            <a:ext cx="8229600" cy="1881182"/>
          </a:xfrm>
        </p:spPr>
        <p:txBody>
          <a:bodyPr>
            <a:normAutofit fontScale="85000" lnSpcReduction="20000"/>
          </a:bodyPr>
          <a:lstStyle/>
          <a:p>
            <a:pPr lvl="0" algn="just"/>
            <a:r>
              <a:rPr lang="tr-TR" dirty="0"/>
              <a:t>MEB, (2013). Okul Öncesi Eğitim Programı. Ankara: MEB Temel Eğitimi Genel Müdürlüğü..</a:t>
            </a:r>
          </a:p>
          <a:p>
            <a:pPr lvl="0" algn="just"/>
            <a:r>
              <a:rPr lang="tr-TR" dirty="0"/>
              <a:t>MEB,  (2013).0 -36 Ay Çocukları İçin Eğitim Programı. Ankara: Milli Eğitim Bakanlığı Temel Eğitim Genel Müdürlüğü. </a:t>
            </a:r>
          </a:p>
          <a:p>
            <a:pPr lvl="0" algn="just"/>
            <a:r>
              <a:rPr lang="tr-TR" dirty="0"/>
              <a:t>Akyol, A. (Editör) (2015).  Okul Öncesi Eğitim Programları, Her Yönüyle Okul Öncesi Eğitim, 157-183, Ankara: Hedef Yayıncılık.</a:t>
            </a:r>
          </a:p>
        </p:txBody>
      </p:sp>
      <p:sp>
        <p:nvSpPr>
          <p:cNvPr id="6" name="2 Başlık"/>
          <p:cNvSpPr>
            <a:spLocks noGrp="1"/>
          </p:cNvSpPr>
          <p:nvPr>
            <p:ph type="title"/>
          </p:nvPr>
        </p:nvSpPr>
        <p:spPr>
          <a:xfrm>
            <a:off x="428596" y="-285776"/>
            <a:ext cx="8229600" cy="1219200"/>
          </a:xfrm>
        </p:spPr>
        <p:txBody>
          <a:bodyPr>
            <a:normAutofit/>
          </a:bodyPr>
          <a:lstStyle/>
          <a:p>
            <a:r>
              <a:rPr lang="tr-TR" sz="3200" dirty="0">
                <a:solidFill>
                  <a:srgbClr val="C00000"/>
                </a:solidFill>
              </a:rPr>
              <a:t>Kaynaklar</a:t>
            </a:r>
          </a:p>
        </p:txBody>
      </p:sp>
    </p:spTree>
    <p:extLst>
      <p:ext uri="{BB962C8B-B14F-4D97-AF65-F5344CB8AC3E}">
        <p14:creationId xmlns:p14="http://schemas.microsoft.com/office/powerpoint/2010/main" val="399848241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157</TotalTime>
  <Words>330</Words>
  <Application>Microsoft Office PowerPoint</Application>
  <PresentationFormat>Ekran Gösterisi (4:3)</PresentationFormat>
  <Paragraphs>24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Constantia</vt:lpstr>
      <vt:lpstr>Wingdings 2</vt:lpstr>
      <vt:lpstr>Kağıt</vt:lpstr>
      <vt:lpstr>OKUL ÖNCESİ EĞİTİM ROGRAMLARI-I</vt:lpstr>
      <vt:lpstr>Aile Katılım Çalışmaları</vt:lpstr>
      <vt:lpstr>Sağlık, Bakım ve Beslenme……</vt:lpstr>
      <vt:lpstr>Uygulama</vt:lpstr>
      <vt:lpstr>Uygulama sırasında eğitimcilerin dikkat etmeleri gereken durumlar;</vt:lpstr>
      <vt:lpstr>Uygulama sırasında eğitimcilerin dikkat etmeleri gereken durumlar;</vt:lpstr>
      <vt:lpstr>Uygulama sırasında eğitimcilerin dikkat etmeleri gereken durumlar;</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ÖNCESİ EĞİTİM PROGRAMLARI-I</dc:title>
  <dc:creator>aysel</dc:creator>
  <cp:lastModifiedBy>Emin Demir</cp:lastModifiedBy>
  <cp:revision>27</cp:revision>
  <dcterms:created xsi:type="dcterms:W3CDTF">2013-09-22T16:02:41Z</dcterms:created>
  <dcterms:modified xsi:type="dcterms:W3CDTF">2020-05-03T22:55:18Z</dcterms:modified>
</cp:coreProperties>
</file>