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351" r:id="rId2"/>
    <p:sldId id="353" r:id="rId3"/>
    <p:sldId id="315" r:id="rId4"/>
    <p:sldId id="414" r:id="rId5"/>
    <p:sldId id="350" r:id="rId6"/>
    <p:sldId id="329" r:id="rId7"/>
    <p:sldId id="331" r:id="rId8"/>
    <p:sldId id="339" r:id="rId9"/>
    <p:sldId id="361" r:id="rId10"/>
    <p:sldId id="371" r:id="rId11"/>
    <p:sldId id="372" r:id="rId12"/>
    <p:sldId id="373" r:id="rId13"/>
    <p:sldId id="415" r:id="rId14"/>
    <p:sldId id="417" r:id="rId15"/>
    <p:sldId id="378" r:id="rId16"/>
    <p:sldId id="421" r:id="rId17"/>
    <p:sldId id="420" r:id="rId18"/>
    <p:sldId id="38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ECF0"/>
    <a:srgbClr val="CDD7DF"/>
    <a:srgbClr val="2C7C9F"/>
    <a:srgbClr val="007FA3"/>
    <a:srgbClr val="D4EAE4"/>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93" autoAdjust="0"/>
    <p:restoredTop sz="86429" autoAdjust="0"/>
  </p:normalViewPr>
  <p:slideViewPr>
    <p:cSldViewPr>
      <p:cViewPr varScale="1">
        <p:scale>
          <a:sx n="82" d="100"/>
          <a:sy n="82" d="100"/>
        </p:scale>
        <p:origin x="752" y="16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2408"/>
    </p:cViewPr>
  </p:sorterViewPr>
  <p:notesViewPr>
    <p:cSldViewPr>
      <p:cViewPr varScale="1">
        <p:scale>
          <a:sx n="83" d="100"/>
          <a:sy n="83" d="100"/>
        </p:scale>
        <p:origin x="-138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pPr/>
              <a:t>3/13/20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3/13/20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2000" kern="1200">
        <a:solidFill>
          <a:schemeClr val="tx1"/>
        </a:solidFill>
        <a:latin typeface="+mn-lt"/>
        <a:ea typeface="+mn-ea"/>
        <a:cs typeface="+mn-cs"/>
      </a:defRPr>
    </a:lvl1pPr>
    <a:lvl2pPr marL="457200" algn="l" defTabSz="914400" rtl="0" eaLnBrk="1" latinLnBrk="0" hangingPunct="1">
      <a:defRPr sz="2000" kern="1200">
        <a:solidFill>
          <a:schemeClr val="tx1"/>
        </a:solidFill>
        <a:latin typeface="+mn-lt"/>
        <a:ea typeface="+mn-ea"/>
        <a:cs typeface="+mn-cs"/>
      </a:defRPr>
    </a:lvl2pPr>
    <a:lvl3pPr marL="914400" algn="l" defTabSz="914400" rtl="0" eaLnBrk="1" latinLnBrk="0" hangingPunct="1">
      <a:defRPr sz="2000" kern="1200">
        <a:solidFill>
          <a:schemeClr val="tx1"/>
        </a:solidFill>
        <a:latin typeface="+mn-lt"/>
        <a:ea typeface="+mn-ea"/>
        <a:cs typeface="+mn-cs"/>
      </a:defRPr>
    </a:lvl3pPr>
    <a:lvl4pPr marL="1371600" algn="l" defTabSz="914400" rtl="0" eaLnBrk="1" latinLnBrk="0" hangingPunct="1">
      <a:defRPr sz="2000" kern="1200">
        <a:solidFill>
          <a:schemeClr val="tx1"/>
        </a:solidFill>
        <a:latin typeface="+mn-lt"/>
        <a:ea typeface="+mn-ea"/>
        <a:cs typeface="+mn-cs"/>
      </a:defRPr>
    </a:lvl4pPr>
    <a:lvl5pPr marL="1828800" algn="l" defTabSz="914400" rtl="0" eaLnBrk="1" latinLnBrk="0" hangingPunct="1">
      <a:defRPr sz="20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this PowerPoint presentation contains mathematical equations, you may need to check</a:t>
            </a:r>
            <a:r>
              <a:rPr lang="en-US" baseline="0" dirty="0"/>
              <a:t> that your computer has the following installed:</a:t>
            </a:r>
          </a:p>
          <a:p>
            <a:pPr marL="0" indent="0">
              <a:buNone/>
            </a:pPr>
            <a:r>
              <a:rPr lang="en-US" baseline="0" dirty="0"/>
              <a:t>1) </a:t>
            </a:r>
            <a:r>
              <a:rPr lang="en-US" baseline="0" dirty="0" err="1"/>
              <a:t>MathType</a:t>
            </a:r>
            <a:r>
              <a:rPr lang="en-US" baseline="0" dirty="0"/>
              <a:t> Plugin</a:t>
            </a:r>
          </a:p>
          <a:p>
            <a:pPr marL="0" indent="0">
              <a:buNone/>
            </a:pPr>
            <a:r>
              <a:rPr lang="en-US" baseline="0" dirty="0"/>
              <a:t>2) Math Player (free versions available)</a:t>
            </a:r>
          </a:p>
          <a:p>
            <a:pPr marL="0" indent="0">
              <a:buNone/>
            </a:pPr>
            <a:r>
              <a:rPr lang="en-US" baseline="0" dirty="0"/>
              <a:t>3) NVDA Reader (free versions available)</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val="31323656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a:t>
            </a:fld>
            <a:endParaRPr lang="en-US" dirty="0"/>
          </a:p>
        </p:txBody>
      </p:sp>
    </p:spTree>
    <p:extLst>
      <p:ext uri="{BB962C8B-B14F-4D97-AF65-F5344CB8AC3E}">
        <p14:creationId xmlns:p14="http://schemas.microsoft.com/office/powerpoint/2010/main" val="3491278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b="0" dirty="0"/>
              <a:t>Slide 2 is list of textbook LO numbers and statements</a:t>
            </a:r>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4</a:t>
            </a:fld>
            <a:endParaRPr lang="en-US" dirty="0"/>
          </a:p>
        </p:txBody>
      </p:sp>
    </p:spTree>
    <p:extLst>
      <p:ext uri="{BB962C8B-B14F-4D97-AF65-F5344CB8AC3E}">
        <p14:creationId xmlns:p14="http://schemas.microsoft.com/office/powerpoint/2010/main" val="17363953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latin typeface="+mn-lt"/>
                <a:ea typeface="+mn-ea"/>
                <a:cs typeface="+mn-cs"/>
              </a:rPr>
              <a:t>Layered art images are NOT acceptable. Instead a static composite should be created and inserted with the applicable alt text.</a:t>
            </a:r>
          </a:p>
          <a:p>
            <a:r>
              <a:rPr lang="en-US" sz="1200" kern="1200" dirty="0">
                <a:solidFill>
                  <a:schemeClr val="tx1"/>
                </a:solidFill>
                <a:latin typeface="+mn-lt"/>
                <a:ea typeface="+mn-ea"/>
                <a:cs typeface="+mn-cs"/>
              </a:rPr>
              <a:t>Layered art will trigger the Accessibility Checker if alt text has not been added to every single layer.</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5</a:t>
            </a:fld>
            <a:endParaRPr lang="en-US" dirty="0"/>
          </a:p>
        </p:txBody>
      </p:sp>
    </p:spTree>
    <p:extLst>
      <p:ext uri="{BB962C8B-B14F-4D97-AF65-F5344CB8AC3E}">
        <p14:creationId xmlns:p14="http://schemas.microsoft.com/office/powerpoint/2010/main" val="16213897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b="0" dirty="0"/>
              <a:t>Slide 2 is list of textbook LO numbers and statements</a:t>
            </a:r>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14</a:t>
            </a:fld>
            <a:endParaRPr lang="en-US" dirty="0"/>
          </a:p>
        </p:txBody>
      </p:sp>
    </p:spTree>
    <p:extLst>
      <p:ext uri="{BB962C8B-B14F-4D97-AF65-F5344CB8AC3E}">
        <p14:creationId xmlns:p14="http://schemas.microsoft.com/office/powerpoint/2010/main" val="17363953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latin typeface="+mn-lt"/>
                <a:ea typeface="+mn-ea"/>
                <a:cs typeface="+mn-cs"/>
              </a:rPr>
              <a:t>Layered art images are NOT acceptable. Instead a static composite should be created and inserted with the applicable alt text.</a:t>
            </a:r>
          </a:p>
          <a:p>
            <a:r>
              <a:rPr lang="en-US" sz="1200" kern="1200" dirty="0">
                <a:solidFill>
                  <a:schemeClr val="tx1"/>
                </a:solidFill>
                <a:latin typeface="+mn-lt"/>
                <a:ea typeface="+mn-ea"/>
                <a:cs typeface="+mn-cs"/>
              </a:rPr>
              <a:t>Layered art will trigger the Accessibility Checker if alt text has not been added to every single layer.</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18</a:t>
            </a:fld>
            <a:endParaRPr lang="en-US" dirty="0"/>
          </a:p>
        </p:txBody>
      </p:sp>
    </p:spTree>
    <p:extLst>
      <p:ext uri="{BB962C8B-B14F-4D97-AF65-F5344CB8AC3E}">
        <p14:creationId xmlns:p14="http://schemas.microsoft.com/office/powerpoint/2010/main" val="24793778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3/13/20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14" name="TextBox 13"/>
          <p:cNvSpPr txBox="1"/>
          <p:nvPr userDrawn="1"/>
        </p:nvSpPr>
        <p:spPr>
          <a:xfrm>
            <a:off x="3581400" y="6477000"/>
            <a:ext cx="5486400" cy="276999"/>
          </a:xfrm>
          <a:prstGeom prst="rect">
            <a:avLst/>
          </a:prstGeom>
          <a:noFill/>
        </p:spPr>
        <p:txBody>
          <a:bodyPr wrap="square" rtlCol="0">
            <a:spAutoFit/>
          </a:bodyPr>
          <a:lstStyle/>
          <a:p>
            <a:pPr marL="0" indent="0">
              <a:buNone/>
            </a:pPr>
            <a:r>
              <a:rPr lang="en-US" sz="120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3/13/20</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0" name="Picture 9"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3" name="Rectangle 2"/>
          <p:cNvSpPr/>
          <p:nvPr userDrawn="1"/>
        </p:nvSpPr>
        <p:spPr>
          <a:xfrm>
            <a:off x="3581400" y="6477000"/>
            <a:ext cx="5484600" cy="276999"/>
          </a:xfrm>
          <a:prstGeom prst="rect">
            <a:avLst/>
          </a:prstGeom>
        </p:spPr>
        <p:txBody>
          <a:bodyPr wrap="square">
            <a:spAutoFit/>
          </a:bodyPr>
          <a:lstStyle/>
          <a:p>
            <a:pPr marL="0" indent="0">
              <a:buNone/>
            </a:pPr>
            <a:r>
              <a:rPr lang="en-US" sz="120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3711136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242040" y="6190222"/>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3/13/20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5" name="Picture 14"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2" name="Rectangle 1"/>
          <p:cNvSpPr/>
          <p:nvPr userDrawn="1"/>
        </p:nvSpPr>
        <p:spPr>
          <a:xfrm>
            <a:off x="3581400" y="6466443"/>
            <a:ext cx="5484600" cy="276999"/>
          </a:xfrm>
          <a:prstGeom prst="rect">
            <a:avLst/>
          </a:prstGeom>
        </p:spPr>
        <p:txBody>
          <a:bodyPr wrap="square">
            <a:spAutoFit/>
          </a:bodyPr>
          <a:lstStyle/>
          <a:p>
            <a:pPr marL="0" indent="0">
              <a:buNone/>
            </a:pPr>
            <a:r>
              <a:rPr lang="en-US" sz="120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2981062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3/13/20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17" name="TextBox 16"/>
          <p:cNvSpPr txBox="1"/>
          <p:nvPr userDrawn="1"/>
        </p:nvSpPr>
        <p:spPr>
          <a:xfrm>
            <a:off x="3581400" y="6477000"/>
            <a:ext cx="5486400" cy="276999"/>
          </a:xfrm>
          <a:prstGeom prst="rect">
            <a:avLst/>
          </a:prstGeom>
          <a:noFill/>
        </p:spPr>
        <p:txBody>
          <a:bodyPr wrap="square" rtlCol="0">
            <a:spAutoFit/>
          </a:bodyPr>
          <a:lstStyle/>
          <a:p>
            <a:pPr marL="0" indent="0">
              <a:buNone/>
            </a:pPr>
            <a:r>
              <a:rPr lang="en-US" sz="120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2981062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3/13/20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3/13/20</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3/13/20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275200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3/13/20</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4" name="Picture 13"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15" name="TextBox 14"/>
          <p:cNvSpPr txBox="1"/>
          <p:nvPr userDrawn="1"/>
        </p:nvSpPr>
        <p:spPr>
          <a:xfrm>
            <a:off x="3581400" y="6477000"/>
            <a:ext cx="5486400" cy="276999"/>
          </a:xfrm>
          <a:prstGeom prst="rect">
            <a:avLst/>
          </a:prstGeom>
          <a:noFill/>
        </p:spPr>
        <p:txBody>
          <a:bodyPr wrap="square" rtlCol="0">
            <a:spAutoFit/>
          </a:bodyPr>
          <a:lstStyle/>
          <a:p>
            <a:pPr marL="0" indent="0">
              <a:buNone/>
            </a:pPr>
            <a:r>
              <a:rPr lang="en-US" sz="120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2203796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3/13/20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154799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62000" y="11430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9"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3/13/20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754704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3/13/20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3/13/20</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pic>
        <p:nvPicPr>
          <p:cNvPr id="7" name="Picture 6" descr="Pearson Logo"/>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8" name="TextBox 7"/>
          <p:cNvSpPr txBox="1"/>
          <p:nvPr userDrawn="1"/>
        </p:nvSpPr>
        <p:spPr>
          <a:xfrm>
            <a:off x="3581400" y="6477000"/>
            <a:ext cx="5486400" cy="276999"/>
          </a:xfrm>
          <a:prstGeom prst="rect">
            <a:avLst/>
          </a:prstGeom>
          <a:noFill/>
        </p:spPr>
        <p:txBody>
          <a:bodyPr wrap="square" rtlCol="0">
            <a:spAutoFit/>
          </a:bodyPr>
          <a:lstStyle/>
          <a:p>
            <a:pPr marL="0" indent="0">
              <a:buNone/>
            </a:pPr>
            <a:r>
              <a:rPr lang="en-US" sz="120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9" r:id="rId5"/>
    <p:sldLayoutId id="2147483658" r:id="rId6"/>
    <p:sldLayoutId id="2147483660" r:id="rId7"/>
    <p:sldLayoutId id="2147483651" r:id="rId8"/>
    <p:sldLayoutId id="2147483654" r:id="rId9"/>
    <p:sldLayoutId id="2147483655" r:id="rId10"/>
    <p:sldLayoutId id="2147483661" r:id="rId11"/>
  </p:sldLayoutIdLst>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7.emf"/><Relationship Id="rId4" Type="http://schemas.openxmlformats.org/officeDocument/2006/relationships/oleObject" Target="../embeddings/oleObject2.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382000" cy="653866"/>
          </a:xfrm>
        </p:spPr>
        <p:txBody>
          <a:bodyPr anchor="b"/>
          <a:lstStyle/>
          <a:p>
            <a:r>
              <a:rPr lang="en-US" sz="3600" dirty="0" err="1"/>
              <a:t>Makroiktisat</a:t>
            </a:r>
            <a:endParaRPr lang="en-IN" sz="3600" dirty="0">
              <a:latin typeface="+mj-lt"/>
            </a:endParaRPr>
          </a:p>
        </p:txBody>
      </p:sp>
      <p:sp>
        <p:nvSpPr>
          <p:cNvPr id="3" name="Text Placeholder 2"/>
          <p:cNvSpPr>
            <a:spLocks noGrp="1"/>
          </p:cNvSpPr>
          <p:nvPr>
            <p:ph type="body" sz="quarter" idx="13"/>
          </p:nvPr>
        </p:nvSpPr>
        <p:spPr>
          <a:xfrm>
            <a:off x="457200" y="1098732"/>
            <a:ext cx="8229600" cy="349068"/>
          </a:xfrm>
        </p:spPr>
        <p:txBody>
          <a:bodyPr/>
          <a:lstStyle/>
          <a:p>
            <a:r>
              <a:rPr lang="en-US" sz="2400" dirty="0" err="1">
                <a:latin typeface="Times New Roman" panose="02020603050405020304" pitchFamily="18" charset="0"/>
                <a:cs typeface="Times New Roman" panose="02020603050405020304" pitchFamily="18" charset="0"/>
              </a:rPr>
              <a:t>Acemoğlu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vd</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İkinci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basım</a:t>
            </a:r>
            <a:r>
              <a:rPr lang="en-US" sz="2400" dirty="0">
                <a:latin typeface="Times New Roman" panose="02020603050405020304" pitchFamily="18" charset="0"/>
                <a:cs typeface="Times New Roman" panose="02020603050405020304" pitchFamily="18" charset="0"/>
              </a:rPr>
              <a:t>)</a:t>
            </a:r>
          </a:p>
        </p:txBody>
      </p:sp>
      <p:sp>
        <p:nvSpPr>
          <p:cNvPr id="4" name="Text Placeholder 3"/>
          <p:cNvSpPr>
            <a:spLocks noGrp="1"/>
          </p:cNvSpPr>
          <p:nvPr>
            <p:ph type="body" sz="quarter" idx="14"/>
          </p:nvPr>
        </p:nvSpPr>
        <p:spPr>
          <a:xfrm>
            <a:off x="5029200" y="2819400"/>
            <a:ext cx="3657600" cy="762000"/>
          </a:xfrm>
        </p:spPr>
        <p:txBody>
          <a:bodyPr/>
          <a:lstStyle/>
          <a:p>
            <a:pPr algn="ctr"/>
            <a:r>
              <a:rPr lang="en-US" sz="3600" b="1" dirty="0" err="1">
                <a:solidFill>
                  <a:srgbClr val="000000"/>
                </a:solidFill>
                <a:cs typeface="Times New Roman" pitchFamily="18" charset="0"/>
              </a:rPr>
              <a:t>Bölüm</a:t>
            </a:r>
            <a:r>
              <a:rPr lang="en-US" sz="3600" b="1" dirty="0">
                <a:solidFill>
                  <a:srgbClr val="000000"/>
                </a:solidFill>
                <a:cs typeface="Times New Roman" pitchFamily="18" charset="0"/>
              </a:rPr>
              <a:t> 6</a:t>
            </a:r>
          </a:p>
        </p:txBody>
      </p:sp>
      <p:sp>
        <p:nvSpPr>
          <p:cNvPr id="5" name="Text Placeholder 4"/>
          <p:cNvSpPr>
            <a:spLocks noGrp="1"/>
          </p:cNvSpPr>
          <p:nvPr>
            <p:ph type="body" sz="quarter" idx="15"/>
          </p:nvPr>
        </p:nvSpPr>
        <p:spPr>
          <a:xfrm>
            <a:off x="5029200" y="3657600"/>
            <a:ext cx="3657600" cy="1143000"/>
          </a:xfrm>
        </p:spPr>
        <p:txBody>
          <a:bodyPr/>
          <a:lstStyle/>
          <a:p>
            <a:pPr algn="ctr"/>
            <a:r>
              <a:rPr lang="en-US" sz="3200" dirty="0" err="1"/>
              <a:t>Toplam</a:t>
            </a:r>
            <a:r>
              <a:rPr lang="en-US" sz="3200" dirty="0"/>
              <a:t> </a:t>
            </a:r>
            <a:r>
              <a:rPr lang="en-US" sz="3200" dirty="0" err="1"/>
              <a:t>Gelir</a:t>
            </a:r>
            <a:endParaRPr lang="en-US" sz="3200" dirty="0">
              <a:cs typeface="Times New Roman" pitchFamily="18" charset="0"/>
            </a:endParaRPr>
          </a:p>
        </p:txBody>
      </p:sp>
    </p:spTree>
    <p:extLst>
      <p:ext uri="{BB962C8B-B14F-4D97-AF65-F5344CB8AC3E}">
        <p14:creationId xmlns:p14="http://schemas.microsoft.com/office/powerpoint/2010/main" val="3372170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381000" y="457200"/>
            <a:ext cx="8382000" cy="1007852"/>
          </a:xfrm>
        </p:spPr>
        <p:txBody>
          <a:bodyPr/>
          <a:lstStyle/>
          <a:p>
            <a:r>
              <a:rPr lang="en-US" sz="3600" dirty="0" err="1">
                <a:solidFill>
                  <a:schemeClr val="bg2"/>
                </a:solidFill>
              </a:rPr>
              <a:t>Emek</a:t>
            </a:r>
            <a:r>
              <a:rPr lang="en-US" sz="3600" dirty="0">
                <a:solidFill>
                  <a:schemeClr val="bg2"/>
                </a:solidFill>
              </a:rPr>
              <a:t> </a:t>
            </a:r>
            <a:r>
              <a:rPr lang="en-US" sz="3600" dirty="0" err="1">
                <a:solidFill>
                  <a:schemeClr val="bg2"/>
                </a:solidFill>
              </a:rPr>
              <a:t>verimliliği</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eşitsizlik</a:t>
            </a:r>
            <a:endParaRPr lang="en-US" sz="2000" dirty="0">
              <a:solidFill>
                <a:schemeClr val="bg2"/>
              </a:solidFill>
            </a:endParaRPr>
          </a:p>
        </p:txBody>
      </p:sp>
      <p:sp>
        <p:nvSpPr>
          <p:cNvPr id="2" name="Text Box 1"/>
          <p:cNvSpPr>
            <a:spLocks noGrp="1"/>
          </p:cNvSpPr>
          <p:nvPr>
            <p:ph idx="1"/>
          </p:nvPr>
        </p:nvSpPr>
        <p:spPr>
          <a:xfrm>
            <a:off x="457200" y="1752600"/>
            <a:ext cx="8077200" cy="4495800"/>
          </a:xfrm>
        </p:spPr>
        <p:txBody>
          <a:bodyPr>
            <a:noAutofit/>
          </a:bodyPr>
          <a:lstStyle/>
          <a:p>
            <a:pPr marL="0" indent="0">
              <a:lnSpc>
                <a:spcPct val="150000"/>
              </a:lnSpc>
              <a:buNone/>
            </a:pPr>
            <a:r>
              <a:rPr lang="en-US" sz="2400" dirty="0" err="1">
                <a:cs typeface="Times New Roman" pitchFamily="18" charset="0"/>
              </a:rPr>
              <a:t>Kişi</a:t>
            </a:r>
            <a:r>
              <a:rPr lang="en-US" sz="2400" dirty="0">
                <a:cs typeface="Times New Roman" pitchFamily="18" charset="0"/>
              </a:rPr>
              <a:t> </a:t>
            </a:r>
            <a:r>
              <a:rPr lang="en-US" sz="2400" dirty="0" err="1">
                <a:cs typeface="Times New Roman" pitchFamily="18" charset="0"/>
              </a:rPr>
              <a:t>başına</a:t>
            </a:r>
            <a:r>
              <a:rPr lang="en-US" sz="2400" dirty="0">
                <a:cs typeface="Times New Roman" pitchFamily="18" charset="0"/>
              </a:rPr>
              <a:t> </a:t>
            </a:r>
            <a:r>
              <a:rPr lang="en-US" sz="2400" dirty="0" err="1">
                <a:cs typeface="Times New Roman" pitchFamily="18" charset="0"/>
              </a:rPr>
              <a:t>hasılanın</a:t>
            </a:r>
            <a:r>
              <a:rPr lang="en-US" sz="2400" dirty="0">
                <a:cs typeface="Times New Roman" pitchFamily="18" charset="0"/>
              </a:rPr>
              <a:t> </a:t>
            </a:r>
            <a:r>
              <a:rPr lang="en-US" sz="2400" dirty="0" err="1">
                <a:cs typeface="Times New Roman" pitchFamily="18" charset="0"/>
              </a:rPr>
              <a:t>belirleyicileri</a:t>
            </a:r>
            <a:endParaRPr lang="en-US" sz="2400" dirty="0">
              <a:cs typeface="Times New Roman" pitchFamily="18" charset="0"/>
            </a:endParaRPr>
          </a:p>
          <a:p>
            <a:pPr marL="0" indent="0">
              <a:lnSpc>
                <a:spcPct val="150000"/>
              </a:lnSpc>
              <a:spcBef>
                <a:spcPts val="0"/>
              </a:spcBef>
              <a:buNone/>
            </a:pPr>
            <a:r>
              <a:rPr lang="en-US" sz="2400" dirty="0" err="1">
                <a:cs typeface="Times New Roman" pitchFamily="18" charset="0"/>
              </a:rPr>
              <a:t>Emek</a:t>
            </a:r>
            <a:r>
              <a:rPr lang="en-US" sz="2400" dirty="0">
                <a:cs typeface="Times New Roman" pitchFamily="18" charset="0"/>
              </a:rPr>
              <a:t> </a:t>
            </a:r>
            <a:r>
              <a:rPr lang="en-US" sz="2400" dirty="0" err="1">
                <a:cs typeface="Times New Roman" pitchFamily="18" charset="0"/>
              </a:rPr>
              <a:t>verimliliğinin</a:t>
            </a:r>
            <a:r>
              <a:rPr lang="en-US" sz="2400" dirty="0">
                <a:cs typeface="Times New Roman" pitchFamily="18" charset="0"/>
              </a:rPr>
              <a:t> </a:t>
            </a:r>
            <a:r>
              <a:rPr lang="en-US" sz="2400" dirty="0" err="1">
                <a:cs typeface="Times New Roman" pitchFamily="18" charset="0"/>
              </a:rPr>
              <a:t>belirleyicileri</a:t>
            </a:r>
            <a:endParaRPr lang="en-US" sz="2400" dirty="0">
              <a:cs typeface="Times New Roman" pitchFamily="18" charset="0"/>
            </a:endParaRPr>
          </a:p>
          <a:p>
            <a:pPr marL="514350" indent="-514350">
              <a:lnSpc>
                <a:spcPct val="150000"/>
              </a:lnSpc>
              <a:spcBef>
                <a:spcPts val="0"/>
              </a:spcBef>
              <a:buFont typeface="+mj-lt"/>
              <a:buAutoNum type="arabicPeriod"/>
            </a:pPr>
            <a:r>
              <a:rPr lang="en-US" sz="2400" dirty="0" err="1">
                <a:cs typeface="Times New Roman" pitchFamily="18" charset="0"/>
              </a:rPr>
              <a:t>Beşeri</a:t>
            </a:r>
            <a:r>
              <a:rPr lang="en-US" sz="2400" dirty="0">
                <a:cs typeface="Times New Roman" pitchFamily="18" charset="0"/>
              </a:rPr>
              <a:t> </a:t>
            </a:r>
            <a:r>
              <a:rPr lang="en-US" sz="2400" dirty="0" err="1">
                <a:cs typeface="Times New Roman" pitchFamily="18" charset="0"/>
              </a:rPr>
              <a:t>sermaye</a:t>
            </a:r>
            <a:endParaRPr lang="en-US" sz="2400" dirty="0">
              <a:cs typeface="Times New Roman" pitchFamily="18" charset="0"/>
            </a:endParaRPr>
          </a:p>
          <a:p>
            <a:pPr marL="514350" indent="-514350">
              <a:lnSpc>
                <a:spcPct val="150000"/>
              </a:lnSpc>
              <a:spcBef>
                <a:spcPts val="0"/>
              </a:spcBef>
              <a:buFont typeface="+mj-lt"/>
              <a:buAutoNum type="arabicPeriod"/>
            </a:pPr>
            <a:r>
              <a:rPr lang="en-US" sz="2400" dirty="0" err="1">
                <a:cs typeface="Times New Roman" pitchFamily="18" charset="0"/>
              </a:rPr>
              <a:t>Fiziksel</a:t>
            </a:r>
            <a:r>
              <a:rPr lang="en-US" sz="2400" dirty="0">
                <a:cs typeface="Times New Roman" pitchFamily="18" charset="0"/>
              </a:rPr>
              <a:t> </a:t>
            </a:r>
            <a:r>
              <a:rPr lang="en-US" sz="2400" dirty="0" err="1">
                <a:cs typeface="Times New Roman" pitchFamily="18" charset="0"/>
              </a:rPr>
              <a:t>sermaye</a:t>
            </a:r>
            <a:endParaRPr lang="en-US" sz="2400" dirty="0">
              <a:cs typeface="Times New Roman" pitchFamily="18" charset="0"/>
            </a:endParaRPr>
          </a:p>
          <a:p>
            <a:pPr marL="514350" indent="-514350">
              <a:lnSpc>
                <a:spcPct val="150000"/>
              </a:lnSpc>
              <a:spcBef>
                <a:spcPts val="0"/>
              </a:spcBef>
              <a:buFont typeface="+mj-lt"/>
              <a:buAutoNum type="arabicPeriod"/>
            </a:pPr>
            <a:r>
              <a:rPr lang="en-US" sz="2400" dirty="0" err="1">
                <a:cs typeface="Times New Roman" pitchFamily="18" charset="0"/>
              </a:rPr>
              <a:t>Teknoloji</a:t>
            </a:r>
            <a:endParaRPr lang="en-US" sz="2400" dirty="0">
              <a:cs typeface="Times New Roman" pitchFamily="18" charset="0"/>
            </a:endParaRPr>
          </a:p>
        </p:txBody>
      </p:sp>
    </p:spTree>
    <p:extLst>
      <p:ext uri="{BB962C8B-B14F-4D97-AF65-F5344CB8AC3E}">
        <p14:creationId xmlns:p14="http://schemas.microsoft.com/office/powerpoint/2010/main" val="38860426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457200" y="457200"/>
            <a:ext cx="8229600" cy="1097280"/>
          </a:xfrm>
        </p:spPr>
        <p:txBody>
          <a:bodyPr/>
          <a:lstStyle/>
          <a:p>
            <a:r>
              <a:rPr lang="en-US" sz="3600" dirty="0" err="1">
                <a:solidFill>
                  <a:schemeClr val="bg2"/>
                </a:solidFill>
              </a:rPr>
              <a:t>Emek</a:t>
            </a:r>
            <a:r>
              <a:rPr lang="en-US" sz="3600" dirty="0">
                <a:solidFill>
                  <a:schemeClr val="bg2"/>
                </a:solidFill>
              </a:rPr>
              <a:t> </a:t>
            </a:r>
            <a:r>
              <a:rPr lang="en-US" sz="3600" dirty="0" err="1">
                <a:solidFill>
                  <a:schemeClr val="bg2"/>
                </a:solidFill>
              </a:rPr>
              <a:t>verimliliği</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üretim</a:t>
            </a:r>
            <a:r>
              <a:rPr lang="en-US" sz="3600" dirty="0">
                <a:solidFill>
                  <a:schemeClr val="bg2"/>
                </a:solidFill>
              </a:rPr>
              <a:t> </a:t>
            </a:r>
            <a:r>
              <a:rPr lang="en-US" sz="3600" dirty="0" err="1">
                <a:solidFill>
                  <a:schemeClr val="bg2"/>
                </a:solidFill>
              </a:rPr>
              <a:t>fonksiyonu</a:t>
            </a:r>
            <a:endParaRPr lang="en-US" sz="2000" dirty="0">
              <a:solidFill>
                <a:schemeClr val="bg2"/>
              </a:solidFill>
            </a:endParaRPr>
          </a:p>
        </p:txBody>
      </p:sp>
      <p:sp>
        <p:nvSpPr>
          <p:cNvPr id="2" name="Text Box 1"/>
          <p:cNvSpPr>
            <a:spLocks noGrp="1"/>
          </p:cNvSpPr>
          <p:nvPr>
            <p:ph idx="1"/>
          </p:nvPr>
        </p:nvSpPr>
        <p:spPr>
          <a:xfrm>
            <a:off x="457200" y="2209800"/>
            <a:ext cx="8229600" cy="3810000"/>
          </a:xfrm>
          <a:noFill/>
        </p:spPr>
        <p:txBody>
          <a:bodyPr/>
          <a:lstStyle/>
          <a:p>
            <a:pPr marL="0" indent="0">
              <a:buNone/>
            </a:pPr>
            <a:r>
              <a:rPr lang="en-US" sz="2400" b="1" dirty="0" err="1">
                <a:cs typeface="Times New Roman"/>
              </a:rPr>
              <a:t>Beşeri</a:t>
            </a:r>
            <a:r>
              <a:rPr lang="en-US" sz="2400" b="1" dirty="0">
                <a:cs typeface="Times New Roman"/>
              </a:rPr>
              <a:t> </a:t>
            </a:r>
            <a:r>
              <a:rPr lang="en-US" sz="2400" b="1" dirty="0" err="1">
                <a:cs typeface="Times New Roman"/>
              </a:rPr>
              <a:t>sermaye</a:t>
            </a:r>
            <a:endParaRPr lang="en-US" sz="2400" b="1" dirty="0">
              <a:cs typeface="Times New Roman"/>
            </a:endParaRPr>
          </a:p>
          <a:p>
            <a:pPr marL="457200" lvl="1" indent="0">
              <a:buNone/>
            </a:pPr>
            <a:r>
              <a:rPr lang="en-US" sz="2400" dirty="0" err="1">
                <a:cs typeface="Times New Roman"/>
              </a:rPr>
              <a:t>Toplam</a:t>
            </a:r>
            <a:r>
              <a:rPr lang="en-US" sz="2400" dirty="0">
                <a:cs typeface="Times New Roman"/>
              </a:rPr>
              <a:t> </a:t>
            </a:r>
            <a:r>
              <a:rPr lang="en-US" sz="2400" dirty="0" err="1">
                <a:cs typeface="Times New Roman"/>
              </a:rPr>
              <a:t>etkin</a:t>
            </a:r>
            <a:r>
              <a:rPr lang="en-US" sz="2400" dirty="0">
                <a:cs typeface="Times New Roman"/>
              </a:rPr>
              <a:t> </a:t>
            </a:r>
            <a:r>
              <a:rPr lang="en-US" sz="2400" dirty="0" err="1">
                <a:cs typeface="Times New Roman"/>
              </a:rPr>
              <a:t>emek</a:t>
            </a:r>
            <a:r>
              <a:rPr lang="en-US" sz="2400" dirty="0">
                <a:cs typeface="Times New Roman"/>
              </a:rPr>
              <a:t>: </a:t>
            </a:r>
          </a:p>
          <a:p>
            <a:pPr marL="457200" lvl="1" indent="0">
              <a:spcBef>
                <a:spcPts val="1500"/>
              </a:spcBef>
              <a:buNone/>
            </a:pPr>
            <a:r>
              <a:rPr lang="en-US" sz="2400" i="1" dirty="0">
                <a:cs typeface="Times New Roman"/>
              </a:rPr>
              <a:t>H</a:t>
            </a:r>
            <a:r>
              <a:rPr lang="en-US" sz="2400" dirty="0">
                <a:cs typeface="Times New Roman"/>
              </a:rPr>
              <a:t> = </a:t>
            </a:r>
            <a:r>
              <a:rPr lang="en-US" sz="2400" i="1" dirty="0">
                <a:cs typeface="Times New Roman"/>
              </a:rPr>
              <a:t>L</a:t>
            </a:r>
            <a:r>
              <a:rPr lang="en-US" sz="2400" dirty="0">
                <a:cs typeface="Times New Roman"/>
              </a:rPr>
              <a:t> × </a:t>
            </a:r>
            <a:r>
              <a:rPr lang="en-US" sz="2400" i="1" dirty="0">
                <a:cs typeface="Times New Roman"/>
              </a:rPr>
              <a:t>h</a:t>
            </a:r>
          </a:p>
          <a:p>
            <a:pPr marL="457200" lvl="1" indent="0">
              <a:buNone/>
            </a:pPr>
            <a:endParaRPr lang="en-US" sz="2400" i="1" dirty="0">
              <a:cs typeface="Times New Roman"/>
            </a:endParaRPr>
          </a:p>
          <a:p>
            <a:pPr marL="457200" lvl="1" indent="0">
              <a:buNone/>
            </a:pPr>
            <a:endParaRPr lang="en-US" sz="2400" i="1" dirty="0">
              <a:cs typeface="Times New Roman"/>
            </a:endParaRPr>
          </a:p>
          <a:p>
            <a:pPr marL="457200" lvl="1" indent="0">
              <a:buNone/>
            </a:pPr>
            <a:r>
              <a:rPr lang="en-US" sz="2400" i="1" dirty="0">
                <a:cs typeface="Times New Roman"/>
              </a:rPr>
              <a:t>l</a:t>
            </a:r>
            <a:r>
              <a:rPr lang="en-US" sz="2400" dirty="0">
                <a:cs typeface="Times New Roman"/>
              </a:rPr>
              <a:t> </a:t>
            </a:r>
            <a:r>
              <a:rPr lang="en-US" sz="2400" dirty="0" err="1">
                <a:cs typeface="Times New Roman"/>
              </a:rPr>
              <a:t>çalışan</a:t>
            </a:r>
            <a:r>
              <a:rPr lang="en-US" sz="2400" dirty="0">
                <a:cs typeface="Times New Roman"/>
              </a:rPr>
              <a:t> </a:t>
            </a:r>
            <a:r>
              <a:rPr lang="en-US" sz="2400" dirty="0" err="1">
                <a:cs typeface="Times New Roman"/>
              </a:rPr>
              <a:t>sayısı</a:t>
            </a:r>
            <a:endParaRPr lang="en-US" sz="2400" dirty="0">
              <a:cs typeface="Times New Roman"/>
            </a:endParaRPr>
          </a:p>
          <a:p>
            <a:pPr marL="457200" lvl="1" indent="0">
              <a:buNone/>
            </a:pPr>
            <a:r>
              <a:rPr lang="en-US" sz="2400" i="1" dirty="0">
                <a:cs typeface="Times New Roman"/>
              </a:rPr>
              <a:t>h</a:t>
            </a:r>
            <a:r>
              <a:rPr lang="en-US" sz="2400" dirty="0">
                <a:cs typeface="Times New Roman"/>
              </a:rPr>
              <a:t> </a:t>
            </a:r>
            <a:r>
              <a:rPr lang="en-US" sz="2400" dirty="0" err="1">
                <a:cs typeface="Times New Roman"/>
              </a:rPr>
              <a:t>ortalama</a:t>
            </a:r>
            <a:r>
              <a:rPr lang="en-US" sz="2400" dirty="0">
                <a:cs typeface="Times New Roman"/>
              </a:rPr>
              <a:t> </a:t>
            </a:r>
            <a:r>
              <a:rPr lang="en-US" sz="2400" dirty="0" err="1">
                <a:cs typeface="Times New Roman"/>
              </a:rPr>
              <a:t>beşeri</a:t>
            </a:r>
            <a:r>
              <a:rPr lang="en-US" sz="2400" dirty="0">
                <a:cs typeface="Times New Roman"/>
              </a:rPr>
              <a:t> </a:t>
            </a:r>
            <a:r>
              <a:rPr lang="en-US" sz="2400" dirty="0" err="1">
                <a:cs typeface="Times New Roman"/>
              </a:rPr>
              <a:t>sermaye</a:t>
            </a:r>
            <a:r>
              <a:rPr lang="en-US" sz="2400" dirty="0">
                <a:cs typeface="Times New Roman"/>
              </a:rPr>
              <a:t> </a:t>
            </a:r>
            <a:r>
              <a:rPr lang="en-US" sz="2400" dirty="0" err="1">
                <a:cs typeface="Times New Roman"/>
              </a:rPr>
              <a:t>veya</a:t>
            </a:r>
            <a:r>
              <a:rPr lang="en-US" sz="2400" dirty="0">
                <a:cs typeface="Times New Roman"/>
              </a:rPr>
              <a:t> </a:t>
            </a:r>
            <a:r>
              <a:rPr lang="en-US" sz="2400" dirty="0" err="1">
                <a:cs typeface="Times New Roman"/>
              </a:rPr>
              <a:t>etkinlik</a:t>
            </a:r>
            <a:r>
              <a:rPr lang="en-US" sz="2400" dirty="0">
                <a:cs typeface="Times New Roman"/>
              </a:rPr>
              <a:t> </a:t>
            </a:r>
            <a:r>
              <a:rPr lang="en-US" sz="2400" dirty="0" err="1">
                <a:cs typeface="Times New Roman"/>
              </a:rPr>
              <a:t>faktörü</a:t>
            </a:r>
            <a:endParaRPr lang="en-US" sz="2400" dirty="0">
              <a:cs typeface="Times New Roman"/>
            </a:endParaRPr>
          </a:p>
        </p:txBody>
      </p:sp>
    </p:spTree>
    <p:extLst>
      <p:ext uri="{BB962C8B-B14F-4D97-AF65-F5344CB8AC3E}">
        <p14:creationId xmlns:p14="http://schemas.microsoft.com/office/powerpoint/2010/main" val="13200139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97280"/>
          </a:xfrm>
        </p:spPr>
        <p:txBody>
          <a:bodyPr/>
          <a:lstStyle/>
          <a:p>
            <a:r>
              <a:rPr lang="en-US" sz="3600" dirty="0" err="1">
                <a:solidFill>
                  <a:schemeClr val="bg2"/>
                </a:solidFill>
              </a:rPr>
              <a:t>Verimlilik</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Üretim</a:t>
            </a:r>
            <a:r>
              <a:rPr lang="en-US" sz="3600" dirty="0">
                <a:solidFill>
                  <a:schemeClr val="bg2"/>
                </a:solidFill>
              </a:rPr>
              <a:t> </a:t>
            </a:r>
            <a:r>
              <a:rPr lang="en-US" sz="3600" dirty="0" err="1">
                <a:solidFill>
                  <a:schemeClr val="bg2"/>
                </a:solidFill>
              </a:rPr>
              <a:t>Fonksiyonu</a:t>
            </a:r>
            <a:endParaRPr lang="en-US" sz="2000" dirty="0">
              <a:solidFill>
                <a:schemeClr val="bg2"/>
              </a:solidFill>
            </a:endParaRPr>
          </a:p>
        </p:txBody>
      </p:sp>
      <p:sp>
        <p:nvSpPr>
          <p:cNvPr id="3" name="Text Box 1"/>
          <p:cNvSpPr>
            <a:spLocks noGrp="1"/>
          </p:cNvSpPr>
          <p:nvPr>
            <p:ph idx="1"/>
          </p:nvPr>
        </p:nvSpPr>
        <p:spPr>
          <a:xfrm>
            <a:off x="457200" y="2514600"/>
            <a:ext cx="4114800" cy="3124200"/>
          </a:xfrm>
        </p:spPr>
        <p:txBody>
          <a:bodyPr>
            <a:normAutofit/>
          </a:bodyPr>
          <a:lstStyle/>
          <a:p>
            <a:pPr marL="0" indent="0">
              <a:lnSpc>
                <a:spcPct val="160000"/>
              </a:lnSpc>
              <a:buNone/>
            </a:pPr>
            <a:r>
              <a:rPr lang="en-US" sz="2800" b="1" dirty="0" err="1">
                <a:cs typeface="Times New Roman" pitchFamily="18" charset="0"/>
              </a:rPr>
              <a:t>Fiziksel</a:t>
            </a:r>
            <a:r>
              <a:rPr lang="en-US" sz="2800" b="1" dirty="0">
                <a:cs typeface="Times New Roman" pitchFamily="18" charset="0"/>
              </a:rPr>
              <a:t> </a:t>
            </a:r>
            <a:r>
              <a:rPr lang="en-US" sz="2800" b="1" dirty="0" err="1">
                <a:cs typeface="Times New Roman" pitchFamily="18" charset="0"/>
              </a:rPr>
              <a:t>sermaye</a:t>
            </a:r>
            <a:endParaRPr lang="en-US" sz="2800" b="1" dirty="0">
              <a:cs typeface="Times New Roman" pitchFamily="18" charset="0"/>
            </a:endParaRPr>
          </a:p>
          <a:p>
            <a:pPr marL="457200" lvl="1" indent="0">
              <a:lnSpc>
                <a:spcPct val="160000"/>
              </a:lnSpc>
              <a:buNone/>
            </a:pPr>
            <a:r>
              <a:rPr lang="en-US" sz="2800" dirty="0" err="1">
                <a:cs typeface="Times New Roman" pitchFamily="18" charset="0"/>
              </a:rPr>
              <a:t>Fabrikalar</a:t>
            </a:r>
            <a:r>
              <a:rPr lang="en-US" sz="2800" dirty="0">
                <a:cs typeface="Times New Roman" pitchFamily="18" charset="0"/>
              </a:rPr>
              <a:t>, </a:t>
            </a:r>
            <a:r>
              <a:rPr lang="en-US" sz="2800" dirty="0" err="1">
                <a:cs typeface="Times New Roman" pitchFamily="18" charset="0"/>
              </a:rPr>
              <a:t>makineler</a:t>
            </a:r>
            <a:endParaRPr lang="en-US" sz="2800" dirty="0">
              <a:cs typeface="Times New Roman" pitchFamily="18" charset="0"/>
            </a:endParaRPr>
          </a:p>
        </p:txBody>
      </p:sp>
      <p:pic>
        <p:nvPicPr>
          <p:cNvPr id="5" name="Picture 4" descr="Photo shows titanium and steel gear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76800" y="2590800"/>
            <a:ext cx="4114800" cy="2743200"/>
          </a:xfrm>
          <a:prstGeom prst="rect">
            <a:avLst/>
          </a:prstGeom>
          <a:ln>
            <a:solidFill>
              <a:srgbClr val="000000"/>
            </a:solidFill>
          </a:ln>
        </p:spPr>
      </p:pic>
    </p:spTree>
    <p:extLst>
      <p:ext uri="{BB962C8B-B14F-4D97-AF65-F5344CB8AC3E}">
        <p14:creationId xmlns:p14="http://schemas.microsoft.com/office/powerpoint/2010/main" val="16762191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457200" y="457200"/>
            <a:ext cx="8229600" cy="1097280"/>
          </a:xfrm>
        </p:spPr>
        <p:txBody>
          <a:bodyPr/>
          <a:lstStyle/>
          <a:p>
            <a:r>
              <a:rPr lang="en-US" sz="3600" dirty="0" err="1">
                <a:solidFill>
                  <a:schemeClr val="bg2"/>
                </a:solidFill>
              </a:rPr>
              <a:t>Verimlilik</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Üretim</a:t>
            </a:r>
            <a:r>
              <a:rPr lang="en-US" sz="3600" dirty="0">
                <a:solidFill>
                  <a:schemeClr val="bg2"/>
                </a:solidFill>
              </a:rPr>
              <a:t> </a:t>
            </a:r>
            <a:r>
              <a:rPr lang="en-US" sz="3600" dirty="0" err="1">
                <a:solidFill>
                  <a:schemeClr val="bg2"/>
                </a:solidFill>
              </a:rPr>
              <a:t>Fonksiyonu</a:t>
            </a:r>
            <a:endParaRPr lang="en-US" sz="2000" dirty="0">
              <a:solidFill>
                <a:schemeClr val="bg2"/>
              </a:solidFill>
            </a:endParaRPr>
          </a:p>
        </p:txBody>
      </p:sp>
      <p:sp>
        <p:nvSpPr>
          <p:cNvPr id="2" name="Content Placeholder 1"/>
          <p:cNvSpPr>
            <a:spLocks noGrp="1"/>
          </p:cNvSpPr>
          <p:nvPr>
            <p:ph idx="1"/>
          </p:nvPr>
        </p:nvSpPr>
        <p:spPr>
          <a:xfrm>
            <a:off x="304800" y="1676400"/>
            <a:ext cx="5181600" cy="4571999"/>
          </a:xfrm>
        </p:spPr>
        <p:txBody>
          <a:bodyPr/>
          <a:lstStyle/>
          <a:p>
            <a:pPr marL="0" indent="0">
              <a:lnSpc>
                <a:spcPct val="150000"/>
              </a:lnSpc>
              <a:buNone/>
            </a:pPr>
            <a:r>
              <a:rPr lang="en-US" sz="2800" b="1" dirty="0" err="1">
                <a:cs typeface="Times New Roman" pitchFamily="18" charset="0"/>
              </a:rPr>
              <a:t>Teknoloji</a:t>
            </a:r>
            <a:r>
              <a:rPr lang="en-US" sz="2800" i="1" dirty="0">
                <a:cs typeface="Times New Roman" pitchFamily="18" charset="0"/>
              </a:rPr>
              <a:t> </a:t>
            </a:r>
          </a:p>
          <a:p>
            <a:pPr marL="457200" lvl="1" indent="0">
              <a:lnSpc>
                <a:spcPct val="150000"/>
              </a:lnSpc>
              <a:spcBef>
                <a:spcPts val="0"/>
              </a:spcBef>
              <a:buNone/>
            </a:pPr>
            <a:r>
              <a:rPr lang="en-US" sz="2800" dirty="0" err="1">
                <a:cs typeface="Times New Roman" pitchFamily="18" charset="0"/>
              </a:rPr>
              <a:t>Aynı</a:t>
            </a:r>
            <a:r>
              <a:rPr lang="en-US" sz="2800" dirty="0">
                <a:cs typeface="Times New Roman" pitchFamily="18" charset="0"/>
              </a:rPr>
              <a:t> </a:t>
            </a:r>
            <a:r>
              <a:rPr lang="en-US" sz="2800" dirty="0" err="1">
                <a:cs typeface="Times New Roman" pitchFamily="18" charset="0"/>
              </a:rPr>
              <a:t>beşeri</a:t>
            </a:r>
            <a:r>
              <a:rPr lang="en-US" sz="2800" dirty="0">
                <a:cs typeface="Times New Roman" pitchFamily="18" charset="0"/>
              </a:rPr>
              <a:t> </a:t>
            </a:r>
            <a:r>
              <a:rPr lang="en-US" sz="2800" dirty="0" err="1">
                <a:cs typeface="Times New Roman" pitchFamily="18" charset="0"/>
              </a:rPr>
              <a:t>sermaye</a:t>
            </a:r>
            <a:r>
              <a:rPr lang="en-US" sz="2800" dirty="0">
                <a:cs typeface="Times New Roman" pitchFamily="18" charset="0"/>
              </a:rPr>
              <a:t> </a:t>
            </a:r>
            <a:r>
              <a:rPr lang="en-US" sz="2800" dirty="0" err="1">
                <a:cs typeface="Times New Roman" pitchFamily="18" charset="0"/>
              </a:rPr>
              <a:t>veya</a:t>
            </a:r>
            <a:r>
              <a:rPr lang="en-US" sz="2800" dirty="0">
                <a:cs typeface="Times New Roman" pitchFamily="18" charset="0"/>
              </a:rPr>
              <a:t> </a:t>
            </a:r>
            <a:r>
              <a:rPr lang="en-US" sz="2800" dirty="0" err="1">
                <a:cs typeface="Times New Roman" pitchFamily="18" charset="0"/>
              </a:rPr>
              <a:t>fiziksel</a:t>
            </a:r>
            <a:r>
              <a:rPr lang="en-US" sz="2800" dirty="0">
                <a:cs typeface="Times New Roman" pitchFamily="18" charset="0"/>
              </a:rPr>
              <a:t> </a:t>
            </a:r>
            <a:r>
              <a:rPr lang="en-US" sz="2800" dirty="0" err="1">
                <a:cs typeface="Times New Roman" pitchFamily="18" charset="0"/>
              </a:rPr>
              <a:t>sermaye</a:t>
            </a:r>
            <a:r>
              <a:rPr lang="en-US" sz="2800" dirty="0">
                <a:cs typeface="Times New Roman" pitchFamily="18" charset="0"/>
              </a:rPr>
              <a:t> </a:t>
            </a:r>
            <a:r>
              <a:rPr lang="en-US" sz="2800" dirty="0" err="1">
                <a:cs typeface="Times New Roman" pitchFamily="18" charset="0"/>
              </a:rPr>
              <a:t>miktarı</a:t>
            </a:r>
            <a:r>
              <a:rPr lang="en-US" sz="2800" dirty="0">
                <a:cs typeface="Times New Roman" pitchFamily="18" charset="0"/>
              </a:rPr>
              <a:t> </a:t>
            </a:r>
            <a:r>
              <a:rPr lang="en-US" sz="2800" dirty="0" err="1">
                <a:cs typeface="Times New Roman" pitchFamily="18" charset="0"/>
              </a:rPr>
              <a:t>ile</a:t>
            </a:r>
            <a:r>
              <a:rPr lang="en-US" sz="2800" dirty="0">
                <a:cs typeface="Times New Roman" pitchFamily="18" charset="0"/>
              </a:rPr>
              <a:t> </a:t>
            </a:r>
            <a:r>
              <a:rPr lang="en-US" sz="2800" dirty="0" err="1">
                <a:cs typeface="Times New Roman" pitchFamily="18" charset="0"/>
              </a:rPr>
              <a:t>daha</a:t>
            </a:r>
            <a:r>
              <a:rPr lang="en-US" sz="2800" dirty="0">
                <a:cs typeface="Times New Roman" pitchFamily="18" charset="0"/>
              </a:rPr>
              <a:t> </a:t>
            </a:r>
            <a:r>
              <a:rPr lang="en-US" sz="2800" dirty="0" err="1">
                <a:cs typeface="Times New Roman" pitchFamily="18" charset="0"/>
              </a:rPr>
              <a:t>fazla</a:t>
            </a:r>
            <a:r>
              <a:rPr lang="en-US" sz="2800" dirty="0">
                <a:cs typeface="Times New Roman" pitchFamily="18" charset="0"/>
              </a:rPr>
              <a:t> </a:t>
            </a:r>
            <a:r>
              <a:rPr lang="en-US" sz="2800" dirty="0" err="1">
                <a:cs typeface="Times New Roman" pitchFamily="18" charset="0"/>
              </a:rPr>
              <a:t>çıktı</a:t>
            </a:r>
            <a:r>
              <a:rPr lang="en-US" sz="2800" dirty="0">
                <a:cs typeface="Times New Roman" pitchFamily="18" charset="0"/>
              </a:rPr>
              <a:t> </a:t>
            </a:r>
            <a:r>
              <a:rPr lang="en-US" sz="2800" dirty="0" err="1">
                <a:cs typeface="Times New Roman" pitchFamily="18" charset="0"/>
              </a:rPr>
              <a:t>üretilebilir</a:t>
            </a:r>
            <a:r>
              <a:rPr lang="en-US" sz="2800" dirty="0">
                <a:cs typeface="Times New Roman" pitchFamily="18" charset="0"/>
              </a:rPr>
              <a:t> </a:t>
            </a:r>
            <a:r>
              <a:rPr lang="en-US" sz="2800" dirty="0" err="1">
                <a:cs typeface="Times New Roman" pitchFamily="18" charset="0"/>
              </a:rPr>
              <a:t>olması</a:t>
            </a:r>
            <a:endParaRPr lang="en-US" sz="2800" i="1" dirty="0">
              <a:cs typeface="Times New Roman" pitchFamily="18" charset="0"/>
            </a:endParaRPr>
          </a:p>
        </p:txBody>
      </p:sp>
      <p:pic>
        <p:nvPicPr>
          <p:cNvPr id="4" name="Picture 3" descr="Photo of a high-tech headset."/>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15000" y="3200400"/>
            <a:ext cx="3261420" cy="2031998"/>
          </a:xfrm>
          <a:prstGeom prst="rect">
            <a:avLst/>
          </a:prstGeom>
          <a:ln>
            <a:solidFill>
              <a:srgbClr val="000000"/>
            </a:solidFill>
          </a:ln>
        </p:spPr>
      </p:pic>
    </p:spTree>
    <p:extLst>
      <p:ext uri="{BB962C8B-B14F-4D97-AF65-F5344CB8AC3E}">
        <p14:creationId xmlns:p14="http://schemas.microsoft.com/office/powerpoint/2010/main" val="42201444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2920"/>
            <a:ext cx="8229600" cy="1097280"/>
          </a:xfrm>
        </p:spPr>
        <p:txBody>
          <a:bodyPr/>
          <a:lstStyle/>
          <a:p>
            <a:r>
              <a:rPr lang="en-US" sz="3600" dirty="0" err="1">
                <a:solidFill>
                  <a:schemeClr val="bg2"/>
                </a:solidFill>
              </a:rPr>
              <a:t>Verimlilik</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Üretim</a:t>
            </a:r>
            <a:r>
              <a:rPr lang="en-US" sz="3600" dirty="0">
                <a:solidFill>
                  <a:schemeClr val="bg2"/>
                </a:solidFill>
              </a:rPr>
              <a:t> </a:t>
            </a:r>
            <a:r>
              <a:rPr lang="en-US" sz="3600" dirty="0" err="1">
                <a:solidFill>
                  <a:schemeClr val="bg2"/>
                </a:solidFill>
              </a:rPr>
              <a:t>Fonksiyonu</a:t>
            </a:r>
            <a:endParaRPr lang="en-US" sz="2000" dirty="0">
              <a:solidFill>
                <a:schemeClr val="bg2"/>
              </a:solidFill>
            </a:endParaRPr>
          </a:p>
        </p:txBody>
      </p:sp>
      <p:sp>
        <p:nvSpPr>
          <p:cNvPr id="5" name="Content Placeholder 4"/>
          <p:cNvSpPr>
            <a:spLocks noGrp="1"/>
          </p:cNvSpPr>
          <p:nvPr>
            <p:ph idx="1"/>
          </p:nvPr>
        </p:nvSpPr>
        <p:spPr>
          <a:xfrm>
            <a:off x="457200" y="1752600"/>
            <a:ext cx="8229600" cy="533399"/>
          </a:xfrm>
        </p:spPr>
        <p:txBody>
          <a:bodyPr/>
          <a:lstStyle/>
          <a:p>
            <a:pPr marL="0" indent="0">
              <a:buNone/>
            </a:pPr>
            <a:r>
              <a:rPr lang="en-US" sz="2800" dirty="0" err="1">
                <a:cs typeface="Times New Roman" pitchFamily="18" charset="0"/>
              </a:rPr>
              <a:t>Toplam</a:t>
            </a:r>
            <a:r>
              <a:rPr lang="en-US" sz="2800" dirty="0">
                <a:cs typeface="Times New Roman" pitchFamily="18" charset="0"/>
              </a:rPr>
              <a:t> </a:t>
            </a:r>
            <a:r>
              <a:rPr lang="en-US" sz="2800" dirty="0" err="1">
                <a:cs typeface="Times New Roman" pitchFamily="18" charset="0"/>
              </a:rPr>
              <a:t>üretim</a:t>
            </a:r>
            <a:r>
              <a:rPr lang="en-US" sz="2800" dirty="0">
                <a:cs typeface="Times New Roman" pitchFamily="18" charset="0"/>
              </a:rPr>
              <a:t> </a:t>
            </a:r>
            <a:r>
              <a:rPr lang="en-US" sz="2800" dirty="0" err="1">
                <a:cs typeface="Times New Roman" pitchFamily="18" charset="0"/>
              </a:rPr>
              <a:t>fonksiyonu</a:t>
            </a:r>
            <a:r>
              <a:rPr lang="en-US" sz="2800" dirty="0">
                <a:cs typeface="Times New Roman" pitchFamily="18" charset="0"/>
              </a:rPr>
              <a:t>:</a:t>
            </a:r>
          </a:p>
        </p:txBody>
      </p:sp>
      <p:graphicFrame>
        <p:nvGraphicFramePr>
          <p:cNvPr id="7" name="Object 6"/>
          <p:cNvGraphicFramePr>
            <a:graphicFrameLocks noChangeAspect="1"/>
          </p:cNvGraphicFramePr>
          <p:nvPr>
            <p:extLst>
              <p:ext uri="{D42A27DB-BD31-4B8C-83A1-F6EECF244321}">
                <p14:modId xmlns:p14="http://schemas.microsoft.com/office/powerpoint/2010/main" val="2395751652"/>
              </p:ext>
            </p:extLst>
          </p:nvPr>
        </p:nvGraphicFramePr>
        <p:xfrm>
          <a:off x="838200" y="2438400"/>
          <a:ext cx="3505200" cy="685800"/>
        </p:xfrm>
        <a:graphic>
          <a:graphicData uri="http://schemas.openxmlformats.org/presentationml/2006/ole">
            <mc:AlternateContent xmlns:mc="http://schemas.openxmlformats.org/markup-compatibility/2006">
              <mc:Choice xmlns:v="urn:schemas-microsoft-com:vml" Requires="v">
                <p:oleObj spid="_x0000_s11310" name="Equation" r:id="rId4" imgW="977760" imgH="203040" progId="Equation.DSMT4">
                  <p:embed/>
                </p:oleObj>
              </mc:Choice>
              <mc:Fallback>
                <p:oleObj name="Equation" r:id="rId4" imgW="977760" imgH="203040" progId="Equation.DSMT4">
                  <p:embed/>
                  <p:pic>
                    <p:nvPicPr>
                      <p:cNvPr id="0" name="Picture 2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2438400"/>
                        <a:ext cx="35052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Content Placeholder 5"/>
          <p:cNvSpPr>
            <a:spLocks noGrp="1"/>
          </p:cNvSpPr>
          <p:nvPr>
            <p:ph idx="13"/>
          </p:nvPr>
        </p:nvSpPr>
        <p:spPr>
          <a:xfrm>
            <a:off x="457200" y="3352800"/>
            <a:ext cx="8229600" cy="2971800"/>
          </a:xfrm>
        </p:spPr>
        <p:txBody>
          <a:bodyPr/>
          <a:lstStyle/>
          <a:p>
            <a:pPr marL="457200" lvl="1" indent="0">
              <a:buNone/>
            </a:pPr>
            <a:r>
              <a:rPr lang="en-US" sz="2800" i="1" dirty="0">
                <a:cs typeface="Times New Roman" pitchFamily="18" charset="0"/>
              </a:rPr>
              <a:t>Y   Reel GSYİH</a:t>
            </a:r>
            <a:endParaRPr lang="en-US" sz="2800" dirty="0">
              <a:cs typeface="Times New Roman" pitchFamily="18" charset="0"/>
            </a:endParaRPr>
          </a:p>
          <a:p>
            <a:pPr marL="457200" lvl="1" indent="0">
              <a:buNone/>
            </a:pPr>
            <a:r>
              <a:rPr lang="en-US" sz="2800" i="1" dirty="0">
                <a:cs typeface="Times New Roman" pitchFamily="18" charset="0"/>
              </a:rPr>
              <a:t>K	</a:t>
            </a:r>
            <a:r>
              <a:rPr lang="en-US" sz="2800" i="1" dirty="0" err="1">
                <a:cs typeface="Times New Roman" pitchFamily="18" charset="0"/>
              </a:rPr>
              <a:t>Sermaye</a:t>
            </a:r>
            <a:r>
              <a:rPr lang="en-US" sz="2800" i="1" dirty="0">
                <a:cs typeface="Times New Roman" pitchFamily="18" charset="0"/>
              </a:rPr>
              <a:t> </a:t>
            </a:r>
            <a:r>
              <a:rPr lang="en-US" sz="2800" i="1" dirty="0" err="1">
                <a:cs typeface="Times New Roman" pitchFamily="18" charset="0"/>
              </a:rPr>
              <a:t>stoğu</a:t>
            </a:r>
            <a:endParaRPr lang="en-US" sz="2800" dirty="0">
              <a:cs typeface="Times New Roman" pitchFamily="18" charset="0"/>
            </a:endParaRPr>
          </a:p>
          <a:p>
            <a:pPr marL="457200" lvl="1" indent="0">
              <a:buNone/>
            </a:pPr>
            <a:r>
              <a:rPr lang="en-US" sz="2800" i="1" dirty="0">
                <a:cs typeface="Times New Roman" pitchFamily="18" charset="0"/>
              </a:rPr>
              <a:t>H	</a:t>
            </a:r>
            <a:r>
              <a:rPr lang="en-US" sz="2800" i="1" dirty="0" err="1">
                <a:cs typeface="Times New Roman" pitchFamily="18" charset="0"/>
              </a:rPr>
              <a:t>Toplam</a:t>
            </a:r>
            <a:r>
              <a:rPr lang="en-US" sz="2800" i="1" dirty="0">
                <a:cs typeface="Times New Roman" pitchFamily="18" charset="0"/>
              </a:rPr>
              <a:t> </a:t>
            </a:r>
            <a:r>
              <a:rPr lang="en-US" sz="2800" i="1" dirty="0" err="1">
                <a:cs typeface="Times New Roman" pitchFamily="18" charset="0"/>
              </a:rPr>
              <a:t>etkin</a:t>
            </a:r>
            <a:r>
              <a:rPr lang="en-US" sz="2800" i="1" dirty="0">
                <a:cs typeface="Times New Roman" pitchFamily="18" charset="0"/>
              </a:rPr>
              <a:t> </a:t>
            </a:r>
            <a:r>
              <a:rPr lang="en-US" sz="2800" i="1" dirty="0" err="1">
                <a:cs typeface="Times New Roman" pitchFamily="18" charset="0"/>
              </a:rPr>
              <a:t>emek</a:t>
            </a:r>
            <a:r>
              <a:rPr lang="en-US" sz="2800" i="1" dirty="0">
                <a:cs typeface="Times New Roman" pitchFamily="18" charset="0"/>
              </a:rPr>
              <a:t> </a:t>
            </a:r>
            <a:r>
              <a:rPr lang="en-US" sz="2800" i="1" dirty="0" err="1">
                <a:cs typeface="Times New Roman" pitchFamily="18" charset="0"/>
              </a:rPr>
              <a:t>birim</a:t>
            </a:r>
            <a:endParaRPr lang="en-US" sz="2800" dirty="0">
              <a:cs typeface="Times New Roman" pitchFamily="18" charset="0"/>
            </a:endParaRPr>
          </a:p>
          <a:p>
            <a:pPr marL="457200" lvl="1" indent="0">
              <a:buNone/>
            </a:pPr>
            <a:r>
              <a:rPr lang="en-US" sz="2800" i="1" dirty="0">
                <a:cs typeface="Times New Roman" pitchFamily="18" charset="0"/>
              </a:rPr>
              <a:t>F() </a:t>
            </a:r>
            <a:r>
              <a:rPr lang="en-US" sz="2800" dirty="0" err="1">
                <a:cs typeface="Times New Roman" pitchFamily="18" charset="0"/>
              </a:rPr>
              <a:t>fonksiyon</a:t>
            </a:r>
            <a:endParaRPr lang="en-US" sz="2800" dirty="0">
              <a:cs typeface="Times New Roman" pitchFamily="18" charset="0"/>
            </a:endParaRPr>
          </a:p>
          <a:p>
            <a:pPr marL="457200" lvl="1" indent="0">
              <a:buNone/>
            </a:pPr>
            <a:r>
              <a:rPr lang="en-US" sz="2800" i="1" dirty="0">
                <a:cs typeface="Times New Roman" pitchFamily="18" charset="0"/>
              </a:rPr>
              <a:t>A	</a:t>
            </a:r>
            <a:r>
              <a:rPr lang="en-US" sz="2800" i="1" dirty="0" err="1">
                <a:cs typeface="Times New Roman" pitchFamily="18" charset="0"/>
              </a:rPr>
              <a:t>teknoloji</a:t>
            </a:r>
            <a:r>
              <a:rPr lang="en-US" sz="2800" i="1" dirty="0">
                <a:cs typeface="Times New Roman" pitchFamily="18" charset="0"/>
              </a:rPr>
              <a:t> </a:t>
            </a:r>
            <a:r>
              <a:rPr lang="en-US" sz="2800" i="1" dirty="0" err="1">
                <a:cs typeface="Times New Roman" pitchFamily="18" charset="0"/>
              </a:rPr>
              <a:t>etkisi</a:t>
            </a:r>
            <a:endParaRPr lang="en-US" sz="2800" dirty="0">
              <a:cs typeface="Times New Roman" pitchFamily="18" charset="0"/>
            </a:endParaRPr>
          </a:p>
        </p:txBody>
      </p:sp>
    </p:spTree>
    <p:extLst>
      <p:ext uri="{BB962C8B-B14F-4D97-AF65-F5344CB8AC3E}">
        <p14:creationId xmlns:p14="http://schemas.microsoft.com/office/powerpoint/2010/main" val="190873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34545"/>
          </a:xfrm>
        </p:spPr>
        <p:txBody>
          <a:bodyPr/>
          <a:lstStyle/>
          <a:p>
            <a:r>
              <a:rPr lang="en-US" sz="3600" dirty="0" err="1">
                <a:solidFill>
                  <a:schemeClr val="bg2"/>
                </a:solidFill>
              </a:rPr>
              <a:t>Verimlilik</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Üretim</a:t>
            </a:r>
            <a:r>
              <a:rPr lang="en-US" sz="3600" dirty="0">
                <a:solidFill>
                  <a:schemeClr val="bg2"/>
                </a:solidFill>
              </a:rPr>
              <a:t> </a:t>
            </a:r>
            <a:r>
              <a:rPr lang="en-US" sz="3600" dirty="0" err="1">
                <a:solidFill>
                  <a:schemeClr val="bg2"/>
                </a:solidFill>
              </a:rPr>
              <a:t>Fonksiyonu</a:t>
            </a:r>
            <a:endParaRPr lang="en-US" sz="2000" dirty="0">
              <a:solidFill>
                <a:schemeClr val="bg2"/>
              </a:solidFill>
            </a:endParaRPr>
          </a:p>
        </p:txBody>
      </p:sp>
      <p:sp>
        <p:nvSpPr>
          <p:cNvPr id="3" name="Text Box 1"/>
          <p:cNvSpPr>
            <a:spLocks noGrp="1"/>
          </p:cNvSpPr>
          <p:nvPr>
            <p:ph idx="1"/>
          </p:nvPr>
        </p:nvSpPr>
        <p:spPr>
          <a:xfrm>
            <a:off x="457200" y="1905000"/>
            <a:ext cx="8229600" cy="4267200"/>
          </a:xfrm>
        </p:spPr>
        <p:txBody>
          <a:bodyPr>
            <a:normAutofit/>
          </a:bodyPr>
          <a:lstStyle/>
          <a:p>
            <a:pPr marL="0" indent="0">
              <a:lnSpc>
                <a:spcPct val="150000"/>
              </a:lnSpc>
              <a:buNone/>
            </a:pPr>
            <a:r>
              <a:rPr lang="en-US" sz="2800" dirty="0" err="1">
                <a:cs typeface="Times New Roman" pitchFamily="18" charset="0"/>
              </a:rPr>
              <a:t>Toplam</a:t>
            </a:r>
            <a:r>
              <a:rPr lang="en-US" sz="2800" dirty="0">
                <a:cs typeface="Times New Roman" pitchFamily="18" charset="0"/>
              </a:rPr>
              <a:t> </a:t>
            </a:r>
            <a:r>
              <a:rPr lang="en-US" sz="2800" dirty="0" err="1">
                <a:cs typeface="Times New Roman" pitchFamily="18" charset="0"/>
              </a:rPr>
              <a:t>üretim</a:t>
            </a:r>
            <a:r>
              <a:rPr lang="en-US" sz="2800" dirty="0">
                <a:cs typeface="Times New Roman" pitchFamily="18" charset="0"/>
              </a:rPr>
              <a:t> </a:t>
            </a:r>
            <a:r>
              <a:rPr lang="en-US" sz="2800" dirty="0" err="1">
                <a:cs typeface="Times New Roman" pitchFamily="18" charset="0"/>
              </a:rPr>
              <a:t>fonksiyonunun</a:t>
            </a:r>
            <a:r>
              <a:rPr lang="en-US" sz="2800" dirty="0">
                <a:cs typeface="Times New Roman" pitchFamily="18" charset="0"/>
              </a:rPr>
              <a:t> </a:t>
            </a:r>
            <a:r>
              <a:rPr lang="en-US" sz="2800" dirty="0" err="1">
                <a:cs typeface="Times New Roman" pitchFamily="18" charset="0"/>
              </a:rPr>
              <a:t>özellikleri</a:t>
            </a:r>
            <a:endParaRPr lang="en-US" sz="2800" dirty="0">
              <a:cs typeface="Times New Roman" pitchFamily="18" charset="0"/>
            </a:endParaRPr>
          </a:p>
          <a:p>
            <a:pPr marL="0" indent="0">
              <a:lnSpc>
                <a:spcPct val="150000"/>
              </a:lnSpc>
              <a:buNone/>
            </a:pPr>
            <a:endParaRPr lang="en-US" sz="2800" dirty="0">
              <a:cs typeface="Times New Roman" pitchFamily="18" charset="0"/>
            </a:endParaRPr>
          </a:p>
          <a:p>
            <a:pPr marL="0" indent="0">
              <a:lnSpc>
                <a:spcPct val="150000"/>
              </a:lnSpc>
              <a:buNone/>
            </a:pPr>
            <a:r>
              <a:rPr lang="en-US" sz="2800" dirty="0" err="1">
                <a:cs typeface="Times New Roman" pitchFamily="18" charset="0"/>
              </a:rPr>
              <a:t>Azalarak</a:t>
            </a:r>
            <a:r>
              <a:rPr lang="en-US" sz="2800" dirty="0">
                <a:cs typeface="Times New Roman" pitchFamily="18" charset="0"/>
              </a:rPr>
              <a:t> </a:t>
            </a:r>
            <a:r>
              <a:rPr lang="en-US" sz="2800" dirty="0" err="1">
                <a:cs typeface="Times New Roman" pitchFamily="18" charset="0"/>
              </a:rPr>
              <a:t>artan</a:t>
            </a:r>
            <a:r>
              <a:rPr lang="en-US" sz="2800" dirty="0">
                <a:cs typeface="Times New Roman" pitchFamily="18" charset="0"/>
              </a:rPr>
              <a:t> </a:t>
            </a:r>
            <a:r>
              <a:rPr lang="en-US" sz="2800" dirty="0" err="1">
                <a:cs typeface="Times New Roman" pitchFamily="18" charset="0"/>
              </a:rPr>
              <a:t>biçimde</a:t>
            </a:r>
            <a:endParaRPr lang="en-US" sz="2800" dirty="0">
              <a:cs typeface="Times New Roman" pitchFamily="18" charset="0"/>
            </a:endParaRPr>
          </a:p>
          <a:p>
            <a:pPr marL="0" indent="0">
              <a:lnSpc>
                <a:spcPct val="150000"/>
              </a:lnSpc>
              <a:buNone/>
            </a:pPr>
            <a:endParaRPr lang="en-US" sz="2800" dirty="0">
              <a:cs typeface="Times New Roman" pitchFamily="18" charset="0"/>
            </a:endParaRPr>
          </a:p>
          <a:p>
            <a:pPr marL="0" indent="0">
              <a:lnSpc>
                <a:spcPct val="150000"/>
              </a:lnSpc>
              <a:buNone/>
            </a:pPr>
            <a:r>
              <a:rPr lang="en-US" sz="2800" dirty="0" err="1">
                <a:cs typeface="Times New Roman" pitchFamily="18" charset="0"/>
              </a:rPr>
              <a:t>Azalan</a:t>
            </a:r>
            <a:r>
              <a:rPr lang="en-US" sz="2800" dirty="0">
                <a:cs typeface="Times New Roman" pitchFamily="18" charset="0"/>
              </a:rPr>
              <a:t> </a:t>
            </a:r>
            <a:r>
              <a:rPr lang="en-US" sz="2800" dirty="0" err="1">
                <a:cs typeface="Times New Roman" pitchFamily="18" charset="0"/>
              </a:rPr>
              <a:t>marjinal</a:t>
            </a:r>
            <a:r>
              <a:rPr lang="en-US" sz="2800" dirty="0">
                <a:cs typeface="Times New Roman" pitchFamily="18" charset="0"/>
              </a:rPr>
              <a:t> </a:t>
            </a:r>
            <a:r>
              <a:rPr lang="en-US" sz="2800" dirty="0" err="1">
                <a:cs typeface="Times New Roman" pitchFamily="18" charset="0"/>
              </a:rPr>
              <a:t>ürün</a:t>
            </a:r>
            <a:r>
              <a:rPr lang="en-US" sz="2800" dirty="0">
                <a:cs typeface="Times New Roman" pitchFamily="18" charset="0"/>
              </a:rPr>
              <a:t> </a:t>
            </a:r>
            <a:r>
              <a:rPr lang="en-US" sz="2800" dirty="0" err="1">
                <a:cs typeface="Times New Roman" pitchFamily="18" charset="0"/>
              </a:rPr>
              <a:t>verimliliği</a:t>
            </a:r>
            <a:r>
              <a:rPr lang="en-US" sz="2800" dirty="0">
                <a:cs typeface="Times New Roman" pitchFamily="18" charset="0"/>
              </a:rPr>
              <a:t> </a:t>
            </a:r>
            <a:r>
              <a:rPr lang="en-US" sz="2800" dirty="0" err="1">
                <a:cs typeface="Times New Roman" pitchFamily="18" charset="0"/>
              </a:rPr>
              <a:t>yasası</a:t>
            </a:r>
            <a:endParaRPr lang="en-US" sz="2800" dirty="0">
              <a:cs typeface="Times New Roman" pitchFamily="18" charset="0"/>
            </a:endParaRPr>
          </a:p>
          <a:p>
            <a:pPr marL="0" indent="0">
              <a:lnSpc>
                <a:spcPct val="150000"/>
              </a:lnSpc>
              <a:buNone/>
            </a:pPr>
            <a:endParaRPr lang="en-US" sz="2800" dirty="0">
              <a:cs typeface="Times New Roman" pitchFamily="18" charset="0"/>
            </a:endParaRPr>
          </a:p>
        </p:txBody>
      </p:sp>
    </p:spTree>
    <p:extLst>
      <p:ext uri="{BB962C8B-B14F-4D97-AF65-F5344CB8AC3E}">
        <p14:creationId xmlns:p14="http://schemas.microsoft.com/office/powerpoint/2010/main" val="27701797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7200"/>
            <a:ext cx="8229600" cy="1097280"/>
          </a:xfrm>
        </p:spPr>
        <p:txBody>
          <a:bodyPr/>
          <a:lstStyle/>
          <a:p>
            <a:r>
              <a:rPr lang="en-US" sz="3600" dirty="0" err="1">
                <a:solidFill>
                  <a:schemeClr val="bg2"/>
                </a:solidFill>
              </a:rPr>
              <a:t>Verimlilik</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Üretim</a:t>
            </a:r>
            <a:r>
              <a:rPr lang="en-US" sz="3600" dirty="0">
                <a:solidFill>
                  <a:schemeClr val="bg2"/>
                </a:solidFill>
              </a:rPr>
              <a:t> </a:t>
            </a:r>
            <a:r>
              <a:rPr lang="en-US" sz="3600" dirty="0" err="1">
                <a:solidFill>
                  <a:schemeClr val="bg2"/>
                </a:solidFill>
              </a:rPr>
              <a:t>Fonksiyonu</a:t>
            </a:r>
            <a:endParaRPr lang="en-US" sz="2000" dirty="0">
              <a:solidFill>
                <a:schemeClr val="bg2"/>
              </a:solidFill>
            </a:endParaRPr>
          </a:p>
        </p:txBody>
      </p:sp>
      <p:pic>
        <p:nvPicPr>
          <p:cNvPr id="12290" name="Picture 2" descr="A line graph depicts the aggregate production function.&#10;The horizontal axis is labeled K equals Physical capital stock, and the vertical axis is labeled Y. One unit of physical capital stock is shown as legend at the bottom. The line initially overlaps the vertical axis and then starts sloping upwards with increase in the value of the physical capital stock, although less and less steeply. The slope of the line for one unit of increase in physical capital stock is measured at two different points A and B. The vertical distance for A, which is nearer to the origin is more than B, which is farther from the origi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63223" y="2286000"/>
            <a:ext cx="5617553" cy="3886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008332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97280"/>
          </a:xfrm>
        </p:spPr>
        <p:txBody>
          <a:bodyPr/>
          <a:lstStyle/>
          <a:p>
            <a:r>
              <a:rPr lang="en-US" sz="3600" dirty="0" err="1">
                <a:solidFill>
                  <a:schemeClr val="bg2"/>
                </a:solidFill>
              </a:rPr>
              <a:t>Verimlilik</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Üretim</a:t>
            </a:r>
            <a:r>
              <a:rPr lang="en-US" sz="3600" dirty="0">
                <a:solidFill>
                  <a:schemeClr val="bg2"/>
                </a:solidFill>
              </a:rPr>
              <a:t> </a:t>
            </a:r>
            <a:r>
              <a:rPr lang="en-US" sz="3600" dirty="0" err="1">
                <a:solidFill>
                  <a:schemeClr val="bg2"/>
                </a:solidFill>
              </a:rPr>
              <a:t>Fonksiyonu</a:t>
            </a:r>
            <a:endParaRPr lang="en-US" sz="2000" dirty="0">
              <a:solidFill>
                <a:schemeClr val="bg2"/>
              </a:solidFill>
            </a:endParaRPr>
          </a:p>
        </p:txBody>
      </p:sp>
      <p:pic>
        <p:nvPicPr>
          <p:cNvPr id="13314" name="Picture 2" descr="A line graph depicts the aggregate production function with the efficiency units of labor on the x-axis (with physical capital stock held constant).&#10;The horizontal axis is labeled H equals Efficiency units of labor and the vertical axis is labeled Y. One efficiency unit of labor is shown as legend at the bottom. The line initially overlaps the vertical axis and then starts sloping upwards with increase in the value of the physical capital stock, although less and  less steeply. The slope of the line for one unit increase in efficiency units of labor is measured at two different points, A and B. The vertical distance for A ,  which is nearer to the origin is more than B, which is farther from the origi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09800" y="2438400"/>
            <a:ext cx="5132582" cy="3581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512269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79252"/>
          </a:xfrm>
        </p:spPr>
        <p:txBody>
          <a:bodyPr/>
          <a:lstStyle/>
          <a:p>
            <a:r>
              <a:rPr lang="en-US" sz="3600" dirty="0" err="1">
                <a:solidFill>
                  <a:schemeClr val="bg2"/>
                </a:solidFill>
              </a:rPr>
              <a:t>Teknoloji</a:t>
            </a:r>
            <a:r>
              <a:rPr lang="en-US" sz="3600" dirty="0">
                <a:solidFill>
                  <a:schemeClr val="bg2"/>
                </a:solidFill>
              </a:rPr>
              <a:t> </a:t>
            </a:r>
            <a:r>
              <a:rPr lang="en-US" sz="3600" dirty="0" err="1">
                <a:solidFill>
                  <a:schemeClr val="bg2"/>
                </a:solidFill>
              </a:rPr>
              <a:t>Etkisi</a:t>
            </a:r>
            <a:endParaRPr lang="en-US" sz="2000" dirty="0">
              <a:solidFill>
                <a:schemeClr val="bg2"/>
              </a:solidFill>
            </a:endParaRPr>
          </a:p>
        </p:txBody>
      </p:sp>
      <p:sp>
        <p:nvSpPr>
          <p:cNvPr id="3" name="Content Placeholder 2"/>
          <p:cNvSpPr>
            <a:spLocks noGrp="1"/>
          </p:cNvSpPr>
          <p:nvPr>
            <p:ph idx="1"/>
          </p:nvPr>
        </p:nvSpPr>
        <p:spPr>
          <a:xfrm>
            <a:off x="457200" y="1600200"/>
            <a:ext cx="8229600" cy="838200"/>
          </a:xfrm>
        </p:spPr>
        <p:txBody>
          <a:bodyPr>
            <a:noAutofit/>
          </a:bodyPr>
          <a:lstStyle/>
          <a:p>
            <a:pPr marL="0" indent="0" algn="ctr">
              <a:buNone/>
            </a:pPr>
            <a:r>
              <a:rPr lang="en-US" sz="2400" dirty="0" err="1"/>
              <a:t>Üretim</a:t>
            </a:r>
            <a:r>
              <a:rPr lang="en-US" sz="2400" dirty="0"/>
              <a:t> </a:t>
            </a:r>
            <a:r>
              <a:rPr lang="en-US" sz="2400" dirty="0" err="1"/>
              <a:t>fonksiyonunun</a:t>
            </a:r>
            <a:r>
              <a:rPr lang="en-US" sz="2400" dirty="0"/>
              <a:t> </a:t>
            </a:r>
            <a:r>
              <a:rPr lang="en-US" sz="2400" dirty="0" err="1"/>
              <a:t>konumu</a:t>
            </a:r>
            <a:r>
              <a:rPr lang="en-US" sz="2400" dirty="0"/>
              <a:t> </a:t>
            </a:r>
            <a:r>
              <a:rPr lang="en-US" sz="2400" dirty="0" err="1"/>
              <a:t>değişmesi</a:t>
            </a:r>
            <a:endParaRPr lang="en-US" sz="2400" dirty="0"/>
          </a:p>
        </p:txBody>
      </p:sp>
      <p:pic>
        <p:nvPicPr>
          <p:cNvPr id="14338" name="Picture 2" descr="A line graph depicts the shift in the production function resulting from more advanced technology.&#10;The horizontal axis is labeled K equals Physical capital stock and the vertical axis is labeled Y. The line for &quot;Economy uses worse technology&quot; initially overlaps the vertical axis and then starts sloping upwards with increase in the value of the physical capital stock. However the slope of the line keeps on decreasing. The line for &quot;Economy uses better technology&quot; initially overlaps the vertical axis for a distance greater than the previous line and then follows the same patter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12949" y="2362200"/>
            <a:ext cx="4976405" cy="38373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32639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42380"/>
          </a:xfrm>
        </p:spPr>
        <p:txBody>
          <a:bodyPr/>
          <a:lstStyle/>
          <a:p>
            <a:r>
              <a:rPr lang="en-US" sz="3600" dirty="0" err="1">
                <a:solidFill>
                  <a:schemeClr val="bg2"/>
                </a:solidFill>
              </a:rPr>
              <a:t>Toplam</a:t>
            </a:r>
            <a:r>
              <a:rPr lang="en-US" sz="3600" dirty="0">
                <a:solidFill>
                  <a:schemeClr val="bg2"/>
                </a:solidFill>
              </a:rPr>
              <a:t> </a:t>
            </a:r>
            <a:r>
              <a:rPr lang="en-US" sz="3600" dirty="0" err="1">
                <a:solidFill>
                  <a:schemeClr val="bg2"/>
                </a:solidFill>
              </a:rPr>
              <a:t>Gelir</a:t>
            </a:r>
            <a:endParaRPr lang="en-IN" sz="2000" dirty="0">
              <a:solidFill>
                <a:schemeClr val="bg2"/>
              </a:solidFill>
              <a:latin typeface="+mj-lt"/>
            </a:endParaRPr>
          </a:p>
        </p:txBody>
      </p:sp>
      <p:sp>
        <p:nvSpPr>
          <p:cNvPr id="3" name="Content Placeholder 2"/>
          <p:cNvSpPr>
            <a:spLocks noGrp="1"/>
          </p:cNvSpPr>
          <p:nvPr>
            <p:ph idx="1"/>
          </p:nvPr>
        </p:nvSpPr>
        <p:spPr>
          <a:xfrm>
            <a:off x="457200" y="1295400"/>
            <a:ext cx="8229600" cy="4953000"/>
          </a:xfrm>
        </p:spPr>
        <p:txBody>
          <a:bodyPr/>
          <a:lstStyle/>
          <a:p>
            <a:pPr marL="0" indent="0">
              <a:lnSpc>
                <a:spcPct val="150000"/>
              </a:lnSpc>
              <a:buNone/>
            </a:pPr>
            <a:r>
              <a:rPr lang="en-US" sz="2400" b="1" dirty="0" err="1">
                <a:cs typeface="Times New Roman" pitchFamily="18" charset="0"/>
              </a:rPr>
              <a:t>Uluslararası</a:t>
            </a:r>
            <a:r>
              <a:rPr lang="en-US" sz="2400" b="1" dirty="0">
                <a:cs typeface="Times New Roman" pitchFamily="18" charset="0"/>
              </a:rPr>
              <a:t> </a:t>
            </a:r>
            <a:r>
              <a:rPr lang="en-US" sz="2400" b="1" dirty="0" err="1">
                <a:cs typeface="Times New Roman" pitchFamily="18" charset="0"/>
              </a:rPr>
              <a:t>kıyaslama</a:t>
            </a:r>
            <a:r>
              <a:rPr lang="en-US" sz="2400" b="1" dirty="0">
                <a:cs typeface="Times New Roman" pitchFamily="18" charset="0"/>
              </a:rPr>
              <a:t> </a:t>
            </a:r>
            <a:r>
              <a:rPr lang="en-US" sz="2400" b="1" dirty="0" err="1">
                <a:cs typeface="Times New Roman" pitchFamily="18" charset="0"/>
              </a:rPr>
              <a:t>nasıl</a:t>
            </a:r>
            <a:r>
              <a:rPr lang="en-US" sz="2400" b="1" dirty="0">
                <a:cs typeface="Times New Roman" pitchFamily="18" charset="0"/>
              </a:rPr>
              <a:t> </a:t>
            </a:r>
            <a:r>
              <a:rPr lang="en-US" sz="2400" b="1" dirty="0" err="1">
                <a:cs typeface="Times New Roman" pitchFamily="18" charset="0"/>
              </a:rPr>
              <a:t>yapılır</a:t>
            </a:r>
            <a:r>
              <a:rPr lang="en-US" sz="2400" dirty="0">
                <a:cs typeface="Times New Roman"/>
              </a:rPr>
              <a:t>? </a:t>
            </a:r>
          </a:p>
          <a:p>
            <a:pPr marL="0" indent="0">
              <a:lnSpc>
                <a:spcPct val="150000"/>
              </a:lnSpc>
              <a:buNone/>
            </a:pPr>
            <a:r>
              <a:rPr lang="en-US" sz="2400" dirty="0" err="1">
                <a:cs typeface="Times New Roman"/>
              </a:rPr>
              <a:t>Farklı</a:t>
            </a:r>
            <a:r>
              <a:rPr lang="en-US" sz="2400" dirty="0">
                <a:cs typeface="Times New Roman"/>
              </a:rPr>
              <a:t> </a:t>
            </a:r>
            <a:r>
              <a:rPr lang="en-US" sz="2400" dirty="0" err="1">
                <a:cs typeface="Times New Roman"/>
              </a:rPr>
              <a:t>ülkelerdeki</a:t>
            </a:r>
            <a:r>
              <a:rPr lang="en-US" sz="2400" dirty="0">
                <a:cs typeface="Times New Roman"/>
              </a:rPr>
              <a:t> </a:t>
            </a:r>
            <a:r>
              <a:rPr lang="en-US" sz="2400" dirty="0" err="1">
                <a:cs typeface="Times New Roman"/>
              </a:rPr>
              <a:t>kişilerin</a:t>
            </a:r>
            <a:r>
              <a:rPr lang="en-US" sz="2400" dirty="0">
                <a:cs typeface="Times New Roman"/>
              </a:rPr>
              <a:t> </a:t>
            </a:r>
            <a:r>
              <a:rPr lang="en-US" sz="2400" dirty="0" err="1">
                <a:cs typeface="Times New Roman"/>
              </a:rPr>
              <a:t>refah</a:t>
            </a:r>
            <a:r>
              <a:rPr lang="en-US" sz="2400" dirty="0">
                <a:cs typeface="Times New Roman"/>
              </a:rPr>
              <a:t> </a:t>
            </a:r>
            <a:r>
              <a:rPr lang="en-US" sz="2400" dirty="0" err="1">
                <a:cs typeface="Times New Roman"/>
              </a:rPr>
              <a:t>düzeyleri</a:t>
            </a:r>
            <a:r>
              <a:rPr lang="en-US" sz="2400" dirty="0">
                <a:cs typeface="Times New Roman"/>
              </a:rPr>
              <a:t> </a:t>
            </a:r>
            <a:r>
              <a:rPr lang="en-US" sz="2400" dirty="0" err="1">
                <a:cs typeface="Times New Roman"/>
              </a:rPr>
              <a:t>nasıl</a:t>
            </a:r>
            <a:r>
              <a:rPr lang="en-US" sz="2400" dirty="0">
                <a:cs typeface="Times New Roman"/>
              </a:rPr>
              <a:t> </a:t>
            </a:r>
            <a:r>
              <a:rPr lang="en-US" sz="2400" dirty="0" err="1">
                <a:cs typeface="Times New Roman"/>
              </a:rPr>
              <a:t>kıyaslarınız</a:t>
            </a:r>
            <a:r>
              <a:rPr lang="en-US" sz="2400" dirty="0">
                <a:cs typeface="Times New Roman"/>
              </a:rPr>
              <a:t>?</a:t>
            </a:r>
          </a:p>
          <a:p>
            <a:pPr marL="0" indent="0">
              <a:lnSpc>
                <a:spcPct val="150000"/>
              </a:lnSpc>
              <a:buNone/>
            </a:pPr>
            <a:endParaRPr lang="en-US" sz="2400" dirty="0">
              <a:cs typeface="Times New Roman"/>
            </a:endParaRPr>
          </a:p>
          <a:p>
            <a:pPr marL="0" indent="0">
              <a:lnSpc>
                <a:spcPct val="150000"/>
              </a:lnSpc>
              <a:buNone/>
            </a:pPr>
            <a:r>
              <a:rPr lang="en-US" sz="2400" dirty="0">
                <a:cs typeface="Times New Roman"/>
              </a:rPr>
              <a:t>Kim </a:t>
            </a:r>
            <a:r>
              <a:rPr lang="en-US" sz="2400" dirty="0" err="1">
                <a:cs typeface="Times New Roman"/>
              </a:rPr>
              <a:t>daha</a:t>
            </a:r>
            <a:r>
              <a:rPr lang="en-US" sz="2400" dirty="0">
                <a:cs typeface="Times New Roman"/>
              </a:rPr>
              <a:t> </a:t>
            </a:r>
            <a:r>
              <a:rPr lang="en-US" sz="2400" dirty="0" err="1">
                <a:cs typeface="Times New Roman"/>
              </a:rPr>
              <a:t>yüksek</a:t>
            </a:r>
            <a:r>
              <a:rPr lang="en-US" sz="2400" dirty="0">
                <a:cs typeface="Times New Roman"/>
              </a:rPr>
              <a:t> </a:t>
            </a:r>
            <a:r>
              <a:rPr lang="en-US" sz="2400" dirty="0" err="1">
                <a:cs typeface="Times New Roman"/>
              </a:rPr>
              <a:t>refah</a:t>
            </a:r>
            <a:r>
              <a:rPr lang="en-US" sz="2400" dirty="0">
                <a:cs typeface="Times New Roman"/>
              </a:rPr>
              <a:t> </a:t>
            </a:r>
            <a:r>
              <a:rPr lang="en-US" sz="2400" dirty="0" err="1">
                <a:cs typeface="Times New Roman"/>
              </a:rPr>
              <a:t>düzeyine</a:t>
            </a:r>
            <a:r>
              <a:rPr lang="en-US" sz="2400" dirty="0">
                <a:cs typeface="Times New Roman"/>
              </a:rPr>
              <a:t> </a:t>
            </a:r>
            <a:r>
              <a:rPr lang="en-US" sz="2400" dirty="0" err="1">
                <a:cs typeface="Times New Roman"/>
              </a:rPr>
              <a:t>sahiptir</a:t>
            </a:r>
            <a:r>
              <a:rPr lang="en-US" sz="2400" dirty="0">
                <a:cs typeface="Times New Roman"/>
              </a:rPr>
              <a:t>? </a:t>
            </a:r>
            <a:r>
              <a:rPr lang="en-US" sz="2400" dirty="0" err="1">
                <a:cs typeface="Times New Roman"/>
              </a:rPr>
              <a:t>Nasıl</a:t>
            </a:r>
            <a:r>
              <a:rPr lang="en-US" sz="2400" dirty="0">
                <a:cs typeface="Times New Roman"/>
              </a:rPr>
              <a:t> </a:t>
            </a:r>
            <a:r>
              <a:rPr lang="en-US" sz="2400" dirty="0" err="1">
                <a:cs typeface="Times New Roman"/>
              </a:rPr>
              <a:t>belirlenir</a:t>
            </a:r>
            <a:r>
              <a:rPr lang="en-US" sz="2400" dirty="0">
                <a:cs typeface="Times New Roman"/>
              </a:rPr>
              <a:t>?</a:t>
            </a:r>
          </a:p>
          <a:p>
            <a:pPr marL="0" indent="0">
              <a:lnSpc>
                <a:spcPct val="150000"/>
              </a:lnSpc>
              <a:buNone/>
            </a:pPr>
            <a:r>
              <a:rPr lang="en-US" sz="2400" dirty="0" err="1">
                <a:cs typeface="Times New Roman"/>
              </a:rPr>
              <a:t>Gelir</a:t>
            </a:r>
            <a:r>
              <a:rPr lang="en-US" sz="2400" dirty="0">
                <a:cs typeface="Times New Roman"/>
              </a:rPr>
              <a:t> </a:t>
            </a:r>
            <a:r>
              <a:rPr lang="en-US" sz="2400" dirty="0" err="1">
                <a:cs typeface="Times New Roman"/>
              </a:rPr>
              <a:t>eşitsizliğinin</a:t>
            </a:r>
            <a:r>
              <a:rPr lang="en-US" sz="2400" dirty="0">
                <a:cs typeface="Times New Roman"/>
              </a:rPr>
              <a:t> </a:t>
            </a:r>
            <a:r>
              <a:rPr lang="en-US" sz="2400" dirty="0" err="1">
                <a:cs typeface="Times New Roman"/>
              </a:rPr>
              <a:t>boyutları</a:t>
            </a:r>
            <a:r>
              <a:rPr lang="en-US" sz="2400" dirty="0">
                <a:cs typeface="Times New Roman"/>
              </a:rPr>
              <a:t>?</a:t>
            </a:r>
          </a:p>
        </p:txBody>
      </p:sp>
    </p:spTree>
    <p:extLst>
      <p:ext uri="{BB962C8B-B14F-4D97-AF65-F5344CB8AC3E}">
        <p14:creationId xmlns:p14="http://schemas.microsoft.com/office/powerpoint/2010/main" val="780033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457200" y="457200"/>
            <a:ext cx="8229600" cy="779252"/>
          </a:xfrm>
        </p:spPr>
        <p:txBody>
          <a:bodyPr/>
          <a:lstStyle/>
          <a:p>
            <a:r>
              <a:rPr lang="en-US" sz="3600" dirty="0" err="1">
                <a:solidFill>
                  <a:schemeClr val="bg2"/>
                </a:solidFill>
              </a:rPr>
              <a:t>Küresel</a:t>
            </a:r>
            <a:r>
              <a:rPr lang="en-US" sz="3600" dirty="0">
                <a:solidFill>
                  <a:schemeClr val="bg2"/>
                </a:solidFill>
              </a:rPr>
              <a:t> </a:t>
            </a:r>
            <a:r>
              <a:rPr lang="en-US" sz="3600" dirty="0" err="1">
                <a:solidFill>
                  <a:schemeClr val="bg2"/>
                </a:solidFill>
              </a:rPr>
              <a:t>Gelir</a:t>
            </a:r>
            <a:r>
              <a:rPr lang="en-US" sz="3600" dirty="0">
                <a:solidFill>
                  <a:schemeClr val="bg2"/>
                </a:solidFill>
              </a:rPr>
              <a:t> </a:t>
            </a:r>
            <a:r>
              <a:rPr lang="en-US" sz="3600" dirty="0" err="1">
                <a:solidFill>
                  <a:schemeClr val="bg2"/>
                </a:solidFill>
              </a:rPr>
              <a:t>Eşitsizliği</a:t>
            </a:r>
            <a:endParaRPr lang="en-US" sz="2000" dirty="0">
              <a:solidFill>
                <a:schemeClr val="bg2"/>
              </a:solidFill>
            </a:endParaRPr>
          </a:p>
        </p:txBody>
      </p:sp>
      <p:sp>
        <p:nvSpPr>
          <p:cNvPr id="2" name="Text Box 1"/>
          <p:cNvSpPr>
            <a:spLocks noGrp="1"/>
          </p:cNvSpPr>
          <p:nvPr>
            <p:ph idx="1"/>
          </p:nvPr>
        </p:nvSpPr>
        <p:spPr>
          <a:xfrm>
            <a:off x="457200" y="1981200"/>
            <a:ext cx="8229600" cy="1524000"/>
          </a:xfrm>
          <a:noFill/>
        </p:spPr>
        <p:txBody>
          <a:bodyPr/>
          <a:lstStyle/>
          <a:p>
            <a:pPr marL="0" indent="0">
              <a:lnSpc>
                <a:spcPct val="150000"/>
              </a:lnSpc>
              <a:buNone/>
            </a:pPr>
            <a:r>
              <a:rPr lang="en-US" sz="2800" dirty="0" err="1">
                <a:cs typeface="Times New Roman" pitchFamily="18" charset="0"/>
              </a:rPr>
              <a:t>Kişi</a:t>
            </a:r>
            <a:r>
              <a:rPr lang="en-US" sz="2800" dirty="0">
                <a:cs typeface="Times New Roman" pitchFamily="18" charset="0"/>
              </a:rPr>
              <a:t> </a:t>
            </a:r>
            <a:r>
              <a:rPr lang="en-US" sz="2800" dirty="0" err="1">
                <a:cs typeface="Times New Roman" pitchFamily="18" charset="0"/>
              </a:rPr>
              <a:t>başı</a:t>
            </a:r>
            <a:r>
              <a:rPr lang="en-US" sz="2800" dirty="0">
                <a:cs typeface="Times New Roman" pitchFamily="18" charset="0"/>
              </a:rPr>
              <a:t> </a:t>
            </a:r>
            <a:r>
              <a:rPr lang="en-US" sz="2800" dirty="0" err="1">
                <a:cs typeface="Times New Roman" pitchFamily="18" charset="0"/>
              </a:rPr>
              <a:t>gelir</a:t>
            </a:r>
            <a:r>
              <a:rPr lang="en-US" sz="2800" dirty="0">
                <a:cs typeface="Times New Roman" pitchFamily="18" charset="0"/>
              </a:rPr>
              <a:t> </a:t>
            </a:r>
            <a:r>
              <a:rPr lang="en-US" sz="2800" dirty="0" err="1">
                <a:cs typeface="Times New Roman" pitchFamily="18" charset="0"/>
              </a:rPr>
              <a:t>ve</a:t>
            </a:r>
            <a:r>
              <a:rPr lang="en-US" sz="2800" dirty="0">
                <a:cs typeface="Times New Roman" pitchFamily="18" charset="0"/>
              </a:rPr>
              <a:t> </a:t>
            </a:r>
            <a:r>
              <a:rPr lang="en-US" sz="2800" dirty="0" err="1">
                <a:cs typeface="Times New Roman" pitchFamily="18" charset="0"/>
              </a:rPr>
              <a:t>kişi</a:t>
            </a:r>
            <a:r>
              <a:rPr lang="en-US" sz="2800" dirty="0">
                <a:cs typeface="Times New Roman" pitchFamily="18" charset="0"/>
              </a:rPr>
              <a:t> </a:t>
            </a:r>
            <a:r>
              <a:rPr lang="en-US" sz="2800" dirty="0" err="1">
                <a:cs typeface="Times New Roman" pitchFamily="18" charset="0"/>
              </a:rPr>
              <a:t>başı</a:t>
            </a:r>
            <a:r>
              <a:rPr lang="en-US" sz="2800" dirty="0">
                <a:cs typeface="Times New Roman" pitchFamily="18" charset="0"/>
              </a:rPr>
              <a:t> GSYİH </a:t>
            </a:r>
          </a:p>
        </p:txBody>
      </p:sp>
      <p:graphicFrame>
        <p:nvGraphicFramePr>
          <p:cNvPr id="4" name="Object 3"/>
          <p:cNvGraphicFramePr>
            <a:graphicFrameLocks noChangeAspect="1"/>
          </p:cNvGraphicFramePr>
          <p:nvPr>
            <p:extLst>
              <p:ext uri="{D42A27DB-BD31-4B8C-83A1-F6EECF244321}">
                <p14:modId xmlns:p14="http://schemas.microsoft.com/office/powerpoint/2010/main" val="2906256707"/>
              </p:ext>
            </p:extLst>
          </p:nvPr>
        </p:nvGraphicFramePr>
        <p:xfrm>
          <a:off x="533400" y="3581398"/>
          <a:ext cx="8001000" cy="971895"/>
        </p:xfrm>
        <a:graphic>
          <a:graphicData uri="http://schemas.openxmlformats.org/presentationml/2006/ole">
            <mc:AlternateContent xmlns:mc="http://schemas.openxmlformats.org/markup-compatibility/2006">
              <mc:Choice xmlns:v="urn:schemas-microsoft-com:vml" Requires="v">
                <p:oleObj spid="_x0000_s3118" name="Equation" r:id="rId3" imgW="3454400" imgH="419100" progId="Equation.DSMT4">
                  <p:embed/>
                </p:oleObj>
              </mc:Choice>
              <mc:Fallback>
                <p:oleObj name="Equation" r:id="rId3" imgW="3454400" imgH="419100" progId="Equation.DSMT4">
                  <p:embed/>
                  <p:pic>
                    <p:nvPicPr>
                      <p:cNvPr id="0" name="Picture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581398"/>
                        <a:ext cx="8001000" cy="97189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025651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79252"/>
          </a:xfrm>
        </p:spPr>
        <p:txBody>
          <a:bodyPr/>
          <a:lstStyle/>
          <a:p>
            <a:r>
              <a:rPr lang="en-US" sz="3600" dirty="0" err="1">
                <a:solidFill>
                  <a:schemeClr val="bg2"/>
                </a:solidFill>
              </a:rPr>
              <a:t>Küresel</a:t>
            </a:r>
            <a:r>
              <a:rPr lang="en-US" sz="3600" dirty="0">
                <a:solidFill>
                  <a:schemeClr val="bg2"/>
                </a:solidFill>
              </a:rPr>
              <a:t> </a:t>
            </a:r>
            <a:r>
              <a:rPr lang="en-US" sz="3600" dirty="0" err="1">
                <a:solidFill>
                  <a:schemeClr val="bg2"/>
                </a:solidFill>
              </a:rPr>
              <a:t>Gelir</a:t>
            </a:r>
            <a:r>
              <a:rPr lang="en-US" sz="3600" dirty="0">
                <a:solidFill>
                  <a:schemeClr val="bg2"/>
                </a:solidFill>
              </a:rPr>
              <a:t> </a:t>
            </a:r>
            <a:r>
              <a:rPr lang="en-US" sz="3600" dirty="0" err="1">
                <a:solidFill>
                  <a:schemeClr val="bg2"/>
                </a:solidFill>
              </a:rPr>
              <a:t>Eşitsizliği</a:t>
            </a:r>
            <a:endParaRPr lang="en-US" sz="2000" dirty="0">
              <a:solidFill>
                <a:schemeClr val="bg2"/>
              </a:solidFill>
            </a:endParaRPr>
          </a:p>
        </p:txBody>
      </p:sp>
      <p:sp>
        <p:nvSpPr>
          <p:cNvPr id="3" name="Content Placeholder"/>
          <p:cNvSpPr>
            <a:spLocks noGrp="1"/>
          </p:cNvSpPr>
          <p:nvPr>
            <p:ph idx="1"/>
          </p:nvPr>
        </p:nvSpPr>
        <p:spPr>
          <a:xfrm>
            <a:off x="457200" y="2362200"/>
            <a:ext cx="8229600" cy="3429000"/>
          </a:xfrm>
        </p:spPr>
        <p:txBody>
          <a:bodyPr/>
          <a:lstStyle/>
          <a:p>
            <a:pPr marL="0" indent="0" algn="ctr">
              <a:lnSpc>
                <a:spcPct val="150000"/>
              </a:lnSpc>
              <a:buNone/>
            </a:pPr>
            <a:r>
              <a:rPr lang="en-US" sz="2800" u="sng" dirty="0" err="1">
                <a:cs typeface="Times New Roman" pitchFamily="18" charset="0"/>
              </a:rPr>
              <a:t>Çin</a:t>
            </a:r>
            <a:r>
              <a:rPr lang="en-US" sz="2800" u="sng" dirty="0">
                <a:cs typeface="Times New Roman" pitchFamily="18" charset="0"/>
              </a:rPr>
              <a:t> 2015</a:t>
            </a:r>
          </a:p>
          <a:p>
            <a:pPr marL="0" indent="0">
              <a:lnSpc>
                <a:spcPct val="150000"/>
              </a:lnSpc>
              <a:buNone/>
            </a:pPr>
            <a:r>
              <a:rPr lang="en-US" sz="2800" dirty="0">
                <a:cs typeface="Times New Roman" pitchFamily="18" charset="0"/>
              </a:rPr>
              <a:t>GSYİH = 60,001 </a:t>
            </a:r>
            <a:r>
              <a:rPr lang="en-US" sz="2800" dirty="0" err="1">
                <a:cs typeface="Times New Roman" pitchFamily="18" charset="0"/>
              </a:rPr>
              <a:t>milyar</a:t>
            </a:r>
            <a:r>
              <a:rPr lang="en-US" sz="2800" dirty="0">
                <a:cs typeface="Times New Roman" pitchFamily="18" charset="0"/>
              </a:rPr>
              <a:t> yuan</a:t>
            </a:r>
          </a:p>
          <a:p>
            <a:pPr marL="0" indent="0">
              <a:lnSpc>
                <a:spcPct val="150000"/>
              </a:lnSpc>
              <a:buNone/>
            </a:pPr>
            <a:r>
              <a:rPr lang="en-US" sz="2800" dirty="0" err="1">
                <a:cs typeface="Times New Roman" pitchFamily="18" charset="0"/>
              </a:rPr>
              <a:t>Toplam</a:t>
            </a:r>
            <a:r>
              <a:rPr lang="en-US" sz="2800" dirty="0">
                <a:cs typeface="Times New Roman" pitchFamily="18" charset="0"/>
              </a:rPr>
              <a:t> </a:t>
            </a:r>
            <a:r>
              <a:rPr lang="en-US" sz="2800" dirty="0" err="1">
                <a:cs typeface="Times New Roman" pitchFamily="18" charset="0"/>
              </a:rPr>
              <a:t>nüfus</a:t>
            </a:r>
            <a:r>
              <a:rPr lang="en-US" sz="2800" dirty="0">
                <a:cs typeface="Times New Roman" pitchFamily="18" charset="0"/>
              </a:rPr>
              <a:t>= 1,373 </a:t>
            </a:r>
            <a:r>
              <a:rPr lang="en-US" sz="2800" dirty="0" err="1">
                <a:cs typeface="Times New Roman" pitchFamily="18" charset="0"/>
              </a:rPr>
              <a:t>milyon</a:t>
            </a:r>
            <a:endParaRPr lang="en-US" sz="2800" dirty="0">
              <a:cs typeface="Times New Roman" pitchFamily="18" charset="0"/>
            </a:endParaRPr>
          </a:p>
          <a:p>
            <a:pPr marL="0" indent="0">
              <a:lnSpc>
                <a:spcPct val="150000"/>
              </a:lnSpc>
              <a:buNone/>
            </a:pPr>
            <a:r>
              <a:rPr lang="en-US" sz="2800" dirty="0">
                <a:cs typeface="Times New Roman" pitchFamily="18" charset="0"/>
              </a:rPr>
              <a:t>GSYİH </a:t>
            </a:r>
            <a:r>
              <a:rPr lang="en-US" sz="2800" dirty="0" err="1">
                <a:cs typeface="Times New Roman" pitchFamily="18" charset="0"/>
              </a:rPr>
              <a:t>kişi</a:t>
            </a:r>
            <a:r>
              <a:rPr lang="en-US" sz="2800" dirty="0">
                <a:cs typeface="Times New Roman" pitchFamily="18" charset="0"/>
              </a:rPr>
              <a:t> </a:t>
            </a:r>
            <a:r>
              <a:rPr lang="en-US" sz="2800" dirty="0" err="1">
                <a:cs typeface="Times New Roman" pitchFamily="18" charset="0"/>
              </a:rPr>
              <a:t>başı</a:t>
            </a:r>
            <a:r>
              <a:rPr lang="en-US" sz="2800" dirty="0">
                <a:cs typeface="Times New Roman" pitchFamily="18" charset="0"/>
              </a:rPr>
              <a:t>= 43,686 yuan </a:t>
            </a:r>
            <a:r>
              <a:rPr lang="en-US" sz="2800" dirty="0" err="1">
                <a:cs typeface="Times New Roman" pitchFamily="18" charset="0"/>
              </a:rPr>
              <a:t>kişi</a:t>
            </a:r>
            <a:r>
              <a:rPr lang="en-US" sz="2800" dirty="0">
                <a:cs typeface="Times New Roman" pitchFamily="18" charset="0"/>
              </a:rPr>
              <a:t> </a:t>
            </a:r>
            <a:r>
              <a:rPr lang="en-US" sz="2800" dirty="0" err="1">
                <a:cs typeface="Times New Roman" pitchFamily="18" charset="0"/>
              </a:rPr>
              <a:t>başı</a:t>
            </a:r>
            <a:r>
              <a:rPr lang="en-US" sz="2800" dirty="0">
                <a:cs typeface="Times New Roman" pitchFamily="18" charset="0"/>
              </a:rPr>
              <a:t> </a:t>
            </a:r>
            <a:r>
              <a:rPr lang="en-US" sz="2800" dirty="0" err="1">
                <a:cs typeface="Times New Roman" pitchFamily="18" charset="0"/>
              </a:rPr>
              <a:t>gelir</a:t>
            </a:r>
            <a:endParaRPr lang="en-US" sz="2800" dirty="0">
              <a:cs typeface="Times New Roman" pitchFamily="18" charset="0"/>
            </a:endParaRPr>
          </a:p>
        </p:txBody>
      </p:sp>
    </p:spTree>
    <p:extLst>
      <p:ext uri="{BB962C8B-B14F-4D97-AF65-F5344CB8AC3E}">
        <p14:creationId xmlns:p14="http://schemas.microsoft.com/office/powerpoint/2010/main" val="3787791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55452"/>
          </a:xfrm>
        </p:spPr>
        <p:txBody>
          <a:bodyPr/>
          <a:lstStyle/>
          <a:p>
            <a:r>
              <a:rPr lang="en-US" sz="3600" dirty="0" err="1"/>
              <a:t>Küresel</a:t>
            </a:r>
            <a:r>
              <a:rPr lang="en-US" sz="3600" dirty="0"/>
              <a:t> </a:t>
            </a:r>
            <a:r>
              <a:rPr lang="en-US" sz="3600" dirty="0" err="1"/>
              <a:t>Gelir</a:t>
            </a:r>
            <a:r>
              <a:rPr lang="en-US" sz="3600" dirty="0"/>
              <a:t> </a:t>
            </a:r>
            <a:r>
              <a:rPr lang="en-US" sz="3600" dirty="0" err="1"/>
              <a:t>Eşitsizliği</a:t>
            </a:r>
            <a:endParaRPr lang="en-US" sz="3600" dirty="0"/>
          </a:p>
        </p:txBody>
      </p:sp>
      <p:sp>
        <p:nvSpPr>
          <p:cNvPr id="3" name="Content Placeholder 2"/>
          <p:cNvSpPr>
            <a:spLocks noGrp="1"/>
          </p:cNvSpPr>
          <p:nvPr>
            <p:ph idx="1"/>
          </p:nvPr>
        </p:nvSpPr>
        <p:spPr>
          <a:xfrm>
            <a:off x="457200" y="1828800"/>
            <a:ext cx="8229600" cy="4267200"/>
          </a:xfrm>
        </p:spPr>
        <p:txBody>
          <a:bodyPr>
            <a:noAutofit/>
          </a:bodyPr>
          <a:lstStyle/>
          <a:p>
            <a:pPr marL="0" indent="0">
              <a:lnSpc>
                <a:spcPct val="150000"/>
              </a:lnSpc>
              <a:buNone/>
            </a:pPr>
            <a:r>
              <a:rPr lang="en-US" sz="2800" dirty="0" err="1">
                <a:cs typeface="Times New Roman" pitchFamily="18" charset="0"/>
              </a:rPr>
              <a:t>Yöntem</a:t>
            </a:r>
            <a:r>
              <a:rPr lang="en-US" sz="2800" dirty="0">
                <a:cs typeface="Times New Roman" pitchFamily="18" charset="0"/>
              </a:rPr>
              <a:t> #1 </a:t>
            </a:r>
            <a:r>
              <a:rPr lang="en-US" sz="2800" dirty="0" err="1">
                <a:cs typeface="Times New Roman" pitchFamily="18" charset="0"/>
              </a:rPr>
              <a:t>Cari</a:t>
            </a:r>
            <a:r>
              <a:rPr lang="en-US" sz="2800" dirty="0">
                <a:cs typeface="Times New Roman" pitchFamily="18" charset="0"/>
              </a:rPr>
              <a:t> </a:t>
            </a:r>
            <a:r>
              <a:rPr lang="en-US" sz="2800" dirty="0" err="1">
                <a:cs typeface="Times New Roman" pitchFamily="18" charset="0"/>
              </a:rPr>
              <a:t>döviz</a:t>
            </a:r>
            <a:r>
              <a:rPr lang="en-US" sz="2800" dirty="0">
                <a:cs typeface="Times New Roman" pitchFamily="18" charset="0"/>
              </a:rPr>
              <a:t> kuru </a:t>
            </a:r>
            <a:r>
              <a:rPr lang="en-US" sz="2800" dirty="0" err="1">
                <a:cs typeface="Times New Roman" pitchFamily="18" charset="0"/>
              </a:rPr>
              <a:t>ile</a:t>
            </a:r>
            <a:r>
              <a:rPr lang="en-US" sz="2800" dirty="0">
                <a:cs typeface="Times New Roman" pitchFamily="18" charset="0"/>
              </a:rPr>
              <a:t> </a:t>
            </a:r>
            <a:r>
              <a:rPr lang="en-US" sz="2800" dirty="0" err="1">
                <a:cs typeface="Times New Roman" pitchFamily="18" charset="0"/>
              </a:rPr>
              <a:t>çevrilmesine</a:t>
            </a:r>
            <a:r>
              <a:rPr lang="en-US" sz="2800" dirty="0">
                <a:cs typeface="Times New Roman" pitchFamily="18" charset="0"/>
              </a:rPr>
              <a:t> </a:t>
            </a:r>
            <a:r>
              <a:rPr lang="en-US" sz="2800" dirty="0" err="1">
                <a:cs typeface="Times New Roman" pitchFamily="18" charset="0"/>
              </a:rPr>
              <a:t>ilişkin</a:t>
            </a:r>
            <a:r>
              <a:rPr lang="en-US" sz="2800" dirty="0">
                <a:cs typeface="Times New Roman" pitchFamily="18" charset="0"/>
              </a:rPr>
              <a:t> </a:t>
            </a:r>
            <a:r>
              <a:rPr lang="en-US" sz="2800" dirty="0" err="1">
                <a:cs typeface="Times New Roman" pitchFamily="18" charset="0"/>
              </a:rPr>
              <a:t>sorunlar</a:t>
            </a:r>
            <a:r>
              <a:rPr lang="en-US" sz="2800" dirty="0">
                <a:cs typeface="Times New Roman" pitchFamily="18" charset="0"/>
              </a:rPr>
              <a:t>:</a:t>
            </a:r>
          </a:p>
          <a:p>
            <a:pPr marL="514350" indent="-514350">
              <a:lnSpc>
                <a:spcPct val="150000"/>
              </a:lnSpc>
              <a:buFont typeface="+mj-lt"/>
              <a:buAutoNum type="arabicPeriod"/>
            </a:pPr>
            <a:r>
              <a:rPr lang="en-US" sz="2800" dirty="0" err="1">
                <a:cs typeface="Times New Roman" pitchFamily="18" charset="0"/>
              </a:rPr>
              <a:t>Ekonomiler</a:t>
            </a:r>
            <a:r>
              <a:rPr lang="en-US" sz="2800" dirty="0">
                <a:cs typeface="Times New Roman" pitchFamily="18" charset="0"/>
              </a:rPr>
              <a:t> </a:t>
            </a:r>
            <a:r>
              <a:rPr lang="en-US" sz="2800" dirty="0" err="1">
                <a:cs typeface="Times New Roman" pitchFamily="18" charset="0"/>
              </a:rPr>
              <a:t>arasında</a:t>
            </a:r>
            <a:r>
              <a:rPr lang="en-US" sz="2800" dirty="0">
                <a:cs typeface="Times New Roman" pitchFamily="18" charset="0"/>
              </a:rPr>
              <a:t> </a:t>
            </a:r>
            <a:r>
              <a:rPr lang="en-US" sz="2800" dirty="0" err="1">
                <a:cs typeface="Times New Roman" pitchFamily="18" charset="0"/>
              </a:rPr>
              <a:t>fiyat</a:t>
            </a:r>
            <a:r>
              <a:rPr lang="en-US" sz="2800" dirty="0">
                <a:cs typeface="Times New Roman" pitchFamily="18" charset="0"/>
              </a:rPr>
              <a:t> </a:t>
            </a:r>
            <a:r>
              <a:rPr lang="en-US" sz="2800" dirty="0" err="1">
                <a:cs typeface="Times New Roman" pitchFamily="18" charset="0"/>
              </a:rPr>
              <a:t>düzeylerinin</a:t>
            </a:r>
            <a:r>
              <a:rPr lang="en-US" sz="2800" dirty="0">
                <a:cs typeface="Times New Roman" pitchFamily="18" charset="0"/>
              </a:rPr>
              <a:t> </a:t>
            </a:r>
            <a:r>
              <a:rPr lang="en-US" sz="2800" dirty="0" err="1">
                <a:cs typeface="Times New Roman" pitchFamily="18" charset="0"/>
              </a:rPr>
              <a:t>farklılaşması</a:t>
            </a:r>
            <a:r>
              <a:rPr lang="en-US" sz="2800" dirty="0">
                <a:cs typeface="Times New Roman" pitchFamily="18" charset="0"/>
              </a:rPr>
              <a:t>.</a:t>
            </a:r>
          </a:p>
          <a:p>
            <a:pPr marL="514350" indent="-514350">
              <a:lnSpc>
                <a:spcPct val="150000"/>
              </a:lnSpc>
              <a:buFont typeface="+mj-lt"/>
              <a:buAutoNum type="arabicPeriod"/>
            </a:pPr>
            <a:r>
              <a:rPr lang="en-US" sz="2800" dirty="0" err="1">
                <a:cs typeface="Times New Roman" pitchFamily="18" charset="0"/>
              </a:rPr>
              <a:t>Döviz</a:t>
            </a:r>
            <a:r>
              <a:rPr lang="en-US" sz="2800" dirty="0">
                <a:cs typeface="Times New Roman" pitchFamily="18" charset="0"/>
              </a:rPr>
              <a:t> </a:t>
            </a:r>
            <a:r>
              <a:rPr lang="en-US" sz="2800" dirty="0" err="1">
                <a:cs typeface="Times New Roman" pitchFamily="18" charset="0"/>
              </a:rPr>
              <a:t>kurunun</a:t>
            </a:r>
            <a:r>
              <a:rPr lang="en-US" sz="2800" dirty="0">
                <a:cs typeface="Times New Roman" pitchFamily="18" charset="0"/>
              </a:rPr>
              <a:t> </a:t>
            </a:r>
            <a:r>
              <a:rPr lang="en-US" sz="2800" dirty="0" err="1">
                <a:cs typeface="Times New Roman" pitchFamily="18" charset="0"/>
              </a:rPr>
              <a:t>fiyat</a:t>
            </a:r>
            <a:r>
              <a:rPr lang="en-US" sz="2800" dirty="0">
                <a:cs typeface="Times New Roman" pitchFamily="18" charset="0"/>
              </a:rPr>
              <a:t> </a:t>
            </a:r>
            <a:r>
              <a:rPr lang="en-US" sz="2800" dirty="0" err="1">
                <a:cs typeface="Times New Roman" pitchFamily="18" charset="0"/>
              </a:rPr>
              <a:t>düzeylerindeki</a:t>
            </a:r>
            <a:r>
              <a:rPr lang="en-US" sz="2800" dirty="0">
                <a:cs typeface="Times New Roman" pitchFamily="18" charset="0"/>
              </a:rPr>
              <a:t> </a:t>
            </a:r>
            <a:r>
              <a:rPr lang="en-US" sz="2800" dirty="0" err="1">
                <a:cs typeface="Times New Roman" pitchFamily="18" charset="0"/>
              </a:rPr>
              <a:t>değişimlerin</a:t>
            </a:r>
            <a:r>
              <a:rPr lang="en-US" sz="2800" dirty="0">
                <a:cs typeface="Times New Roman" pitchFamily="18" charset="0"/>
              </a:rPr>
              <a:t> </a:t>
            </a:r>
            <a:r>
              <a:rPr lang="en-US" sz="2800" dirty="0" err="1">
                <a:cs typeface="Times New Roman" pitchFamily="18" charset="0"/>
              </a:rPr>
              <a:t>dışında</a:t>
            </a:r>
            <a:r>
              <a:rPr lang="en-US" sz="2800" dirty="0">
                <a:cs typeface="Times New Roman" pitchFamily="18" charset="0"/>
              </a:rPr>
              <a:t> </a:t>
            </a:r>
            <a:r>
              <a:rPr lang="en-US" sz="2800" dirty="0" err="1">
                <a:cs typeface="Times New Roman" pitchFamily="18" charset="0"/>
              </a:rPr>
              <a:t>faktörlerden</a:t>
            </a:r>
            <a:r>
              <a:rPr lang="en-US" sz="2800" dirty="0">
                <a:cs typeface="Times New Roman" pitchFamily="18" charset="0"/>
              </a:rPr>
              <a:t> </a:t>
            </a:r>
            <a:r>
              <a:rPr lang="en-US" sz="2800" dirty="0" err="1">
                <a:cs typeface="Times New Roman" pitchFamily="18" charset="0"/>
              </a:rPr>
              <a:t>dolayı</a:t>
            </a:r>
            <a:r>
              <a:rPr lang="en-US" sz="2800" dirty="0">
                <a:cs typeface="Times New Roman" pitchFamily="18" charset="0"/>
              </a:rPr>
              <a:t> </a:t>
            </a:r>
            <a:r>
              <a:rPr lang="en-US" sz="2800" dirty="0" err="1">
                <a:cs typeface="Times New Roman" pitchFamily="18" charset="0"/>
              </a:rPr>
              <a:t>dalgalanması</a:t>
            </a:r>
            <a:r>
              <a:rPr lang="en-US" sz="2800" dirty="0">
                <a:cs typeface="Times New Roman" pitchFamily="18" charset="0"/>
              </a:rPr>
              <a:t>.</a:t>
            </a:r>
          </a:p>
        </p:txBody>
      </p:sp>
    </p:spTree>
    <p:extLst>
      <p:ext uri="{BB962C8B-B14F-4D97-AF65-F5344CB8AC3E}">
        <p14:creationId xmlns:p14="http://schemas.microsoft.com/office/powerpoint/2010/main" val="2527538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457200" y="439948"/>
            <a:ext cx="8229600" cy="703052"/>
          </a:xfrm>
        </p:spPr>
        <p:txBody>
          <a:bodyPr/>
          <a:lstStyle/>
          <a:p>
            <a:r>
              <a:rPr lang="en-US" sz="3600" dirty="0" err="1">
                <a:solidFill>
                  <a:schemeClr val="bg2"/>
                </a:solidFill>
              </a:rPr>
              <a:t>Küresel</a:t>
            </a:r>
            <a:r>
              <a:rPr lang="en-US" sz="3600" dirty="0">
                <a:solidFill>
                  <a:schemeClr val="bg2"/>
                </a:solidFill>
              </a:rPr>
              <a:t> </a:t>
            </a:r>
            <a:r>
              <a:rPr lang="en-US" sz="3600" dirty="0" err="1">
                <a:solidFill>
                  <a:schemeClr val="bg2"/>
                </a:solidFill>
              </a:rPr>
              <a:t>Gelir</a:t>
            </a:r>
            <a:r>
              <a:rPr lang="en-US" sz="3600" dirty="0">
                <a:solidFill>
                  <a:schemeClr val="bg2"/>
                </a:solidFill>
              </a:rPr>
              <a:t> </a:t>
            </a:r>
            <a:r>
              <a:rPr lang="en-US" sz="3600" dirty="0" err="1">
                <a:solidFill>
                  <a:schemeClr val="bg2"/>
                </a:solidFill>
              </a:rPr>
              <a:t>Eşitsizliği</a:t>
            </a:r>
            <a:endParaRPr lang="en-US" sz="2000" dirty="0">
              <a:solidFill>
                <a:schemeClr val="bg2"/>
              </a:solidFill>
            </a:endParaRPr>
          </a:p>
        </p:txBody>
      </p:sp>
      <p:sp>
        <p:nvSpPr>
          <p:cNvPr id="2" name="Text Box 1"/>
          <p:cNvSpPr>
            <a:spLocks noGrp="1"/>
          </p:cNvSpPr>
          <p:nvPr>
            <p:ph idx="1"/>
          </p:nvPr>
        </p:nvSpPr>
        <p:spPr>
          <a:xfrm>
            <a:off x="457200" y="1219200"/>
            <a:ext cx="8229600" cy="5029200"/>
          </a:xfrm>
        </p:spPr>
        <p:txBody>
          <a:bodyPr/>
          <a:lstStyle/>
          <a:p>
            <a:pPr marL="0" indent="0">
              <a:lnSpc>
                <a:spcPct val="150000"/>
              </a:lnSpc>
              <a:buNone/>
            </a:pPr>
            <a:r>
              <a:rPr lang="en-US" sz="2800" dirty="0" err="1">
                <a:cs typeface="Times New Roman" pitchFamily="18" charset="0"/>
              </a:rPr>
              <a:t>Yöntem</a:t>
            </a:r>
            <a:r>
              <a:rPr lang="en-US" sz="2800" dirty="0">
                <a:cs typeface="Times New Roman" pitchFamily="18" charset="0"/>
              </a:rPr>
              <a:t> #2: </a:t>
            </a:r>
            <a:r>
              <a:rPr lang="en-US" sz="2800" b="1" dirty="0">
                <a:cs typeface="Times New Roman" pitchFamily="18" charset="0"/>
              </a:rPr>
              <a:t>satin alma </a:t>
            </a:r>
            <a:r>
              <a:rPr lang="en-US" sz="2800" b="1" dirty="0" err="1">
                <a:cs typeface="Times New Roman" pitchFamily="18" charset="0"/>
              </a:rPr>
              <a:t>gücü</a:t>
            </a:r>
            <a:r>
              <a:rPr lang="en-US" sz="2800" b="1" dirty="0">
                <a:cs typeface="Times New Roman" pitchFamily="18" charset="0"/>
              </a:rPr>
              <a:t> </a:t>
            </a:r>
            <a:r>
              <a:rPr lang="en-US" sz="2800" b="1" dirty="0" err="1">
                <a:cs typeface="Times New Roman" pitchFamily="18" charset="0"/>
              </a:rPr>
              <a:t>paritesi</a:t>
            </a:r>
            <a:r>
              <a:rPr lang="en-US" sz="2800" b="1" dirty="0">
                <a:cs typeface="Times New Roman" pitchFamily="18" charset="0"/>
              </a:rPr>
              <a:t> (PPP)</a:t>
            </a:r>
            <a:endParaRPr lang="en-US" sz="2800" dirty="0">
              <a:cs typeface="Times New Roman" pitchFamily="18" charset="0"/>
            </a:endParaRPr>
          </a:p>
          <a:p>
            <a:pPr marL="0" indent="0">
              <a:lnSpc>
                <a:spcPct val="150000"/>
              </a:lnSpc>
              <a:spcBef>
                <a:spcPts val="0"/>
              </a:spcBef>
              <a:buNone/>
            </a:pPr>
            <a:r>
              <a:rPr lang="en-US" sz="2800" dirty="0">
                <a:cs typeface="Times New Roman" pitchFamily="18" charset="0"/>
              </a:rPr>
              <a:t>Bir </a:t>
            </a:r>
            <a:r>
              <a:rPr lang="en-US" sz="2800" dirty="0" err="1">
                <a:cs typeface="Times New Roman" pitchFamily="18" charset="0"/>
              </a:rPr>
              <a:t>ülkedeki</a:t>
            </a:r>
            <a:r>
              <a:rPr lang="en-US" sz="2800" dirty="0">
                <a:cs typeface="Times New Roman" pitchFamily="18" charset="0"/>
              </a:rPr>
              <a:t> </a:t>
            </a:r>
            <a:r>
              <a:rPr lang="en-US" sz="2800" dirty="0" err="1">
                <a:cs typeface="Times New Roman" pitchFamily="18" charset="0"/>
              </a:rPr>
              <a:t>GSYİH’nı</a:t>
            </a:r>
            <a:r>
              <a:rPr lang="en-US" sz="2800" dirty="0">
                <a:cs typeface="Times New Roman" pitchFamily="18" charset="0"/>
              </a:rPr>
              <a:t> o </a:t>
            </a:r>
            <a:r>
              <a:rPr lang="en-US" sz="2800" dirty="0" err="1">
                <a:cs typeface="Times New Roman" pitchFamily="18" charset="0"/>
              </a:rPr>
              <a:t>ülkedeki</a:t>
            </a:r>
            <a:r>
              <a:rPr lang="en-US" sz="2800" dirty="0">
                <a:cs typeface="Times New Roman" pitchFamily="18" charset="0"/>
              </a:rPr>
              <a:t> </a:t>
            </a:r>
            <a:r>
              <a:rPr lang="en-US" sz="2800" dirty="0" err="1">
                <a:cs typeface="Times New Roman" pitchFamily="18" charset="0"/>
              </a:rPr>
              <a:t>bir</a:t>
            </a:r>
            <a:r>
              <a:rPr lang="en-US" sz="2800" dirty="0">
                <a:cs typeface="Times New Roman" pitchFamily="18" charset="0"/>
              </a:rPr>
              <a:t> mal </a:t>
            </a:r>
            <a:r>
              <a:rPr lang="en-US" sz="2800" dirty="0" err="1">
                <a:cs typeface="Times New Roman" pitchFamily="18" charset="0"/>
              </a:rPr>
              <a:t>sepetinin</a:t>
            </a:r>
            <a:r>
              <a:rPr lang="en-US" sz="2800" dirty="0">
                <a:cs typeface="Times New Roman" pitchFamily="18" charset="0"/>
              </a:rPr>
              <a:t> </a:t>
            </a:r>
            <a:r>
              <a:rPr lang="en-US" sz="2800" dirty="0" err="1">
                <a:cs typeface="Times New Roman" pitchFamily="18" charset="0"/>
              </a:rPr>
              <a:t>fiyatının</a:t>
            </a:r>
            <a:r>
              <a:rPr lang="en-US" sz="2800" dirty="0">
                <a:cs typeface="Times New Roman" pitchFamily="18" charset="0"/>
              </a:rPr>
              <a:t> </a:t>
            </a:r>
            <a:r>
              <a:rPr lang="en-US" sz="2800" dirty="0" err="1">
                <a:cs typeface="Times New Roman" pitchFamily="18" charset="0"/>
              </a:rPr>
              <a:t>ABD’deki</a:t>
            </a:r>
            <a:r>
              <a:rPr lang="en-US" sz="2800" dirty="0">
                <a:cs typeface="Times New Roman" pitchFamily="18" charset="0"/>
              </a:rPr>
              <a:t> </a:t>
            </a:r>
            <a:r>
              <a:rPr lang="en-US" sz="2800" dirty="0" err="1">
                <a:cs typeface="Times New Roman" pitchFamily="18" charset="0"/>
              </a:rPr>
              <a:t>fiyatına</a:t>
            </a:r>
            <a:r>
              <a:rPr lang="en-US" sz="2800" dirty="0">
                <a:cs typeface="Times New Roman" pitchFamily="18" charset="0"/>
              </a:rPr>
              <a:t> </a:t>
            </a:r>
            <a:r>
              <a:rPr lang="en-US" sz="2800" dirty="0" err="1">
                <a:cs typeface="Times New Roman" pitchFamily="18" charset="0"/>
              </a:rPr>
              <a:t>oranı</a:t>
            </a:r>
            <a:r>
              <a:rPr lang="en-US" sz="2800" dirty="0">
                <a:cs typeface="Times New Roman" pitchFamily="18" charset="0"/>
              </a:rPr>
              <a:t> </a:t>
            </a:r>
            <a:r>
              <a:rPr lang="en-US" sz="2800" dirty="0" err="1">
                <a:cs typeface="Times New Roman" pitchFamily="18" charset="0"/>
              </a:rPr>
              <a:t>ile</a:t>
            </a:r>
            <a:r>
              <a:rPr lang="en-US" sz="2800" dirty="0">
                <a:cs typeface="Times New Roman" pitchFamily="18" charset="0"/>
              </a:rPr>
              <a:t> </a:t>
            </a:r>
            <a:r>
              <a:rPr lang="en-US" sz="2800" dirty="0" err="1">
                <a:cs typeface="Times New Roman" pitchFamily="18" charset="0"/>
              </a:rPr>
              <a:t>uyumlaştırılması</a:t>
            </a:r>
            <a:r>
              <a:rPr lang="en-US" sz="2800" dirty="0">
                <a:cs typeface="Times New Roman" pitchFamily="18" charset="0"/>
              </a:rPr>
              <a:t>.</a:t>
            </a:r>
          </a:p>
          <a:p>
            <a:pPr marL="0" indent="0">
              <a:lnSpc>
                <a:spcPct val="150000"/>
              </a:lnSpc>
              <a:spcBef>
                <a:spcPts val="0"/>
              </a:spcBef>
              <a:buNone/>
            </a:pPr>
            <a:r>
              <a:rPr lang="en-US" sz="2800" dirty="0" err="1">
                <a:cs typeface="Times New Roman" pitchFamily="18" charset="0"/>
              </a:rPr>
              <a:t>Kişi</a:t>
            </a:r>
            <a:r>
              <a:rPr lang="en-US" sz="2800" dirty="0">
                <a:cs typeface="Times New Roman" pitchFamily="18" charset="0"/>
              </a:rPr>
              <a:t> </a:t>
            </a:r>
            <a:r>
              <a:rPr lang="en-US" sz="2800" dirty="0" err="1">
                <a:cs typeface="Times New Roman" pitchFamily="18" charset="0"/>
              </a:rPr>
              <a:t>başı</a:t>
            </a:r>
            <a:r>
              <a:rPr lang="en-US" sz="2800" dirty="0">
                <a:cs typeface="Times New Roman" pitchFamily="18" charset="0"/>
              </a:rPr>
              <a:t> GSYİH= </a:t>
            </a:r>
            <a:r>
              <a:rPr lang="en-US" sz="2800" dirty="0" err="1">
                <a:cs typeface="Times New Roman" pitchFamily="18" charset="0"/>
              </a:rPr>
              <a:t>Yerel</a:t>
            </a:r>
            <a:r>
              <a:rPr lang="en-US" sz="2800" dirty="0">
                <a:cs typeface="Times New Roman" pitchFamily="18" charset="0"/>
              </a:rPr>
              <a:t> para </a:t>
            </a:r>
            <a:r>
              <a:rPr lang="en-US" sz="2800" dirty="0" err="1">
                <a:cs typeface="Times New Roman" pitchFamily="18" charset="0"/>
              </a:rPr>
              <a:t>birimiyle</a:t>
            </a:r>
            <a:r>
              <a:rPr lang="en-US" sz="2800" dirty="0">
                <a:cs typeface="Times New Roman" pitchFamily="18" charset="0"/>
              </a:rPr>
              <a:t> GSYİH× PPP </a:t>
            </a:r>
            <a:r>
              <a:rPr lang="en-US" sz="2800" dirty="0" err="1">
                <a:cs typeface="Times New Roman" pitchFamily="18" charset="0"/>
              </a:rPr>
              <a:t>fiyat</a:t>
            </a:r>
            <a:r>
              <a:rPr lang="en-US" sz="2800" dirty="0">
                <a:cs typeface="Times New Roman" pitchFamily="18" charset="0"/>
              </a:rPr>
              <a:t> </a:t>
            </a:r>
            <a:r>
              <a:rPr lang="en-US" sz="2800" dirty="0" err="1">
                <a:cs typeface="Times New Roman" pitchFamily="18" charset="0"/>
              </a:rPr>
              <a:t>düzeyi</a:t>
            </a:r>
            <a:endParaRPr lang="en-US" sz="2800" dirty="0">
              <a:cs typeface="Times New Roman" pitchFamily="18" charset="0"/>
            </a:endParaRPr>
          </a:p>
        </p:txBody>
      </p:sp>
    </p:spTree>
    <p:extLst>
      <p:ext uri="{BB962C8B-B14F-4D97-AF65-F5344CB8AC3E}">
        <p14:creationId xmlns:p14="http://schemas.microsoft.com/office/powerpoint/2010/main" val="82336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457200" y="457200"/>
            <a:ext cx="8229600" cy="779252"/>
          </a:xfrm>
        </p:spPr>
        <p:txBody>
          <a:bodyPr/>
          <a:lstStyle/>
          <a:p>
            <a:r>
              <a:rPr lang="en-US" sz="3600" dirty="0" err="1"/>
              <a:t>Küresel</a:t>
            </a:r>
            <a:r>
              <a:rPr lang="en-US" sz="3600" dirty="0"/>
              <a:t> </a:t>
            </a:r>
            <a:r>
              <a:rPr lang="en-US" sz="3600" dirty="0" err="1"/>
              <a:t>Gelir</a:t>
            </a:r>
            <a:r>
              <a:rPr lang="en-US" sz="3600" dirty="0"/>
              <a:t> </a:t>
            </a:r>
            <a:r>
              <a:rPr lang="en-US" sz="3600" dirty="0" err="1"/>
              <a:t>Eşitsizliği</a:t>
            </a:r>
            <a:endParaRPr lang="en-US" sz="2000" dirty="0">
              <a:solidFill>
                <a:schemeClr val="bg2"/>
              </a:solidFill>
            </a:endParaRPr>
          </a:p>
        </p:txBody>
      </p:sp>
      <p:sp>
        <p:nvSpPr>
          <p:cNvPr id="2" name="Text Box 1"/>
          <p:cNvSpPr>
            <a:spLocks noGrp="1"/>
          </p:cNvSpPr>
          <p:nvPr>
            <p:ph idx="1"/>
          </p:nvPr>
        </p:nvSpPr>
        <p:spPr/>
        <p:txBody>
          <a:bodyPr/>
          <a:lstStyle/>
          <a:p>
            <a:pPr marL="0" indent="0" algn="ctr">
              <a:lnSpc>
                <a:spcPct val="150000"/>
              </a:lnSpc>
              <a:buNone/>
            </a:pPr>
            <a:r>
              <a:rPr lang="en-US" sz="2400" u="sng" dirty="0">
                <a:cs typeface="Times New Roman" pitchFamily="18" charset="0"/>
              </a:rPr>
              <a:t>2015 </a:t>
            </a:r>
            <a:r>
              <a:rPr lang="en-US" sz="2400" u="sng" dirty="0" err="1">
                <a:cs typeface="Times New Roman" pitchFamily="18" charset="0"/>
              </a:rPr>
              <a:t>Çin</a:t>
            </a:r>
            <a:r>
              <a:rPr lang="en-US" sz="2400" u="sng" dirty="0">
                <a:cs typeface="Times New Roman" pitchFamily="18" charset="0"/>
              </a:rPr>
              <a:t> GSYİH</a:t>
            </a:r>
          </a:p>
          <a:p>
            <a:pPr marL="0" indent="0">
              <a:lnSpc>
                <a:spcPct val="150000"/>
              </a:lnSpc>
              <a:buNone/>
            </a:pPr>
            <a:r>
              <a:rPr lang="en-US" sz="2400" dirty="0">
                <a:cs typeface="Times New Roman" pitchFamily="18" charset="0"/>
              </a:rPr>
              <a:t>2015, </a:t>
            </a:r>
            <a:r>
              <a:rPr lang="en-US" sz="2400" dirty="0" err="1">
                <a:cs typeface="Times New Roman" pitchFamily="18" charset="0"/>
              </a:rPr>
              <a:t>ABD’de</a:t>
            </a:r>
            <a:r>
              <a:rPr lang="en-US" sz="2400" dirty="0">
                <a:cs typeface="Times New Roman" pitchFamily="18" charset="0"/>
              </a:rPr>
              <a:t> Big Mac </a:t>
            </a:r>
            <a:r>
              <a:rPr lang="en-US" sz="2400" dirty="0" err="1">
                <a:cs typeface="Times New Roman" pitchFamily="18" charset="0"/>
              </a:rPr>
              <a:t>fiyatı</a:t>
            </a:r>
            <a:r>
              <a:rPr lang="en-US" sz="2400" dirty="0">
                <a:cs typeface="Times New Roman" pitchFamily="18" charset="0"/>
              </a:rPr>
              <a:t> = $4.79 </a:t>
            </a:r>
            <a:r>
              <a:rPr lang="en-US" sz="2400" dirty="0" err="1">
                <a:cs typeface="Times New Roman" pitchFamily="18" charset="0"/>
              </a:rPr>
              <a:t>ve</a:t>
            </a:r>
            <a:r>
              <a:rPr lang="en-US" sz="2400" dirty="0">
                <a:cs typeface="Times New Roman" pitchFamily="18" charset="0"/>
              </a:rPr>
              <a:t> </a:t>
            </a:r>
            <a:r>
              <a:rPr lang="en-US" sz="2400" dirty="0" err="1">
                <a:cs typeface="Times New Roman" pitchFamily="18" charset="0"/>
              </a:rPr>
              <a:t>Çin’deki</a:t>
            </a:r>
            <a:r>
              <a:rPr lang="en-US" sz="2400" dirty="0">
                <a:cs typeface="Times New Roman" pitchFamily="18" charset="0"/>
              </a:rPr>
              <a:t> </a:t>
            </a:r>
            <a:r>
              <a:rPr lang="en-US" sz="2400" dirty="0" err="1">
                <a:cs typeface="Times New Roman" pitchFamily="18" charset="0"/>
              </a:rPr>
              <a:t>fiyatı</a:t>
            </a:r>
            <a:r>
              <a:rPr lang="en-US" sz="2400" dirty="0">
                <a:cs typeface="Times New Roman" pitchFamily="18" charset="0"/>
              </a:rPr>
              <a:t> = 17.2 yuan</a:t>
            </a:r>
            <a:endParaRPr lang="en-US" sz="2400" u="sng" dirty="0">
              <a:cs typeface="Times New Roman" pitchFamily="18" charset="0"/>
            </a:endParaRPr>
          </a:p>
          <a:p>
            <a:pPr marL="0" indent="0">
              <a:lnSpc>
                <a:spcPct val="150000"/>
              </a:lnSpc>
              <a:buNone/>
            </a:pPr>
            <a:r>
              <a:rPr lang="en-US" sz="2400" dirty="0" err="1">
                <a:cs typeface="Times New Roman" pitchFamily="18" charset="0"/>
              </a:rPr>
              <a:t>Çin</a:t>
            </a:r>
            <a:r>
              <a:rPr lang="en-US" sz="2400" dirty="0">
                <a:cs typeface="Times New Roman" pitchFamily="18" charset="0"/>
              </a:rPr>
              <a:t> GSYİH $ = </a:t>
            </a:r>
            <a:r>
              <a:rPr lang="en-US" sz="2400" dirty="0" err="1">
                <a:cs typeface="Times New Roman" pitchFamily="18" charset="0"/>
              </a:rPr>
              <a:t>Çin</a:t>
            </a:r>
            <a:r>
              <a:rPr lang="en-US" sz="2400" dirty="0">
                <a:cs typeface="Times New Roman" pitchFamily="18" charset="0"/>
              </a:rPr>
              <a:t> GSYİH </a:t>
            </a:r>
            <a:r>
              <a:rPr lang="en-US" sz="2400" dirty="0" err="1">
                <a:cs typeface="Times New Roman" pitchFamily="18" charset="0"/>
              </a:rPr>
              <a:t>kişi</a:t>
            </a:r>
            <a:r>
              <a:rPr lang="en-US" sz="2400" dirty="0">
                <a:cs typeface="Times New Roman" pitchFamily="18" charset="0"/>
              </a:rPr>
              <a:t> </a:t>
            </a:r>
            <a:r>
              <a:rPr lang="en-US" sz="2400" dirty="0" err="1">
                <a:cs typeface="Times New Roman" pitchFamily="18" charset="0"/>
              </a:rPr>
              <a:t>başı</a:t>
            </a:r>
            <a:r>
              <a:rPr lang="en-US" sz="2400" dirty="0">
                <a:cs typeface="Times New Roman" pitchFamily="18" charset="0"/>
              </a:rPr>
              <a:t> yuan ×  (</a:t>
            </a:r>
            <a:r>
              <a:rPr lang="en-US" sz="2400" dirty="0" err="1">
                <a:cs typeface="Times New Roman" pitchFamily="18" charset="0"/>
              </a:rPr>
              <a:t>Fiyat</a:t>
            </a:r>
            <a:r>
              <a:rPr lang="en-US" sz="2400" baseline="-25000" dirty="0" err="1">
                <a:cs typeface="Times New Roman" pitchFamily="18" charset="0"/>
              </a:rPr>
              <a:t>ABD</a:t>
            </a:r>
            <a:r>
              <a:rPr lang="en-US" sz="2400" dirty="0">
                <a:cs typeface="Times New Roman" pitchFamily="18" charset="0"/>
              </a:rPr>
              <a:t>/ </a:t>
            </a:r>
            <a:r>
              <a:rPr lang="en-US" sz="2400" dirty="0" err="1">
                <a:cs typeface="Times New Roman" pitchFamily="18" charset="0"/>
              </a:rPr>
              <a:t>Fiyat</a:t>
            </a:r>
            <a:r>
              <a:rPr lang="en-US" sz="2400" baseline="-25000" dirty="0" err="1">
                <a:cs typeface="Times New Roman" pitchFamily="18" charset="0"/>
              </a:rPr>
              <a:t>Çin</a:t>
            </a:r>
            <a:r>
              <a:rPr lang="en-US" sz="2400" dirty="0">
                <a:cs typeface="Times New Roman" pitchFamily="18" charset="0"/>
              </a:rPr>
              <a:t>)</a:t>
            </a:r>
          </a:p>
          <a:p>
            <a:pPr marL="0" indent="0">
              <a:lnSpc>
                <a:spcPct val="150000"/>
              </a:lnSpc>
              <a:buNone/>
            </a:pPr>
            <a:r>
              <a:rPr lang="en-US" sz="2400" dirty="0" err="1">
                <a:cs typeface="Times New Roman" pitchFamily="18" charset="0"/>
              </a:rPr>
              <a:t>Çin</a:t>
            </a:r>
            <a:r>
              <a:rPr lang="en-US" sz="2400" dirty="0">
                <a:cs typeface="Times New Roman" pitchFamily="18" charset="0"/>
              </a:rPr>
              <a:t> </a:t>
            </a:r>
            <a:r>
              <a:rPr lang="en-US" sz="2400" dirty="0" err="1">
                <a:cs typeface="Times New Roman" pitchFamily="18" charset="0"/>
              </a:rPr>
              <a:t>kişi</a:t>
            </a:r>
            <a:r>
              <a:rPr lang="en-US" sz="2400" dirty="0">
                <a:cs typeface="Times New Roman" pitchFamily="18" charset="0"/>
              </a:rPr>
              <a:t> </a:t>
            </a:r>
            <a:r>
              <a:rPr lang="en-US" sz="2400" dirty="0" err="1">
                <a:cs typeface="Times New Roman" pitchFamily="18" charset="0"/>
              </a:rPr>
              <a:t>başı</a:t>
            </a:r>
            <a:r>
              <a:rPr lang="en-US" sz="2400" dirty="0">
                <a:cs typeface="Times New Roman" pitchFamily="18" charset="0"/>
              </a:rPr>
              <a:t> </a:t>
            </a:r>
            <a:r>
              <a:rPr lang="en-US" sz="2400" dirty="0" err="1">
                <a:cs typeface="Times New Roman" pitchFamily="18" charset="0"/>
              </a:rPr>
              <a:t>hasıla</a:t>
            </a:r>
            <a:r>
              <a:rPr lang="en-US" sz="2400" dirty="0">
                <a:cs typeface="Times New Roman" pitchFamily="18" charset="0"/>
              </a:rPr>
              <a:t> $ = 43,686 yuan x ($4.79/17.2 yuan) = $12,166 </a:t>
            </a:r>
          </a:p>
        </p:txBody>
      </p:sp>
    </p:spTree>
    <p:extLst>
      <p:ext uri="{BB962C8B-B14F-4D97-AF65-F5344CB8AC3E}">
        <p14:creationId xmlns:p14="http://schemas.microsoft.com/office/powerpoint/2010/main" val="18147193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457200" y="516148"/>
            <a:ext cx="8229600" cy="703052"/>
          </a:xfrm>
        </p:spPr>
        <p:txBody>
          <a:bodyPr/>
          <a:lstStyle/>
          <a:p>
            <a:r>
              <a:rPr lang="en-US" sz="3600" dirty="0" err="1">
                <a:solidFill>
                  <a:schemeClr val="bg2"/>
                </a:solidFill>
              </a:rPr>
              <a:t>Kişisel</a:t>
            </a:r>
            <a:r>
              <a:rPr lang="en-US" sz="3600" dirty="0">
                <a:solidFill>
                  <a:schemeClr val="bg2"/>
                </a:solidFill>
              </a:rPr>
              <a:t> </a:t>
            </a:r>
            <a:r>
              <a:rPr lang="en-US" sz="3600" dirty="0" err="1">
                <a:solidFill>
                  <a:schemeClr val="bg2"/>
                </a:solidFill>
              </a:rPr>
              <a:t>Gelir</a:t>
            </a:r>
            <a:r>
              <a:rPr lang="en-US" sz="3600" dirty="0">
                <a:solidFill>
                  <a:schemeClr val="bg2"/>
                </a:solidFill>
              </a:rPr>
              <a:t> </a:t>
            </a:r>
            <a:r>
              <a:rPr lang="en-US" sz="3600" dirty="0" err="1">
                <a:solidFill>
                  <a:schemeClr val="bg2"/>
                </a:solidFill>
              </a:rPr>
              <a:t>Eşitsizliği</a:t>
            </a:r>
            <a:endParaRPr lang="en-US" sz="2000" dirty="0">
              <a:solidFill>
                <a:schemeClr val="bg2"/>
              </a:solidFill>
            </a:endParaRPr>
          </a:p>
        </p:txBody>
      </p:sp>
      <p:sp>
        <p:nvSpPr>
          <p:cNvPr id="2" name="Text Box 1"/>
          <p:cNvSpPr>
            <a:spLocks noGrp="1"/>
          </p:cNvSpPr>
          <p:nvPr>
            <p:ph idx="1"/>
          </p:nvPr>
        </p:nvSpPr>
        <p:spPr>
          <a:xfrm>
            <a:off x="457200" y="1600200"/>
            <a:ext cx="8229600" cy="762000"/>
          </a:xfrm>
        </p:spPr>
        <p:txBody>
          <a:bodyPr/>
          <a:lstStyle/>
          <a:p>
            <a:pPr marL="0" indent="0" algn="ctr">
              <a:buNone/>
            </a:pPr>
            <a:r>
              <a:rPr lang="en-US" sz="2400" dirty="0" err="1"/>
              <a:t>Kişi</a:t>
            </a:r>
            <a:r>
              <a:rPr lang="en-US" sz="2400" dirty="0"/>
              <a:t> </a:t>
            </a:r>
            <a:r>
              <a:rPr lang="en-US" sz="2400" dirty="0" err="1"/>
              <a:t>Başı</a:t>
            </a:r>
            <a:r>
              <a:rPr lang="en-US" sz="2400" dirty="0"/>
              <a:t> GSYİH </a:t>
            </a:r>
            <a:r>
              <a:rPr lang="en-US" sz="2400" dirty="0" err="1"/>
              <a:t>Kıyaslaması</a:t>
            </a:r>
            <a:endParaRPr lang="en-US" sz="2400" dirty="0"/>
          </a:p>
        </p:txBody>
      </p:sp>
      <p:pic>
        <p:nvPicPr>
          <p:cNvPr id="4098" name="Picture 2" descr="A bar graph depicts the GDP per capita around the world in 2014.&#10;The vertical axis is labeled Number of countries and ranges from 0 to 45 in increments of 5. The horizontal axis is labeled Income group and lists various income groups. The data shown is as follows:&#10;◦ Less than 1,000: 5, includes Burundi, Liberia, and Niger&#10;◦ 1,000 to 2,000: 17, includes the Democratic Republic of Congo, Ethiopia, and Mali&#10;◦ 2,000 to 5,000: 26, includes Kenya, Nicaragua, and Pakistan)&#10;◦ 5,000 to 10,000: 24, includes Egypt, India, and Vietnam)&#10;◦ 10,000 to 20,000: 40, includes Brazil, China, Mexico, and South Africa&#10;◦ 20,000 to 30,000: 26, includes Argentina, Estonia, and Portugal&#10;◦ 30,000 to 40,000: 14, includes Italy, South Korea, and Spain&#10;◦ 40,000 to 50,000: 16, includes Australia, Germany, and the United Kingdom&#10;◦ 50,000 and above: 12, includes  Qatar, Singapore, and the United State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8632" y="2720684"/>
            <a:ext cx="7545136" cy="3362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52777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457200" y="457200"/>
            <a:ext cx="8229600" cy="703052"/>
          </a:xfrm>
        </p:spPr>
        <p:txBody>
          <a:bodyPr/>
          <a:lstStyle/>
          <a:p>
            <a:r>
              <a:rPr lang="en-US" sz="3600" dirty="0" err="1">
                <a:solidFill>
                  <a:schemeClr val="bg2"/>
                </a:solidFill>
              </a:rPr>
              <a:t>Kişisel</a:t>
            </a:r>
            <a:r>
              <a:rPr lang="en-US" sz="3600" dirty="0">
                <a:solidFill>
                  <a:schemeClr val="bg2"/>
                </a:solidFill>
              </a:rPr>
              <a:t> </a:t>
            </a:r>
            <a:r>
              <a:rPr lang="en-US" sz="3600" dirty="0" err="1">
                <a:solidFill>
                  <a:schemeClr val="bg2"/>
                </a:solidFill>
              </a:rPr>
              <a:t>Gelir</a:t>
            </a:r>
            <a:r>
              <a:rPr lang="en-US" sz="3600" dirty="0">
                <a:solidFill>
                  <a:schemeClr val="bg2"/>
                </a:solidFill>
              </a:rPr>
              <a:t> </a:t>
            </a:r>
            <a:r>
              <a:rPr lang="en-US" sz="3600" dirty="0" err="1">
                <a:solidFill>
                  <a:schemeClr val="bg2"/>
                </a:solidFill>
              </a:rPr>
              <a:t>Eşitsizliği</a:t>
            </a:r>
            <a:endParaRPr lang="en-US" sz="2000" dirty="0">
              <a:solidFill>
                <a:schemeClr val="bg2"/>
              </a:solidFill>
            </a:endParaRPr>
          </a:p>
        </p:txBody>
      </p:sp>
      <p:sp>
        <p:nvSpPr>
          <p:cNvPr id="2" name="Text Box 1"/>
          <p:cNvSpPr>
            <a:spLocks noGrp="1"/>
          </p:cNvSpPr>
          <p:nvPr>
            <p:ph idx="1"/>
          </p:nvPr>
        </p:nvSpPr>
        <p:spPr>
          <a:xfrm>
            <a:off x="457200" y="1600200"/>
            <a:ext cx="8229600" cy="731046"/>
          </a:xfrm>
        </p:spPr>
        <p:txBody>
          <a:bodyPr/>
          <a:lstStyle/>
          <a:p>
            <a:pPr marL="0" indent="0" algn="ctr">
              <a:buNone/>
            </a:pPr>
            <a:r>
              <a:rPr lang="en-US" sz="2400" dirty="0" err="1"/>
              <a:t>Kişi</a:t>
            </a:r>
            <a:r>
              <a:rPr lang="en-US" sz="2400" dirty="0"/>
              <a:t> </a:t>
            </a:r>
            <a:r>
              <a:rPr lang="en-US" sz="2400" dirty="0" err="1"/>
              <a:t>Başı</a:t>
            </a:r>
            <a:r>
              <a:rPr lang="en-US" sz="2400" dirty="0"/>
              <a:t> GSYİH </a:t>
            </a:r>
            <a:r>
              <a:rPr lang="en-US" sz="2400" dirty="0" err="1"/>
              <a:t>Kıyaslaması</a:t>
            </a:r>
            <a:endParaRPr lang="en-US" sz="2400" dirty="0"/>
          </a:p>
        </p:txBody>
      </p:sp>
      <p:pic>
        <p:nvPicPr>
          <p:cNvPr id="5122" name="Picture 2" descr="A map shows the PPP-adjusted GDP per capita across the world.&#10;The data shown is as follows:&#10;◦ Less than 1,000: Liberia, Niger, Central African Republic, Rwanda, Burundi&#10;◦ 1,000 to 2,000: Sierra Leone, Guinea-Bissau, Mali, Ghana, Togo, Benin, Burkina Faso, Democratic Republic of Congo, Uganda, Ethiopia, Madagascar, Mozambique, Zimbabwe&#10;◦ 2,000 to 5,000:  Ghana, Cote d'Ivoire, Senegal, Mauritania, Morocco, Chad, Cameroon, Republic of Congo, Sudan, Kenya, Tanzania, Zambia, Oman, Syria, Georgia, Azerbaijan, Romania, Pakistan, Tajikistan, Kyrgyzstan, Nepal, Bangladesh, Indonesia, Nicaragua, Honduras&#10;◦ 5,000 to 10,000:  Guatemala, Bolivia, Paraguay, Western Sahara, Angola, Egypt, India, Bhutan, Burma, Laos, Vietnam, Malaysia, Indonesia&#10;◦ 10,000 to 20,000: Mexico, Colombia, Ecuador, Peru, Venezuela, Brazil, Algeria, Tunisia, Gabon, South Africa, Namibia, Botswana, Turkey, Bulgaria, Iran, Iraq, Jordan, Turkey, Ukraine, China, Mongolia, Thailand&#10;◦ 20,000 to 30,000: Chile, Argentina, Uruguay, Turkmenistan, Kazakhstan, Poland, Belarus, Latvia, Estonia, Russia&#10;◦ 30,000 to 40,000: Spain, France, Italy, Hungary, New Zealand&#10;◦ 40,000 to 50,000: Canada, Iceland, Ireland, United Kingdom, Germany, Sweden, Finland, Netherlands, Saudi Arabia, Australia&#10;◦ More than 50,000: USA, Norwa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5400" y="2331246"/>
            <a:ext cx="6451600" cy="38409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46574591"/>
      </p:ext>
    </p:extLst>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7307</TotalTime>
  <Words>490</Words>
  <Application>Microsoft Macintosh PowerPoint</Application>
  <PresentationFormat>On-screen Show (4:3)</PresentationFormat>
  <Paragraphs>87</Paragraphs>
  <Slides>18</Slides>
  <Notes>6</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4" baseType="lpstr">
      <vt:lpstr>Arial</vt:lpstr>
      <vt:lpstr>Times New Roman</vt:lpstr>
      <vt:lpstr>Verdana</vt:lpstr>
      <vt:lpstr>Wingdings</vt:lpstr>
      <vt:lpstr>508 Lecture</vt:lpstr>
      <vt:lpstr>Equation</vt:lpstr>
      <vt:lpstr>Makroiktisat</vt:lpstr>
      <vt:lpstr>Toplam Gelir</vt:lpstr>
      <vt:lpstr>Küresel Gelir Eşitsizliği</vt:lpstr>
      <vt:lpstr>Küresel Gelir Eşitsizliği</vt:lpstr>
      <vt:lpstr>Küresel Gelir Eşitsizliği</vt:lpstr>
      <vt:lpstr>Küresel Gelir Eşitsizliği</vt:lpstr>
      <vt:lpstr>Küresel Gelir Eşitsizliği</vt:lpstr>
      <vt:lpstr>Kişisel Gelir Eşitsizliği</vt:lpstr>
      <vt:lpstr>Kişisel Gelir Eşitsizliği</vt:lpstr>
      <vt:lpstr>Emek verimliliği ve eşitsizlik</vt:lpstr>
      <vt:lpstr>Emek verimliliği ve üretim fonksiyonu</vt:lpstr>
      <vt:lpstr>Verimlilik ve Üretim Fonksiyonu</vt:lpstr>
      <vt:lpstr>Verimlilik ve Üretim Fonksiyonu</vt:lpstr>
      <vt:lpstr>Verimlilik ve Üretim Fonksiyonu</vt:lpstr>
      <vt:lpstr>Verimlilik ve Üretim Fonksiyonu</vt:lpstr>
      <vt:lpstr>Verimlilik ve Üretim Fonksiyonu</vt:lpstr>
      <vt:lpstr>Verimlilik ve Üretim Fonksiyonu</vt:lpstr>
      <vt:lpstr>Teknoloji Etkisi</vt:lpstr>
    </vt:vector>
  </TitlesOfParts>
  <Company>Integra Software Services Pvt. Ltd.</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Macroeconomics</dc:title>
  <dc:subject>Economics</dc:subject>
  <dc:creator>Acemoglu;Laibson;and List</dc:creator>
  <cp:keywords>Economics</cp:keywords>
  <cp:lastModifiedBy>Microsoft Office User</cp:lastModifiedBy>
  <cp:revision>322</cp:revision>
  <dcterms:created xsi:type="dcterms:W3CDTF">2014-07-14T20:04:21Z</dcterms:created>
  <dcterms:modified xsi:type="dcterms:W3CDTF">2020-03-13T14:45:04Z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682740</vt:lpwstr>
  </property>
  <property fmtid="{D5CDD505-2E9C-101B-9397-08002B2CF9AE}" pid="3" name="Offisync_UpdateToken">
    <vt:lpwstr>1</vt:lpwstr>
  </property>
  <property fmtid="{D5CDD505-2E9C-101B-9397-08002B2CF9AE}" pid="4" name="Offisync_ProviderInitializationData">
    <vt:lpwstr>https://neo.pearson.com</vt:lpwstr>
  </property>
  <property fmtid="{D5CDD505-2E9C-101B-9397-08002B2CF9AE}" pid="5" name="Jive_LatestUserAccountName">
    <vt:lpwstr>shinyr</vt:lpwstr>
  </property>
  <property fmtid="{D5CDD505-2E9C-101B-9397-08002B2CF9AE}" pid="6" name="Offisync_ServerID">
    <vt:lpwstr>7e960520-0e88-4f05-9fa0-24079b61e486</vt:lpwstr>
  </property>
  <property fmtid="{D5CDD505-2E9C-101B-9397-08002B2CF9AE}" pid="7" name="Jive_VersionGuid">
    <vt:lpwstr>d35f936a-ffc5-40e3-94ed-7eab6fe38a10</vt:lpwstr>
  </property>
</Properties>
</file>