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3603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195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53727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2682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67333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48214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77522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51426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97990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18582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4683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065690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7371" y="521260"/>
            <a:ext cx="7886700" cy="5960222"/>
          </a:xfrm>
        </p:spPr>
        <p:txBody>
          <a:bodyPr>
            <a:normAutofit/>
          </a:bodyPr>
          <a:lstStyle/>
          <a:p>
            <a:pPr marL="0" indent="0">
              <a:spcAft>
                <a:spcPts val="0"/>
              </a:spcAft>
              <a:buNone/>
            </a:pPr>
            <a:r>
              <a:rPr lang="tr-TR" sz="3200" b="1" dirty="0" smtClean="0">
                <a:latin typeface="Times New Roman" panose="02020603050405020304" pitchFamily="18" charset="0"/>
                <a:ea typeface="Times New Roman" panose="02020603050405020304" pitchFamily="18" charset="0"/>
              </a:rPr>
              <a:t>5. SÜRTÜNME</a:t>
            </a:r>
          </a:p>
          <a:p>
            <a:pPr marL="0" indent="0" algn="just">
              <a:spcAft>
                <a:spcPts val="0"/>
              </a:spcAft>
              <a:buNone/>
            </a:pPr>
            <a:r>
              <a:rPr lang="tr-TR" dirty="0">
                <a:latin typeface="Times New Roman" panose="02020603050405020304" pitchFamily="18" charset="0"/>
                <a:ea typeface="Times New Roman" panose="02020603050405020304" pitchFamily="18" charset="0"/>
              </a:rPr>
              <a:t>Birbirleri ile temas halinde bulunan cisimlerin yüzeyleri arasında bir etkileşim ortaya çıkar. Bu etkileşimin büyüklüğü yüzeylerin özellikleri ile ilgilidir. Bu nedenle yüzeyler; </a:t>
            </a:r>
            <a:r>
              <a:rPr lang="tr-TR" b="1" i="1" dirty="0">
                <a:latin typeface="Times New Roman" panose="02020603050405020304" pitchFamily="18" charset="0"/>
                <a:ea typeface="Times New Roman" panose="02020603050405020304" pitchFamily="18" charset="0"/>
              </a:rPr>
              <a:t>cilalı yüzeyler</a:t>
            </a:r>
            <a:r>
              <a:rPr lang="tr-TR" dirty="0">
                <a:latin typeface="Times New Roman" panose="02020603050405020304" pitchFamily="18" charset="0"/>
                <a:ea typeface="Times New Roman" panose="02020603050405020304" pitchFamily="18" charset="0"/>
              </a:rPr>
              <a:t> ve </a:t>
            </a:r>
            <a:r>
              <a:rPr lang="tr-TR" b="1" i="1" dirty="0">
                <a:latin typeface="Times New Roman" panose="02020603050405020304" pitchFamily="18" charset="0"/>
                <a:ea typeface="Times New Roman" panose="02020603050405020304" pitchFamily="18" charset="0"/>
              </a:rPr>
              <a:t>pürüzlü yüzeyler</a:t>
            </a:r>
            <a:r>
              <a:rPr lang="tr-TR" dirty="0">
                <a:latin typeface="Times New Roman" panose="02020603050405020304" pitchFamily="18" charset="0"/>
                <a:ea typeface="Times New Roman" panose="02020603050405020304" pitchFamily="18" charset="0"/>
              </a:rPr>
              <a:t> olmak üzere iki gruba ayrılabilir. Cilalı yüzey bir idealleştirme olup, gerçekte böyle bir yüzeyin tam olarak sağlanması olanaksızdır. Bunun dışında tüm cisimlerin yüzeylerinde farklı düzeylerde bir pürüzlülük vardır. Bu pürüzlülük cisimlerin temas yüzeylerinde bir sürtünme kuvvetinin ortaya çıkmasına neden olur. </a:t>
            </a:r>
            <a:endParaRPr lang="tr-TR"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631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7371" y="521260"/>
            <a:ext cx="7886700" cy="5960222"/>
          </a:xfrm>
        </p:spPr>
        <p:txBody>
          <a:bodyPr>
            <a:normAutofit/>
          </a:bodyPr>
          <a:lstStyle/>
          <a:p>
            <a:pPr marL="0" indent="0" algn="just">
              <a:spcAft>
                <a:spcPts val="0"/>
              </a:spcAft>
              <a:buNone/>
            </a:pPr>
            <a:r>
              <a:rPr lang="tr-TR" b="1" i="1" dirty="0" smtClean="0">
                <a:latin typeface="Times New Roman" panose="02020603050405020304" pitchFamily="18" charset="0"/>
                <a:ea typeface="Times New Roman" panose="02020603050405020304" pitchFamily="18" charset="0"/>
              </a:rPr>
              <a:t>Sürtünme</a:t>
            </a:r>
            <a:r>
              <a:rPr lang="tr-TR" dirty="0">
                <a:latin typeface="Times New Roman" panose="02020603050405020304" pitchFamily="18" charset="0"/>
                <a:ea typeface="Times New Roman" panose="02020603050405020304" pitchFamily="18" charset="0"/>
              </a:rPr>
              <a:t>, bir cisim üzerine etki eden ve cismin temasta olduğu diğer cisim veya yüzey üzerinde kaymasını engelleyen veya yavaşlatan direnç kuvveti olarak tanımlanabilir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Sürtünme esas olarak dört grupta toplanabilir.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Bunlar</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pPr marL="514350" indent="-514350" algn="just">
              <a:buAutoNum type="alphaLcParenR"/>
            </a:pPr>
            <a:r>
              <a:rPr lang="tr-TR" dirty="0" smtClean="0">
                <a:latin typeface="Times New Roman" panose="02020603050405020304" pitchFamily="18" charset="0"/>
                <a:ea typeface="Times New Roman" panose="02020603050405020304" pitchFamily="18" charset="0"/>
              </a:rPr>
              <a:t>Kuru </a:t>
            </a:r>
            <a:r>
              <a:rPr lang="tr-TR" dirty="0">
                <a:latin typeface="Times New Roman" panose="02020603050405020304" pitchFamily="18" charset="0"/>
                <a:ea typeface="Times New Roman" panose="02020603050405020304" pitchFamily="18" charset="0"/>
              </a:rPr>
              <a:t>sürtünme </a:t>
            </a:r>
            <a:endParaRPr lang="tr-TR" dirty="0" smtClean="0">
              <a:latin typeface="Times New Roman" panose="02020603050405020304" pitchFamily="18" charset="0"/>
              <a:ea typeface="Times New Roman" panose="02020603050405020304" pitchFamily="18" charset="0"/>
            </a:endParaRPr>
          </a:p>
          <a:p>
            <a:pPr marL="514350" indent="-514350" algn="just">
              <a:buAutoNum type="alphaLcParenR"/>
            </a:pPr>
            <a:r>
              <a:rPr lang="tr-TR" dirty="0" smtClean="0">
                <a:latin typeface="Times New Roman" panose="02020603050405020304" pitchFamily="18" charset="0"/>
                <a:ea typeface="Times New Roman" panose="02020603050405020304" pitchFamily="18" charset="0"/>
              </a:rPr>
              <a:t>Akışkan </a:t>
            </a:r>
            <a:r>
              <a:rPr lang="tr-TR" dirty="0">
                <a:latin typeface="Times New Roman" panose="02020603050405020304" pitchFamily="18" charset="0"/>
                <a:ea typeface="Times New Roman" panose="02020603050405020304" pitchFamily="18" charset="0"/>
              </a:rPr>
              <a:t>sürtünmesi </a:t>
            </a:r>
            <a:endParaRPr lang="tr-TR" dirty="0" smtClean="0">
              <a:latin typeface="Times New Roman" panose="02020603050405020304" pitchFamily="18" charset="0"/>
              <a:ea typeface="Times New Roman" panose="02020603050405020304" pitchFamily="18" charset="0"/>
            </a:endParaRPr>
          </a:p>
          <a:p>
            <a:pPr marL="514350" indent="-514350" algn="just">
              <a:buAutoNum type="alphaLcParenR"/>
            </a:pPr>
            <a:r>
              <a:rPr lang="tr-TR" dirty="0" smtClean="0">
                <a:latin typeface="Times New Roman" panose="02020603050405020304" pitchFamily="18" charset="0"/>
                <a:ea typeface="Times New Roman" panose="02020603050405020304" pitchFamily="18" charset="0"/>
              </a:rPr>
              <a:t>Yuvarlanma </a:t>
            </a:r>
            <a:r>
              <a:rPr lang="tr-TR" dirty="0">
                <a:latin typeface="Times New Roman" panose="02020603050405020304" pitchFamily="18" charset="0"/>
                <a:ea typeface="Times New Roman" panose="02020603050405020304" pitchFamily="18" charset="0"/>
              </a:rPr>
              <a:t>sürtünmesi </a:t>
            </a:r>
            <a:endParaRPr lang="tr-TR" dirty="0" smtClean="0">
              <a:latin typeface="Times New Roman" panose="02020603050405020304" pitchFamily="18" charset="0"/>
              <a:ea typeface="Times New Roman" panose="02020603050405020304" pitchFamily="18" charset="0"/>
            </a:endParaRPr>
          </a:p>
          <a:p>
            <a:pPr marL="514350" indent="-514350" algn="just">
              <a:buAutoNum type="alphaLcParenR"/>
            </a:pPr>
            <a:r>
              <a:rPr lang="tr-TR" dirty="0" smtClean="0">
                <a:latin typeface="Times New Roman" panose="02020603050405020304" pitchFamily="18" charset="0"/>
                <a:ea typeface="Times New Roman" panose="02020603050405020304" pitchFamily="18" charset="0"/>
              </a:rPr>
              <a:t>İç </a:t>
            </a:r>
            <a:r>
              <a:rPr lang="tr-TR" dirty="0">
                <a:latin typeface="Times New Roman" panose="02020603050405020304" pitchFamily="18" charset="0"/>
                <a:ea typeface="Times New Roman" panose="02020603050405020304" pitchFamily="18" charset="0"/>
              </a:rPr>
              <a:t>sürtünmedir.</a:t>
            </a: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49768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376518" y="776756"/>
            <a:ext cx="7886700" cy="5691281"/>
          </a:xfrm>
        </p:spPr>
        <p:txBody>
          <a:bodyPr>
            <a:normAutofit/>
          </a:bodyPr>
          <a:lstStyle/>
          <a:p>
            <a:pPr marL="0" indent="0" algn="just">
              <a:spcAft>
                <a:spcPts val="0"/>
              </a:spcAft>
              <a:buNone/>
            </a:pPr>
            <a:r>
              <a:rPr lang="tr-TR" sz="2400" b="1" dirty="0" smtClean="0">
                <a:latin typeface="Times New Roman" panose="02020603050405020304" pitchFamily="18" charset="0"/>
                <a:ea typeface="Times New Roman" panose="02020603050405020304" pitchFamily="18" charset="0"/>
              </a:rPr>
              <a:t>SÜRTÜNME </a:t>
            </a:r>
            <a:r>
              <a:rPr lang="tr-TR" sz="2400" b="1" dirty="0">
                <a:latin typeface="Times New Roman" panose="02020603050405020304" pitchFamily="18" charset="0"/>
                <a:ea typeface="Times New Roman" panose="02020603050405020304" pitchFamily="18" charset="0"/>
              </a:rPr>
              <a:t>KUVVETİ VE SÜRTÜNME KATSAYISI</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Kuru </a:t>
            </a:r>
            <a:r>
              <a:rPr lang="tr-TR" dirty="0">
                <a:latin typeface="Times New Roman" panose="02020603050405020304" pitchFamily="18" charset="0"/>
                <a:ea typeface="Times New Roman" panose="02020603050405020304" pitchFamily="18" charset="0"/>
              </a:rPr>
              <a:t>sürtünmenin incelenmesi için yatay bir düzlem üzerinde duran </a:t>
            </a:r>
            <a:r>
              <a:rPr lang="tr-TR" dirty="0" smtClean="0">
                <a:latin typeface="Times New Roman" panose="02020603050405020304" pitchFamily="18" charset="0"/>
                <a:ea typeface="Times New Roman" panose="02020603050405020304" pitchFamily="18" charset="0"/>
              </a:rPr>
              <a:t>   W </a:t>
            </a:r>
            <a:r>
              <a:rPr lang="tr-TR" dirty="0">
                <a:latin typeface="Times New Roman" panose="02020603050405020304" pitchFamily="18" charset="0"/>
                <a:ea typeface="Times New Roman" panose="02020603050405020304" pitchFamily="18" charset="0"/>
              </a:rPr>
              <a:t>= m . g  ağırlığındaki bir bloğu göz önüne </a:t>
            </a:r>
            <a:r>
              <a:rPr lang="tr-TR" dirty="0" smtClean="0">
                <a:latin typeface="Times New Roman" panose="02020603050405020304" pitchFamily="18" charset="0"/>
                <a:ea typeface="Times New Roman" panose="02020603050405020304" pitchFamily="18" charset="0"/>
              </a:rPr>
              <a:t>alalım.</a:t>
            </a:r>
            <a:r>
              <a:rPr lang="tr-TR" dirty="0">
                <a:latin typeface="Times New Roman" panose="02020603050405020304" pitchFamily="18" charset="0"/>
                <a:ea typeface="Times New Roman" panose="02020603050405020304" pitchFamily="18" charset="0"/>
              </a:rPr>
              <a:t> Söz konusu bloğa yatay doğrultuda bir P kuvvetinin etki ettirilmesi durumunda, P kuvveti belli bir değerin altında olduğu sürece bloğun dengesi bozulmayacağından hareket etmeyecektir. Bunun nedeni, P kuvveti ile aynı büyüklük   ve   doğrultuda   ancak   ters  yönde  ortaya   çıkan  bir   sürtünme </a:t>
            </a:r>
            <a:r>
              <a:rPr lang="tr-TR" dirty="0" smtClean="0">
                <a:latin typeface="Times New Roman" panose="02020603050405020304" pitchFamily="18" charset="0"/>
                <a:ea typeface="Times New Roman" panose="02020603050405020304" pitchFamily="18" charset="0"/>
              </a:rPr>
              <a:t>kuvvetinin </a:t>
            </a:r>
            <a:r>
              <a:rPr lang="tr-TR" dirty="0">
                <a:latin typeface="Times New Roman" panose="02020603050405020304" pitchFamily="18" charset="0"/>
                <a:ea typeface="Times New Roman" panose="02020603050405020304" pitchFamily="18" charset="0"/>
              </a:rPr>
              <a:t>(F) hareketi engellemesidir. Bu sürtünme kuvveti, temas yüzeyinde etki eder ve </a:t>
            </a:r>
            <a:r>
              <a:rPr lang="tr-TR" b="1" i="1" dirty="0" smtClean="0">
                <a:latin typeface="Times New Roman" panose="02020603050405020304" pitchFamily="18" charset="0"/>
                <a:ea typeface="Times New Roman" panose="02020603050405020304" pitchFamily="18" charset="0"/>
              </a:rPr>
              <a:t>statik </a:t>
            </a:r>
            <a:r>
              <a:rPr lang="tr-TR" b="1" i="1" dirty="0">
                <a:latin typeface="Times New Roman" panose="02020603050405020304" pitchFamily="18" charset="0"/>
                <a:ea typeface="Times New Roman" panose="02020603050405020304" pitchFamily="18" charset="0"/>
              </a:rPr>
              <a:t>sürtünme kuvveti </a:t>
            </a:r>
            <a:r>
              <a:rPr lang="tr-TR" dirty="0">
                <a:latin typeface="Times New Roman" panose="02020603050405020304" pitchFamily="18" charset="0"/>
                <a:ea typeface="Times New Roman" panose="02020603050405020304" pitchFamily="18" charset="0"/>
              </a:rPr>
              <a:t>adını alır.</a:t>
            </a:r>
            <a:r>
              <a:rPr lang="tr-TR" dirty="0" smtClean="0">
                <a:latin typeface="Times New Roman" panose="02020603050405020304" pitchFamily="18" charset="0"/>
                <a:ea typeface="Times New Roman" panose="02020603050405020304" pitchFamily="18" charset="0"/>
              </a:rPr>
              <a:t> </a:t>
            </a:r>
          </a:p>
          <a:p>
            <a:pPr marL="0" indent="0" algn="just">
              <a:spcAft>
                <a:spcPts val="0"/>
              </a:spcAft>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5572" y="5181690"/>
            <a:ext cx="1292858" cy="1523810"/>
          </a:xfrm>
          <a:prstGeom prst="rect">
            <a:avLst/>
          </a:prstGeom>
        </p:spPr>
      </p:pic>
    </p:spTree>
    <p:extLst>
      <p:ext uri="{BB962C8B-B14F-4D97-AF65-F5344CB8AC3E}">
        <p14:creationId xmlns:p14="http://schemas.microsoft.com/office/powerpoint/2010/main" val="4083298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7712" y="736412"/>
            <a:ext cx="7886700" cy="5745069"/>
          </a:xfrm>
        </p:spPr>
        <p:txBody>
          <a:bodyPr>
            <a:normAutofit fontScale="77500" lnSpcReduction="20000"/>
          </a:bodyPr>
          <a:lstStyle/>
          <a:p>
            <a:pPr marL="0" indent="0" algn="just">
              <a:buNone/>
            </a:pPr>
            <a:r>
              <a:rPr lang="tr-TR" sz="3000" dirty="0">
                <a:latin typeface="Times New Roman" panose="02020603050405020304" pitchFamily="18" charset="0"/>
                <a:ea typeface="Times New Roman" panose="02020603050405020304" pitchFamily="18" charset="0"/>
              </a:rPr>
              <a:t>Bloğa etki eden P kuvveti artırılırsa, hareket başlayıncaya kadar F sürtünme kuvvetinin büyüklüğü de artar. Böylece sürtünme kuvveti maksimum değerine ulaşıncaya kadar P kuvvetini karşılamaya devam eder. Ancak P  kuvveti artırılmaya devam edilirse artık sürtünme kuvveti artmaz ve blok hareket etmeye başlar. </a:t>
            </a:r>
            <a:r>
              <a:rPr lang="tr-TR" sz="3000" dirty="0" smtClean="0">
                <a:latin typeface="Times New Roman" panose="02020603050405020304" pitchFamily="18" charset="0"/>
                <a:ea typeface="Times New Roman" panose="02020603050405020304" pitchFamily="18" charset="0"/>
              </a:rPr>
              <a:t>Bu durumdaki sürtünme kuvvetine </a:t>
            </a:r>
            <a:r>
              <a:rPr lang="tr-TR" sz="3000" b="1" i="1" dirty="0">
                <a:latin typeface="Times New Roman" panose="02020603050405020304" pitchFamily="18" charset="0"/>
                <a:ea typeface="Times New Roman" panose="02020603050405020304" pitchFamily="18" charset="0"/>
              </a:rPr>
              <a:t>kinetik sürtünme kuvveti</a:t>
            </a:r>
            <a:r>
              <a:rPr lang="tr-TR" sz="3000" dirty="0">
                <a:latin typeface="Times New Roman" panose="02020603050405020304" pitchFamily="18" charset="0"/>
                <a:ea typeface="Times New Roman" panose="02020603050405020304" pitchFamily="18" charset="0"/>
              </a:rPr>
              <a:t> adı verilir. </a:t>
            </a:r>
            <a:endParaRPr lang="tr-TR" sz="3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000" dirty="0">
                <a:latin typeface="Times New Roman" panose="02020603050405020304" pitchFamily="18" charset="0"/>
                <a:ea typeface="Times New Roman" panose="02020603050405020304" pitchFamily="18" charset="0"/>
              </a:rPr>
              <a:t>Deneysel çalışmalar, statik sürtünme kuvvetinin maksimum değerinin (</a:t>
            </a:r>
            <a:r>
              <a:rPr lang="tr-TR" sz="3000" dirty="0" err="1">
                <a:latin typeface="Times New Roman" panose="02020603050405020304" pitchFamily="18" charset="0"/>
                <a:ea typeface="Times New Roman" panose="02020603050405020304" pitchFamily="18" charset="0"/>
              </a:rPr>
              <a:t>F</a:t>
            </a:r>
            <a:r>
              <a:rPr lang="tr-TR" sz="3000" baseline="-25000" dirty="0" err="1">
                <a:latin typeface="Times New Roman" panose="02020603050405020304" pitchFamily="18" charset="0"/>
                <a:ea typeface="Times New Roman" panose="02020603050405020304" pitchFamily="18" charset="0"/>
              </a:rPr>
              <a:t>m</a:t>
            </a:r>
            <a:r>
              <a:rPr lang="tr-TR" sz="3000" dirty="0">
                <a:latin typeface="Times New Roman" panose="02020603050405020304" pitchFamily="18" charset="0"/>
                <a:ea typeface="Times New Roman" panose="02020603050405020304" pitchFamily="18" charset="0"/>
              </a:rPr>
              <a:t>), yüzey tepkisi N normal kuvvetinin büyüklüğü ile doğru orantılı olduğunu göstermiştir. Bu durum matematiksel olarak aşağıdaki gibi ifade </a:t>
            </a:r>
            <a:r>
              <a:rPr lang="tr-TR" sz="3000" dirty="0" smtClean="0">
                <a:latin typeface="Times New Roman" panose="02020603050405020304" pitchFamily="18" charset="0"/>
                <a:ea typeface="Times New Roman" panose="02020603050405020304" pitchFamily="18" charset="0"/>
              </a:rPr>
              <a:t>edilebilir.</a:t>
            </a:r>
          </a:p>
          <a:p>
            <a:pPr marL="0" indent="0" algn="ctr">
              <a:spcAft>
                <a:spcPts val="0"/>
              </a:spcAft>
              <a:buNone/>
            </a:pPr>
            <a:r>
              <a:rPr lang="tr-TR" sz="3000" dirty="0" err="1" smtClean="0">
                <a:latin typeface="Times New Roman" panose="02020603050405020304" pitchFamily="18" charset="0"/>
                <a:ea typeface="Times New Roman" panose="02020603050405020304" pitchFamily="18" charset="0"/>
              </a:rPr>
              <a:t>F</a:t>
            </a:r>
            <a:r>
              <a:rPr lang="tr-TR" sz="3000" baseline="-25000" dirty="0" err="1" smtClean="0">
                <a:latin typeface="Times New Roman" panose="02020603050405020304" pitchFamily="18" charset="0"/>
                <a:ea typeface="Times New Roman" panose="02020603050405020304" pitchFamily="18" charset="0"/>
              </a:rPr>
              <a:t>m</a:t>
            </a:r>
            <a:r>
              <a:rPr lang="tr-TR" sz="3000" baseline="-25000" dirty="0" smtClean="0">
                <a:latin typeface="Times New Roman" panose="02020603050405020304" pitchFamily="18" charset="0"/>
                <a:ea typeface="Times New Roman" panose="02020603050405020304" pitchFamily="18" charset="0"/>
              </a:rPr>
              <a:t> </a:t>
            </a:r>
            <a:r>
              <a:rPr lang="tr-TR" sz="3000" dirty="0">
                <a:latin typeface="Times New Roman" panose="02020603050405020304" pitchFamily="18" charset="0"/>
                <a:ea typeface="Times New Roman" panose="02020603050405020304" pitchFamily="18" charset="0"/>
              </a:rPr>
              <a:t>= </a:t>
            </a:r>
            <a:r>
              <a:rPr lang="tr-TR" sz="3000" dirty="0" err="1">
                <a:latin typeface="Times New Roman" panose="02020603050405020304" pitchFamily="18" charset="0"/>
                <a:ea typeface="Times New Roman" panose="02020603050405020304" pitchFamily="18" charset="0"/>
              </a:rPr>
              <a:t>μs</a:t>
            </a:r>
            <a:r>
              <a:rPr lang="tr-TR" sz="3000" baseline="-25000" dirty="0">
                <a:latin typeface="Times New Roman" panose="02020603050405020304" pitchFamily="18" charset="0"/>
                <a:ea typeface="Times New Roman" panose="02020603050405020304" pitchFamily="18" charset="0"/>
              </a:rPr>
              <a:t>  </a:t>
            </a:r>
            <a:r>
              <a:rPr lang="tr-TR" sz="3000" dirty="0">
                <a:latin typeface="Times New Roman" panose="02020603050405020304" pitchFamily="18" charset="0"/>
                <a:ea typeface="Times New Roman" panose="02020603050405020304" pitchFamily="18" charset="0"/>
              </a:rPr>
              <a:t>.</a:t>
            </a:r>
            <a:r>
              <a:rPr lang="tr-TR" sz="3000" baseline="-25000" dirty="0">
                <a:latin typeface="Times New Roman" panose="02020603050405020304" pitchFamily="18" charset="0"/>
                <a:ea typeface="Times New Roman" panose="02020603050405020304" pitchFamily="18" charset="0"/>
              </a:rPr>
              <a:t>  </a:t>
            </a:r>
            <a:r>
              <a:rPr lang="tr-TR" sz="3000" dirty="0" smtClean="0">
                <a:latin typeface="Times New Roman" panose="02020603050405020304" pitchFamily="18" charset="0"/>
                <a:ea typeface="Times New Roman" panose="02020603050405020304" pitchFamily="18" charset="0"/>
              </a:rPr>
              <a:t>N</a:t>
            </a:r>
          </a:p>
          <a:p>
            <a:pPr marL="0" indent="0" algn="just">
              <a:spcAft>
                <a:spcPts val="0"/>
              </a:spcAft>
              <a:buNone/>
            </a:pPr>
            <a:r>
              <a:rPr lang="tr-TR" sz="3000" dirty="0" smtClean="0">
                <a:latin typeface="Times New Roman" panose="02020603050405020304" pitchFamily="18" charset="0"/>
                <a:ea typeface="Times New Roman" panose="02020603050405020304" pitchFamily="18" charset="0"/>
              </a:rPr>
              <a:t>Eşitlikteki  </a:t>
            </a:r>
            <a:r>
              <a:rPr lang="tr-TR" sz="3000" dirty="0" err="1">
                <a:latin typeface="Times New Roman" panose="02020603050405020304" pitchFamily="18" charset="0"/>
                <a:ea typeface="Times New Roman" panose="02020603050405020304" pitchFamily="18" charset="0"/>
              </a:rPr>
              <a:t>μs</a:t>
            </a:r>
            <a:r>
              <a:rPr lang="tr-TR" sz="3000" baseline="-25000" dirty="0">
                <a:latin typeface="Times New Roman" panose="02020603050405020304" pitchFamily="18" charset="0"/>
                <a:ea typeface="Times New Roman" panose="02020603050405020304" pitchFamily="18" charset="0"/>
              </a:rPr>
              <a:t>  </a:t>
            </a:r>
            <a:r>
              <a:rPr lang="tr-TR" sz="3000" dirty="0">
                <a:latin typeface="Times New Roman" panose="02020603050405020304" pitchFamily="18" charset="0"/>
                <a:ea typeface="Times New Roman" panose="02020603050405020304" pitchFamily="18" charset="0"/>
              </a:rPr>
              <a:t>, </a:t>
            </a:r>
            <a:r>
              <a:rPr lang="tr-TR" sz="3000" b="1" i="1" dirty="0">
                <a:latin typeface="Times New Roman" panose="02020603050405020304" pitchFamily="18" charset="0"/>
                <a:ea typeface="Times New Roman" panose="02020603050405020304" pitchFamily="18" charset="0"/>
              </a:rPr>
              <a:t>statik sürtünme katsayısı</a:t>
            </a:r>
            <a:r>
              <a:rPr lang="tr-TR" sz="3000" dirty="0">
                <a:latin typeface="Times New Roman" panose="02020603050405020304" pitchFamily="18" charset="0"/>
                <a:ea typeface="Times New Roman" panose="02020603050405020304" pitchFamily="18" charset="0"/>
              </a:rPr>
              <a:t> olarak adlandırılan bir sabittir. Benzer olarak kinetik sürtünme kuvveti de aşağıdaki şekilde </a:t>
            </a:r>
            <a:r>
              <a:rPr lang="tr-TR" sz="3000" dirty="0" smtClean="0">
                <a:latin typeface="Times New Roman" panose="02020603050405020304" pitchFamily="18" charset="0"/>
                <a:ea typeface="Times New Roman" panose="02020603050405020304" pitchFamily="18" charset="0"/>
              </a:rPr>
              <a:t>belirtilebilir.</a:t>
            </a:r>
          </a:p>
          <a:p>
            <a:pPr marL="0" indent="0" algn="ctr">
              <a:spcAft>
                <a:spcPts val="0"/>
              </a:spcAft>
              <a:buNone/>
            </a:pPr>
            <a:r>
              <a:rPr lang="tr-TR" sz="3000" dirty="0" err="1" smtClean="0">
                <a:latin typeface="Times New Roman" panose="02020603050405020304" pitchFamily="18" charset="0"/>
                <a:ea typeface="Times New Roman" panose="02020603050405020304" pitchFamily="18" charset="0"/>
              </a:rPr>
              <a:t>F</a:t>
            </a:r>
            <a:r>
              <a:rPr lang="tr-TR" sz="3000" baseline="-25000" dirty="0" err="1" smtClean="0">
                <a:latin typeface="Times New Roman" panose="02020603050405020304" pitchFamily="18" charset="0"/>
                <a:ea typeface="Times New Roman" panose="02020603050405020304" pitchFamily="18" charset="0"/>
              </a:rPr>
              <a:t>k</a:t>
            </a:r>
            <a:r>
              <a:rPr lang="tr-TR" sz="3000" baseline="-25000" dirty="0" smtClean="0">
                <a:latin typeface="Times New Roman" panose="02020603050405020304" pitchFamily="18" charset="0"/>
                <a:ea typeface="Times New Roman" panose="02020603050405020304" pitchFamily="18" charset="0"/>
              </a:rPr>
              <a:t> </a:t>
            </a:r>
            <a:r>
              <a:rPr lang="tr-TR" sz="3000" dirty="0">
                <a:latin typeface="Times New Roman" panose="02020603050405020304" pitchFamily="18" charset="0"/>
                <a:ea typeface="Times New Roman" panose="02020603050405020304" pitchFamily="18" charset="0"/>
              </a:rPr>
              <a:t>= </a:t>
            </a:r>
            <a:r>
              <a:rPr lang="tr-TR" sz="3000" dirty="0" err="1">
                <a:latin typeface="Times New Roman" panose="02020603050405020304" pitchFamily="18" charset="0"/>
                <a:ea typeface="Times New Roman" panose="02020603050405020304" pitchFamily="18" charset="0"/>
              </a:rPr>
              <a:t>μ</a:t>
            </a:r>
            <a:r>
              <a:rPr lang="tr-TR" sz="3000" baseline="-25000" dirty="0" err="1">
                <a:latin typeface="Times New Roman" panose="02020603050405020304" pitchFamily="18" charset="0"/>
                <a:ea typeface="Times New Roman" panose="02020603050405020304" pitchFamily="18" charset="0"/>
              </a:rPr>
              <a:t>k</a:t>
            </a:r>
            <a:r>
              <a:rPr lang="tr-TR" sz="3000" baseline="-25000" dirty="0">
                <a:latin typeface="Times New Roman" panose="02020603050405020304" pitchFamily="18" charset="0"/>
                <a:ea typeface="Times New Roman" panose="02020603050405020304" pitchFamily="18" charset="0"/>
              </a:rPr>
              <a:t>  </a:t>
            </a:r>
            <a:r>
              <a:rPr lang="tr-TR" sz="3000" dirty="0">
                <a:latin typeface="Times New Roman" panose="02020603050405020304" pitchFamily="18" charset="0"/>
                <a:ea typeface="Times New Roman" panose="02020603050405020304" pitchFamily="18" charset="0"/>
              </a:rPr>
              <a:t>.</a:t>
            </a:r>
            <a:r>
              <a:rPr lang="tr-TR" sz="3000" baseline="-25000" dirty="0">
                <a:latin typeface="Times New Roman" panose="02020603050405020304" pitchFamily="18" charset="0"/>
                <a:ea typeface="Times New Roman" panose="02020603050405020304" pitchFamily="18" charset="0"/>
              </a:rPr>
              <a:t>  </a:t>
            </a:r>
            <a:r>
              <a:rPr lang="tr-TR" sz="3000" dirty="0" smtClean="0">
                <a:latin typeface="Times New Roman" panose="02020603050405020304" pitchFamily="18" charset="0"/>
                <a:ea typeface="Times New Roman" panose="02020603050405020304" pitchFamily="18" charset="0"/>
              </a:rPr>
              <a:t>N</a:t>
            </a:r>
          </a:p>
          <a:p>
            <a:pPr marL="0" indent="0" algn="just">
              <a:spcAft>
                <a:spcPts val="0"/>
              </a:spcAft>
              <a:buNone/>
            </a:pPr>
            <a:r>
              <a:rPr lang="tr-TR" sz="3000" dirty="0" smtClean="0">
                <a:latin typeface="Times New Roman" panose="02020603050405020304" pitchFamily="18" charset="0"/>
                <a:ea typeface="Times New Roman" panose="02020603050405020304" pitchFamily="18" charset="0"/>
              </a:rPr>
              <a:t>Burada  </a:t>
            </a:r>
            <a:r>
              <a:rPr lang="tr-TR" sz="3000" dirty="0" err="1">
                <a:latin typeface="Times New Roman" panose="02020603050405020304" pitchFamily="18" charset="0"/>
                <a:ea typeface="Times New Roman" panose="02020603050405020304" pitchFamily="18" charset="0"/>
              </a:rPr>
              <a:t>μ</a:t>
            </a:r>
            <a:r>
              <a:rPr lang="tr-TR" sz="3000" baseline="-25000" dirty="0" err="1">
                <a:latin typeface="Times New Roman" panose="02020603050405020304" pitchFamily="18" charset="0"/>
                <a:ea typeface="Times New Roman" panose="02020603050405020304" pitchFamily="18" charset="0"/>
              </a:rPr>
              <a:t>k</a:t>
            </a:r>
            <a:r>
              <a:rPr lang="tr-TR" sz="3000" baseline="-25000" dirty="0">
                <a:latin typeface="Times New Roman" panose="02020603050405020304" pitchFamily="18" charset="0"/>
                <a:ea typeface="Times New Roman" panose="02020603050405020304" pitchFamily="18" charset="0"/>
              </a:rPr>
              <a:t>   ,</a:t>
            </a:r>
            <a:r>
              <a:rPr lang="tr-TR" sz="3000" dirty="0">
                <a:latin typeface="Times New Roman" panose="02020603050405020304" pitchFamily="18" charset="0"/>
                <a:ea typeface="Times New Roman" panose="02020603050405020304" pitchFamily="18" charset="0"/>
              </a:rPr>
              <a:t> </a:t>
            </a:r>
            <a:r>
              <a:rPr lang="tr-TR" sz="3000" b="1" i="1" dirty="0">
                <a:latin typeface="Times New Roman" panose="02020603050405020304" pitchFamily="18" charset="0"/>
                <a:ea typeface="Times New Roman" panose="02020603050405020304" pitchFamily="18" charset="0"/>
              </a:rPr>
              <a:t>kinetik sürtünme katsayısı</a:t>
            </a:r>
            <a:r>
              <a:rPr lang="tr-TR" sz="3000" dirty="0">
                <a:latin typeface="Times New Roman" panose="02020603050405020304" pitchFamily="18" charset="0"/>
                <a:ea typeface="Times New Roman" panose="02020603050405020304" pitchFamily="18" charset="0"/>
              </a:rPr>
              <a:t> olarak adlandırılan bir sabiti ifade eder. </a:t>
            </a:r>
          </a:p>
          <a:p>
            <a:pPr marL="0" indent="0" algn="just">
              <a:buNone/>
            </a:pPr>
            <a:endParaRPr lang="tr-TR" dirty="0"/>
          </a:p>
        </p:txBody>
      </p:sp>
    </p:spTree>
    <p:extLst>
      <p:ext uri="{BB962C8B-B14F-4D97-AF65-F5344CB8AC3E}">
        <p14:creationId xmlns:p14="http://schemas.microsoft.com/office/powerpoint/2010/main" val="1190782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7115" y="790203"/>
            <a:ext cx="7886700" cy="5529917"/>
          </a:xfrm>
        </p:spPr>
        <p:txBody>
          <a:bodyPr>
            <a:normAutofit fontScale="77500" lnSpcReduction="20000"/>
          </a:bodyPr>
          <a:lstStyle/>
          <a:p>
            <a:pPr marL="0" lvl="1" indent="0">
              <a:spcAft>
                <a:spcPts val="0"/>
              </a:spcAft>
              <a:buNone/>
              <a:tabLst>
                <a:tab pos="0" algn="l"/>
              </a:tabLst>
            </a:pPr>
            <a:r>
              <a:rPr lang="tr-TR" b="1" dirty="0">
                <a:latin typeface="Times New Roman" panose="02020603050405020304" pitchFamily="18" charset="0"/>
                <a:ea typeface="Times New Roman" panose="02020603050405020304" pitchFamily="18" charset="0"/>
              </a:rPr>
              <a:t>ŞEV </a:t>
            </a:r>
            <a:r>
              <a:rPr lang="tr-TR" b="1" dirty="0" smtClean="0">
                <a:latin typeface="Times New Roman" panose="02020603050405020304" pitchFamily="18" charset="0"/>
                <a:ea typeface="Times New Roman" panose="02020603050405020304" pitchFamily="18" charset="0"/>
              </a:rPr>
              <a:t>AÇISI</a:t>
            </a:r>
          </a:p>
          <a:p>
            <a:pPr marL="0" lvl="1" indent="0" algn="just">
              <a:spcAft>
                <a:spcPts val="0"/>
              </a:spcAft>
              <a:buNone/>
              <a:tabLst>
                <a:tab pos="0" algn="l"/>
              </a:tabLst>
            </a:pPr>
            <a:r>
              <a:rPr lang="tr-TR" sz="3000" dirty="0" smtClean="0">
                <a:latin typeface="Times New Roman" panose="02020603050405020304" pitchFamily="18" charset="0"/>
                <a:ea typeface="Times New Roman" panose="02020603050405020304" pitchFamily="18" charset="0"/>
              </a:rPr>
              <a:t>Şimdi </a:t>
            </a:r>
            <a:r>
              <a:rPr lang="tr-TR" sz="3000" dirty="0">
                <a:latin typeface="Times New Roman" panose="02020603050405020304" pitchFamily="18" charset="0"/>
                <a:ea typeface="Times New Roman" panose="02020603050405020304" pitchFamily="18" charset="0"/>
              </a:rPr>
              <a:t>cismin oturduğu düzlemin bir ucunun yatayla α açısı yapacak şekilde kaldırılması durumunu göz önüne </a:t>
            </a:r>
            <a:r>
              <a:rPr lang="tr-TR" sz="3000" dirty="0" smtClean="0">
                <a:latin typeface="Times New Roman" panose="02020603050405020304" pitchFamily="18" charset="0"/>
                <a:ea typeface="Times New Roman" panose="02020603050405020304" pitchFamily="18" charset="0"/>
              </a:rPr>
              <a:t>alalım. </a:t>
            </a:r>
          </a:p>
          <a:p>
            <a:pPr marL="0" lvl="1" indent="0" algn="just">
              <a:spcAft>
                <a:spcPts val="0"/>
              </a:spcAft>
              <a:buNone/>
              <a:tabLst>
                <a:tab pos="0" algn="l"/>
              </a:tabLst>
            </a:pPr>
            <a:endParaRPr lang="tr-TR" sz="2800" dirty="0" smtClean="0"/>
          </a:p>
          <a:p>
            <a:pPr marL="0" lvl="1" indent="0" algn="just">
              <a:spcAft>
                <a:spcPts val="0"/>
              </a:spcAft>
              <a:buNone/>
              <a:tabLst>
                <a:tab pos="0" algn="l"/>
              </a:tabLst>
            </a:pPr>
            <a:endParaRPr lang="tr-TR" sz="2800" dirty="0"/>
          </a:p>
          <a:p>
            <a:pPr marL="0" lvl="1" indent="0" algn="just">
              <a:spcAft>
                <a:spcPts val="0"/>
              </a:spcAft>
              <a:buNone/>
              <a:tabLst>
                <a:tab pos="0" algn="l"/>
              </a:tabLst>
            </a:pPr>
            <a:endParaRPr lang="tr-TR" sz="2800" dirty="0" smtClean="0"/>
          </a:p>
          <a:p>
            <a:pPr marL="0" lvl="1" indent="0" algn="just">
              <a:spcAft>
                <a:spcPts val="0"/>
              </a:spcAft>
              <a:buNone/>
              <a:tabLst>
                <a:tab pos="0" algn="l"/>
              </a:tabLst>
            </a:pPr>
            <a:endParaRPr lang="tr-TR" sz="2800" dirty="0"/>
          </a:p>
          <a:p>
            <a:pPr marL="0" indent="0" algn="just">
              <a:spcAft>
                <a:spcPts val="0"/>
              </a:spcAft>
              <a:buNone/>
            </a:pP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dirty="0">
              <a:latin typeface="Times New Roman" panose="02020603050405020304" pitchFamily="18" charset="0"/>
              <a:ea typeface="Times New Roman" panose="02020603050405020304" pitchFamily="18" charset="0"/>
            </a:endParaRPr>
          </a:p>
          <a:p>
            <a:pPr marL="0" indent="0" algn="just">
              <a:spcAft>
                <a:spcPts val="0"/>
              </a:spcAft>
              <a:buNone/>
            </a:pPr>
            <a:r>
              <a:rPr lang="tr-TR" sz="3000" dirty="0" smtClean="0">
                <a:latin typeface="Times New Roman" panose="02020603050405020304" pitchFamily="18" charset="0"/>
                <a:ea typeface="Times New Roman" panose="02020603050405020304" pitchFamily="18" charset="0"/>
              </a:rPr>
              <a:t>F</a:t>
            </a:r>
            <a:r>
              <a:rPr lang="tr-TR" sz="3000" dirty="0">
                <a:latin typeface="Times New Roman" panose="02020603050405020304" pitchFamily="18" charset="0"/>
                <a:ea typeface="Times New Roman" panose="02020603050405020304" pitchFamily="18" charset="0"/>
              </a:rPr>
              <a:t>' kuvveti, maksimum sürtünme kuvvetinden (</a:t>
            </a:r>
            <a:r>
              <a:rPr lang="tr-TR" sz="3000" dirty="0" err="1">
                <a:latin typeface="Times New Roman" panose="02020603050405020304" pitchFamily="18" charset="0"/>
                <a:ea typeface="Times New Roman" panose="02020603050405020304" pitchFamily="18" charset="0"/>
              </a:rPr>
              <a:t>F</a:t>
            </a:r>
            <a:r>
              <a:rPr lang="tr-TR" sz="3000" baseline="-25000" dirty="0" err="1">
                <a:latin typeface="Times New Roman" panose="02020603050405020304" pitchFamily="18" charset="0"/>
                <a:ea typeface="Times New Roman" panose="02020603050405020304" pitchFamily="18" charset="0"/>
              </a:rPr>
              <a:t>m</a:t>
            </a:r>
            <a:r>
              <a:rPr lang="tr-TR" sz="3000" dirty="0">
                <a:latin typeface="Times New Roman" panose="02020603050405020304" pitchFamily="18" charset="0"/>
                <a:ea typeface="Times New Roman" panose="02020603050405020304" pitchFamily="18" charset="0"/>
              </a:rPr>
              <a:t>) küçük olduğu sürece, hem cismi eğik düzlem üzerinde kaymaya zorlayan ve hem de harekete  engel  olan  gerçek   sürtünme  kuvvetini  ifade  eder.  Bu  durumda </a:t>
            </a:r>
            <a:r>
              <a:rPr lang="tr-TR" sz="3000" dirty="0" smtClean="0">
                <a:latin typeface="Times New Roman" panose="02020603050405020304" pitchFamily="18" charset="0"/>
                <a:ea typeface="Times New Roman" panose="02020603050405020304" pitchFamily="18" charset="0"/>
              </a:rPr>
              <a:t>N </a:t>
            </a:r>
            <a:r>
              <a:rPr lang="tr-TR" sz="3000" dirty="0">
                <a:latin typeface="Times New Roman" panose="02020603050405020304" pitchFamily="18" charset="0"/>
                <a:ea typeface="Times New Roman" panose="02020603050405020304" pitchFamily="18" charset="0"/>
              </a:rPr>
              <a:t>= W' ve </a:t>
            </a:r>
            <a:r>
              <a:rPr lang="tr-TR" sz="3000" dirty="0" smtClean="0">
                <a:latin typeface="Times New Roman" panose="02020603050405020304" pitchFamily="18" charset="0"/>
                <a:ea typeface="Times New Roman" panose="02020603050405020304" pitchFamily="18" charset="0"/>
              </a:rPr>
              <a:t>    </a:t>
            </a:r>
            <a:r>
              <a:rPr lang="tr-TR" sz="3000" dirty="0" err="1" smtClean="0">
                <a:latin typeface="Times New Roman" panose="02020603050405020304" pitchFamily="18" charset="0"/>
                <a:ea typeface="Times New Roman" panose="02020603050405020304" pitchFamily="18" charset="0"/>
              </a:rPr>
              <a:t>F</a:t>
            </a:r>
            <a:r>
              <a:rPr lang="tr-TR" sz="3000" baseline="-25000" dirty="0" err="1" smtClean="0">
                <a:latin typeface="Times New Roman" panose="02020603050405020304" pitchFamily="18" charset="0"/>
                <a:ea typeface="Times New Roman" panose="02020603050405020304" pitchFamily="18" charset="0"/>
              </a:rPr>
              <a:t>m</a:t>
            </a:r>
            <a:r>
              <a:rPr lang="tr-TR" sz="3000" dirty="0" smtClean="0">
                <a:latin typeface="Times New Roman" panose="02020603050405020304" pitchFamily="18" charset="0"/>
                <a:ea typeface="Times New Roman" panose="02020603050405020304" pitchFamily="18" charset="0"/>
              </a:rPr>
              <a:t> </a:t>
            </a:r>
            <a:r>
              <a:rPr lang="tr-TR" sz="3000" dirty="0">
                <a:latin typeface="Times New Roman" panose="02020603050405020304" pitchFamily="18" charset="0"/>
                <a:ea typeface="Times New Roman" panose="02020603050405020304" pitchFamily="18" charset="0"/>
              </a:rPr>
              <a:t>&gt; F' dür</a:t>
            </a:r>
            <a:r>
              <a:rPr lang="tr-TR" sz="3000" dirty="0" smtClean="0">
                <a:latin typeface="Times New Roman" panose="02020603050405020304" pitchFamily="18" charset="0"/>
                <a:ea typeface="Times New Roman" panose="02020603050405020304" pitchFamily="18" charset="0"/>
              </a:rPr>
              <a:t>.</a:t>
            </a:r>
            <a:r>
              <a:rPr lang="tr-TR" sz="3000" dirty="0">
                <a:latin typeface="Times New Roman" panose="02020603050405020304" pitchFamily="18" charset="0"/>
                <a:ea typeface="Times New Roman" panose="02020603050405020304" pitchFamily="18" charset="0"/>
              </a:rPr>
              <a:t> α açısı sürtünme açısı Ø ye eşit olacak şekilde artırılırsa bu durumda </a:t>
            </a:r>
            <a:r>
              <a:rPr lang="tr-TR" sz="3000" dirty="0" err="1">
                <a:latin typeface="Times New Roman" panose="02020603050405020304" pitchFamily="18" charset="0"/>
                <a:ea typeface="Times New Roman" panose="02020603050405020304" pitchFamily="18" charset="0"/>
              </a:rPr>
              <a:t>F</a:t>
            </a:r>
            <a:r>
              <a:rPr lang="tr-TR" sz="3000" baseline="-25000" dirty="0" err="1">
                <a:latin typeface="Times New Roman" panose="02020603050405020304" pitchFamily="18" charset="0"/>
                <a:ea typeface="Times New Roman" panose="02020603050405020304" pitchFamily="18" charset="0"/>
              </a:rPr>
              <a:t>m</a:t>
            </a:r>
            <a:r>
              <a:rPr lang="tr-TR" sz="3000" dirty="0">
                <a:latin typeface="Times New Roman" panose="02020603050405020304" pitchFamily="18" charset="0"/>
                <a:ea typeface="Times New Roman" panose="02020603050405020304" pitchFamily="18" charset="0"/>
              </a:rPr>
              <a:t> = F' olur. Yani cismi harekete zorlayan F' kuvveti, cismin temas yüzeyinde harekete geçmesini önleyen sürtünme kuvveti </a:t>
            </a:r>
            <a:r>
              <a:rPr lang="tr-TR" sz="3000" dirty="0" err="1">
                <a:latin typeface="Times New Roman" panose="02020603050405020304" pitchFamily="18" charset="0"/>
                <a:ea typeface="Times New Roman" panose="02020603050405020304" pitchFamily="18" charset="0"/>
              </a:rPr>
              <a:t>F</a:t>
            </a:r>
            <a:r>
              <a:rPr lang="tr-TR" sz="3000" baseline="-25000" dirty="0" err="1">
                <a:latin typeface="Times New Roman" panose="02020603050405020304" pitchFamily="18" charset="0"/>
                <a:ea typeface="Times New Roman" panose="02020603050405020304" pitchFamily="18" charset="0"/>
              </a:rPr>
              <a:t>m</a:t>
            </a:r>
            <a:r>
              <a:rPr lang="tr-TR" sz="3000" dirty="0">
                <a:latin typeface="Times New Roman" panose="02020603050405020304" pitchFamily="18" charset="0"/>
                <a:ea typeface="Times New Roman" panose="02020603050405020304" pitchFamily="18" charset="0"/>
              </a:rPr>
              <a:t> ye eşittir. </a:t>
            </a:r>
            <a:endParaRPr lang="tr-TR" sz="3000" dirty="0" smtClean="0"/>
          </a:p>
          <a:p>
            <a:pPr marL="0" lvl="1" indent="0" algn="just">
              <a:spcAft>
                <a:spcPts val="0"/>
              </a:spcAft>
              <a:buNone/>
              <a:tabLst>
                <a:tab pos="0" algn="l"/>
              </a:tabLst>
            </a:pPr>
            <a:endParaRPr lang="tr-TR" sz="28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287" y="1912684"/>
            <a:ext cx="1571429" cy="1876190"/>
          </a:xfrm>
          <a:prstGeom prst="rect">
            <a:avLst/>
          </a:prstGeom>
        </p:spPr>
      </p:pic>
    </p:spTree>
    <p:extLst>
      <p:ext uri="{BB962C8B-B14F-4D97-AF65-F5344CB8AC3E}">
        <p14:creationId xmlns:p14="http://schemas.microsoft.com/office/powerpoint/2010/main" val="3790743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8394" y="938119"/>
            <a:ext cx="7886700" cy="5422340"/>
          </a:xfrm>
        </p:spPr>
        <p:txBody>
          <a:bodyPr>
            <a:normAutofit fontScale="92500" lnSpcReduction="10000"/>
          </a:bodyPr>
          <a:lstStyle/>
          <a:p>
            <a:pPr marL="0" lvl="0" indent="0" algn="just">
              <a:buNone/>
            </a:pPr>
            <a:r>
              <a:rPr lang="tr-TR" sz="2400" dirty="0">
                <a:solidFill>
                  <a:prstClr val="black"/>
                </a:solidFill>
                <a:latin typeface="Times New Roman" panose="02020603050405020304" pitchFamily="18" charset="0"/>
                <a:ea typeface="Times New Roman" panose="02020603050405020304" pitchFamily="18" charset="0"/>
              </a:rPr>
              <a:t>Artık bu andan itibaren α açısında olabilecek herhangi bir artış, cismin düzlem üzerinde A noktasına doğru harekete başlamasına neden olur. </a:t>
            </a:r>
            <a:r>
              <a:rPr lang="tr-TR" sz="2400" dirty="0" err="1">
                <a:solidFill>
                  <a:prstClr val="black"/>
                </a:solidFill>
                <a:latin typeface="Times New Roman" panose="02020603050405020304" pitchFamily="18" charset="0"/>
                <a:ea typeface="Times New Roman" panose="02020603050405020304" pitchFamily="18" charset="0"/>
              </a:rPr>
              <a:t>F</a:t>
            </a:r>
            <a:r>
              <a:rPr lang="tr-TR" sz="2400" baseline="-25000" dirty="0" err="1">
                <a:solidFill>
                  <a:prstClr val="black"/>
                </a:solidFill>
                <a:latin typeface="Times New Roman" panose="02020603050405020304" pitchFamily="18" charset="0"/>
                <a:ea typeface="Times New Roman" panose="02020603050405020304" pitchFamily="18" charset="0"/>
              </a:rPr>
              <a:t>m</a:t>
            </a:r>
            <a:r>
              <a:rPr lang="tr-TR" sz="2400" dirty="0">
                <a:solidFill>
                  <a:prstClr val="black"/>
                </a:solidFill>
                <a:latin typeface="Times New Roman" panose="02020603050405020304" pitchFamily="18" charset="0"/>
                <a:ea typeface="Times New Roman" panose="02020603050405020304" pitchFamily="18" charset="0"/>
              </a:rPr>
              <a:t> = F' olduğunda eğik düzlemin yatayla yaptığı α açısının değerine </a:t>
            </a:r>
            <a:r>
              <a:rPr lang="tr-TR" sz="2400" b="1" i="1" dirty="0">
                <a:solidFill>
                  <a:prstClr val="black"/>
                </a:solidFill>
                <a:latin typeface="Times New Roman" panose="02020603050405020304" pitchFamily="18" charset="0"/>
                <a:ea typeface="Times New Roman" panose="02020603050405020304" pitchFamily="18" charset="0"/>
              </a:rPr>
              <a:t>doğal şev açısı </a:t>
            </a:r>
            <a:r>
              <a:rPr lang="tr-TR" sz="2400" dirty="0">
                <a:solidFill>
                  <a:prstClr val="black"/>
                </a:solidFill>
                <a:latin typeface="Times New Roman" panose="02020603050405020304" pitchFamily="18" charset="0"/>
                <a:ea typeface="Times New Roman" panose="02020603050405020304" pitchFamily="18" charset="0"/>
              </a:rPr>
              <a:t>adı verilir. </a:t>
            </a:r>
            <a:endParaRPr lang="tr-TR" sz="2400" dirty="0" smtClean="0">
              <a:solidFill>
                <a:prstClr val="black"/>
              </a:solidFill>
              <a:latin typeface="Times New Roman" panose="02020603050405020304" pitchFamily="18" charset="0"/>
              <a:ea typeface="Times New Roman" panose="02020603050405020304" pitchFamily="18" charset="0"/>
            </a:endParaRPr>
          </a:p>
          <a:p>
            <a:pPr marL="0" lvl="0" indent="0" algn="just">
              <a:buNone/>
            </a:pPr>
            <a:r>
              <a:rPr lang="tr-TR" sz="2400" b="1" dirty="0">
                <a:latin typeface="Times New Roman" panose="02020603050405020304" pitchFamily="18" charset="0"/>
                <a:ea typeface="Times New Roman" panose="02020603050405020304" pitchFamily="18" charset="0"/>
              </a:rPr>
              <a:t>KURU SÜRTÜNME İLE İLGİLİ MÜHENDİSLİK </a:t>
            </a:r>
            <a:r>
              <a:rPr lang="tr-TR" sz="2400" b="1" dirty="0" smtClean="0">
                <a:latin typeface="Times New Roman" panose="02020603050405020304" pitchFamily="18" charset="0"/>
                <a:ea typeface="Times New Roman" panose="02020603050405020304" pitchFamily="18" charset="0"/>
              </a:rPr>
              <a:t>UYGULAMALARI</a:t>
            </a:r>
          </a:p>
          <a:p>
            <a:pPr marL="0" lvl="0" indent="0" algn="just">
              <a:buNone/>
            </a:pPr>
            <a:r>
              <a:rPr lang="tr-TR" sz="2400" dirty="0">
                <a:latin typeface="Times New Roman" panose="02020603050405020304" pitchFamily="18" charset="0"/>
                <a:ea typeface="Times New Roman" panose="02020603050405020304" pitchFamily="18" charset="0"/>
              </a:rPr>
              <a:t>Teknikte kullanılan birçok alet ve makinelerde kuru sürtünme uygulaması ile karşılaşılır. Aşağıda kuru sürtünmenin uygulandığı bazı önemli alet ve makineler </a:t>
            </a:r>
            <a:r>
              <a:rPr lang="tr-TR" sz="2400" dirty="0" smtClean="0">
                <a:latin typeface="Times New Roman" panose="02020603050405020304" pitchFamily="18" charset="0"/>
                <a:ea typeface="Times New Roman" panose="02020603050405020304" pitchFamily="18" charset="0"/>
              </a:rPr>
              <a:t>verilmiştir.</a:t>
            </a:r>
          </a:p>
          <a:p>
            <a:pPr lvl="0" algn="just"/>
            <a:r>
              <a:rPr lang="tr-TR" sz="2400" dirty="0" smtClean="0">
                <a:latin typeface="Times New Roman" panose="02020603050405020304" pitchFamily="18" charset="0"/>
                <a:ea typeface="Times New Roman" panose="02020603050405020304" pitchFamily="18" charset="0"/>
              </a:rPr>
              <a:t>Kamalar</a:t>
            </a:r>
          </a:p>
          <a:p>
            <a:pPr lvl="0" algn="just"/>
            <a:r>
              <a:rPr lang="tr-TR" sz="2400" dirty="0">
                <a:latin typeface="Times New Roman" panose="02020603050405020304" pitchFamily="18" charset="0"/>
                <a:ea typeface="Times New Roman" panose="02020603050405020304" pitchFamily="18" charset="0"/>
              </a:rPr>
              <a:t>Bilezikli yataklar, mil yatakları, diskler</a:t>
            </a:r>
            <a:endParaRPr lang="tr-TR" sz="2400" dirty="0">
              <a:solidFill>
                <a:prstClr val="black"/>
              </a:solidFill>
              <a:latin typeface="Times New Roman" panose="02020603050405020304" pitchFamily="18" charset="0"/>
              <a:ea typeface="Times New Roman" panose="02020603050405020304" pitchFamily="18" charset="0"/>
            </a:endParaRPr>
          </a:p>
          <a:p>
            <a:r>
              <a:rPr lang="tr-TR" sz="2400" dirty="0" err="1" smtClean="0">
                <a:latin typeface="Times New Roman" panose="02020603050405020304" pitchFamily="18" charset="0"/>
                <a:ea typeface="Times New Roman" panose="02020603050405020304" pitchFamily="18" charset="0"/>
              </a:rPr>
              <a:t>Radyal</a:t>
            </a:r>
            <a:r>
              <a:rPr lang="tr-TR" sz="2400" dirty="0" smtClean="0">
                <a:latin typeface="Times New Roman" panose="02020603050405020304" pitchFamily="18" charset="0"/>
                <a:ea typeface="Times New Roman" panose="02020603050405020304" pitchFamily="18" charset="0"/>
              </a:rPr>
              <a:t> </a:t>
            </a:r>
            <a:r>
              <a:rPr lang="tr-TR" sz="2400" dirty="0">
                <a:latin typeface="Times New Roman" panose="02020603050405020304" pitchFamily="18" charset="0"/>
                <a:ea typeface="Times New Roman" panose="02020603050405020304" pitchFamily="18" charset="0"/>
              </a:rPr>
              <a:t>(kayma) </a:t>
            </a:r>
            <a:r>
              <a:rPr lang="tr-TR" sz="2400" dirty="0" smtClean="0">
                <a:latin typeface="Times New Roman" panose="02020603050405020304" pitchFamily="18" charset="0"/>
                <a:ea typeface="Times New Roman" panose="02020603050405020304" pitchFamily="18" charset="0"/>
              </a:rPr>
              <a:t>yataklar</a:t>
            </a:r>
          </a:p>
          <a:p>
            <a:r>
              <a:rPr lang="tr-TR" sz="2400" dirty="0" smtClean="0">
                <a:latin typeface="Times New Roman" panose="02020603050405020304" pitchFamily="18" charset="0"/>
                <a:ea typeface="Times New Roman" panose="02020603050405020304" pitchFamily="18" charset="0"/>
              </a:rPr>
              <a:t>Vidalar</a:t>
            </a:r>
          </a:p>
          <a:p>
            <a:r>
              <a:rPr lang="tr-TR" sz="2400" dirty="0">
                <a:latin typeface="Times New Roman" panose="02020603050405020304" pitchFamily="18" charset="0"/>
                <a:ea typeface="Times New Roman" panose="02020603050405020304" pitchFamily="18" charset="0"/>
              </a:rPr>
              <a:t>Kayış </a:t>
            </a:r>
            <a:r>
              <a:rPr lang="tr-TR" sz="2400" dirty="0" smtClean="0">
                <a:latin typeface="Times New Roman" panose="02020603050405020304" pitchFamily="18" charset="0"/>
                <a:ea typeface="Times New Roman" panose="02020603050405020304" pitchFamily="18" charset="0"/>
              </a:rPr>
              <a:t>sürtünmesi</a:t>
            </a:r>
          </a:p>
          <a:p>
            <a:r>
              <a:rPr lang="tr-TR" sz="2400" dirty="0">
                <a:latin typeface="Times New Roman" panose="02020603050405020304" pitchFamily="18" charset="0"/>
                <a:ea typeface="Times New Roman" panose="02020603050405020304" pitchFamily="18" charset="0"/>
              </a:rPr>
              <a:t>Tekerlek </a:t>
            </a:r>
            <a:r>
              <a:rPr lang="tr-TR" sz="2400" dirty="0" smtClean="0">
                <a:latin typeface="Times New Roman" panose="02020603050405020304" pitchFamily="18" charset="0"/>
                <a:ea typeface="Times New Roman" panose="02020603050405020304" pitchFamily="18" charset="0"/>
              </a:rPr>
              <a:t>sürtünmesi.</a:t>
            </a:r>
            <a:endParaRPr lang="tr-TR" sz="2400" dirty="0"/>
          </a:p>
        </p:txBody>
      </p:sp>
    </p:spTree>
    <p:extLst>
      <p:ext uri="{BB962C8B-B14F-4D97-AF65-F5344CB8AC3E}">
        <p14:creationId xmlns:p14="http://schemas.microsoft.com/office/powerpoint/2010/main" val="9684669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535</Words>
  <Application>Microsoft Office PowerPoint</Application>
  <PresentationFormat>Ekran Gösterisi (4:3)</PresentationFormat>
  <Paragraphs>36</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Office Teması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fenbil</dc:creator>
  <cp:lastModifiedBy>fenbil</cp:lastModifiedBy>
  <cp:revision>2</cp:revision>
  <dcterms:created xsi:type="dcterms:W3CDTF">2020-01-10T12:00:05Z</dcterms:created>
  <dcterms:modified xsi:type="dcterms:W3CDTF">2020-01-10T12:34:29Z</dcterms:modified>
</cp:coreProperties>
</file>