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59" r:id="rId2"/>
    <p:sldId id="372" r:id="rId3"/>
    <p:sldId id="370" r:id="rId4"/>
    <p:sldId id="373" r:id="rId5"/>
    <p:sldId id="374" r:id="rId6"/>
    <p:sldId id="375" r:id="rId7"/>
    <p:sldId id="376" r:id="rId8"/>
    <p:sldId id="377" r:id="rId9"/>
    <p:sldId id="378" r:id="rId10"/>
    <p:sldId id="379" r:id="rId11"/>
    <p:sldId id="380" r:id="rId12"/>
    <p:sldId id="381" r:id="rId13"/>
    <p:sldId id="382" r:id="rId14"/>
    <p:sldId id="383" r:id="rId15"/>
    <p:sldId id="384"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6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80D66E-E2E1-4A74-88E8-EE4EF33F1AD0}" type="datetimeFigureOut">
              <a:rPr lang="tr-TR" smtClean="0"/>
              <a:pPr/>
              <a:t>25.10.2017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4DBA06-1762-400F-9BDA-51571B1276E7}" type="slidenum">
              <a:rPr lang="tr-TR" smtClean="0"/>
              <a:pPr/>
              <a:t>‹#›</a:t>
            </a:fld>
            <a:endParaRPr lang="tr-TR"/>
          </a:p>
        </p:txBody>
      </p:sp>
    </p:spTree>
    <p:extLst>
      <p:ext uri="{BB962C8B-B14F-4D97-AF65-F5344CB8AC3E}">
        <p14:creationId xmlns:p14="http://schemas.microsoft.com/office/powerpoint/2010/main" val="27732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2144360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1126840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255460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1814019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873271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325882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3730399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145778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4242452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1577069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3348039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75D573-C7DB-458A-97A4-D2A890F28307}" type="datetimeFigureOut">
              <a:rPr lang="tr-TR" smtClean="0"/>
              <a:pPr/>
              <a:t>25.10.2017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032AC5-8EE3-419B-B2FE-C1E00DC3DB0F}" type="slidenum">
              <a:rPr lang="tr-TR" smtClean="0"/>
              <a:pPr/>
              <a:t>‹#›</a:t>
            </a:fld>
            <a:endParaRPr lang="tr-TR"/>
          </a:p>
        </p:txBody>
      </p:sp>
    </p:spTree>
    <p:extLst>
      <p:ext uri="{BB962C8B-B14F-4D97-AF65-F5344CB8AC3E}">
        <p14:creationId xmlns:p14="http://schemas.microsoft.com/office/powerpoint/2010/main" val="1921662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aterfootprint.org/media/downloads/Report50-NationalWaterFootprints-Vol1.pdf"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aterfootprint.org/media/downloads/Mekonnen-et-al-2015-WFA-LAC.pd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Unvan 1"/>
          <p:cNvSpPr>
            <a:spLocks noGrp="1"/>
          </p:cNvSpPr>
          <p:nvPr>
            <p:ph type="title"/>
          </p:nvPr>
        </p:nvSpPr>
        <p:spPr>
          <a:xfrm>
            <a:off x="1248083" y="1954649"/>
            <a:ext cx="9533648" cy="3776662"/>
          </a:xfrm>
        </p:spPr>
        <p:txBody>
          <a:bodyPr>
            <a:normAutofit fontScale="90000"/>
          </a:bodyPr>
          <a:lstStyle/>
          <a:p>
            <a:pPr algn="ctr"/>
            <a:r>
              <a:rPr lang="tr-TR" altLang="tr-TR" dirty="0" smtClean="0"/>
              <a:t/>
            </a:r>
            <a:br>
              <a:rPr lang="tr-TR" altLang="tr-TR" dirty="0" smtClean="0"/>
            </a:br>
            <a:r>
              <a:rPr lang="tr-TR" altLang="tr-TR" b="1" dirty="0" smtClean="0"/>
              <a:t>Su Ayak İzi ve Sanal Su</a:t>
            </a:r>
            <a:r>
              <a:rPr lang="tr-TR" altLang="tr-TR" dirty="0" smtClean="0"/>
              <a:t/>
            </a:r>
            <a:br>
              <a:rPr lang="tr-TR" altLang="tr-TR" dirty="0" smtClean="0"/>
            </a:br>
            <a:r>
              <a:rPr lang="tr-TR" altLang="tr-TR" sz="3600" i="1" dirty="0" smtClean="0"/>
              <a:t>(48015017)</a:t>
            </a:r>
            <a:br>
              <a:rPr lang="tr-TR" altLang="tr-TR" sz="3600" i="1" dirty="0" smtClean="0"/>
            </a:br>
            <a:r>
              <a:rPr lang="tr-TR" altLang="tr-TR" i="1" dirty="0" smtClean="0"/>
              <a:t/>
            </a:r>
            <a:br>
              <a:rPr lang="tr-TR" altLang="tr-TR" i="1" dirty="0" smtClean="0"/>
            </a:br>
            <a:r>
              <a:rPr lang="tr-TR" altLang="tr-TR" sz="2700" i="1" dirty="0"/>
              <a:t>Bu dersin notları, Water </a:t>
            </a:r>
            <a:r>
              <a:rPr lang="tr-TR" altLang="tr-TR" sz="2700" i="1" dirty="0" err="1"/>
              <a:t>Footprint</a:t>
            </a:r>
            <a:r>
              <a:rPr lang="tr-TR" altLang="tr-TR" sz="2700" i="1" dirty="0"/>
              <a:t> Network web sayfasında bulunan ve </a:t>
            </a:r>
            <a:r>
              <a:rPr lang="tr-TR" altLang="tr-TR" sz="2700" i="1" dirty="0" err="1"/>
              <a:t>Twente</a:t>
            </a:r>
            <a:r>
              <a:rPr lang="tr-TR" altLang="tr-TR" sz="2700" i="1" dirty="0"/>
              <a:t> </a:t>
            </a:r>
            <a:r>
              <a:rPr lang="tr-TR" altLang="tr-TR" sz="2700" i="1" dirty="0" err="1"/>
              <a:t>University</a:t>
            </a:r>
            <a:r>
              <a:rPr lang="tr-TR" altLang="tr-TR" sz="2700" i="1" dirty="0"/>
              <a:t> öğretim üyesi Prof. Dr. </a:t>
            </a:r>
            <a:r>
              <a:rPr lang="tr-TR" altLang="tr-TR" sz="2700" i="1" dirty="0" err="1"/>
              <a:t>Arjen</a:t>
            </a:r>
            <a:r>
              <a:rPr lang="tr-TR" altLang="tr-TR" sz="2700" i="1" dirty="0"/>
              <a:t> </a:t>
            </a:r>
            <a:r>
              <a:rPr lang="tr-TR" altLang="tr-TR" sz="2700" i="1" dirty="0" err="1"/>
              <a:t>Hoekstra</a:t>
            </a:r>
            <a:r>
              <a:rPr lang="tr-TR" altLang="tr-TR" sz="2700" i="1" dirty="0"/>
              <a:t> ile araştırma ekibi tarafından geliştirilen bilgilerden derlenmiştir. </a:t>
            </a:r>
            <a:r>
              <a:rPr lang="tr-TR" altLang="tr-TR" sz="2700" i="1" dirty="0" smtClean="0"/>
              <a:t/>
            </a:r>
            <a:br>
              <a:rPr lang="tr-TR" altLang="tr-TR" sz="2700" i="1" dirty="0" smtClean="0"/>
            </a:br>
            <a:r>
              <a:rPr lang="tr-TR" altLang="tr-TR" dirty="0" smtClean="0"/>
              <a:t/>
            </a:r>
            <a:br>
              <a:rPr lang="tr-TR" altLang="tr-TR" dirty="0" smtClean="0"/>
            </a:br>
            <a:r>
              <a:rPr lang="tr-TR" altLang="tr-TR" sz="2800" dirty="0" smtClean="0"/>
              <a:t>Doç. Dr. Gökşen ÇAPAR</a:t>
            </a:r>
            <a:br>
              <a:rPr lang="tr-TR" altLang="tr-TR" sz="2800" dirty="0" smtClean="0"/>
            </a:br>
            <a:r>
              <a:rPr lang="tr-TR" altLang="tr-TR" sz="2000" dirty="0" smtClean="0"/>
              <a:t>25 Aralık 2017</a:t>
            </a:r>
            <a:r>
              <a:rPr lang="tr-TR" altLang="tr-TR" dirty="0" smtClean="0"/>
              <a:t/>
            </a:r>
            <a:br>
              <a:rPr lang="tr-TR" altLang="tr-TR" dirty="0" smtClean="0"/>
            </a:br>
            <a:endParaRPr lang="tr-TR" altLang="tr-TR" dirty="0" smtClean="0"/>
          </a:p>
        </p:txBody>
      </p:sp>
    </p:spTree>
    <p:extLst>
      <p:ext uri="{BB962C8B-B14F-4D97-AF65-F5344CB8AC3E}">
        <p14:creationId xmlns:p14="http://schemas.microsoft.com/office/powerpoint/2010/main" val="3532837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Ticaretle Su Tasarrufu</a:t>
            </a:r>
            <a:endParaRPr lang="tr-TR" b="1" dirty="0">
              <a:solidFill>
                <a:srgbClr val="FF0000"/>
              </a:solidFill>
            </a:endParaRPr>
          </a:p>
        </p:txBody>
      </p:sp>
      <p:sp>
        <p:nvSpPr>
          <p:cNvPr id="3" name="İçerik Yer Tutucusu 2"/>
          <p:cNvSpPr>
            <a:spLocks noGrp="1"/>
          </p:cNvSpPr>
          <p:nvPr>
            <p:ph idx="1"/>
          </p:nvPr>
        </p:nvSpPr>
        <p:spPr/>
        <p:txBody>
          <a:bodyPr/>
          <a:lstStyle/>
          <a:p>
            <a:r>
              <a:rPr lang="tr-TR" dirty="0" smtClean="0"/>
              <a:t>Pek çok ulus, suyun yoğun kullanıldığı ürünleri ithal ederek ve daha az su kullanılan ürünleri ihraç ederek yerel su kaynaklarını korurlar. </a:t>
            </a:r>
          </a:p>
          <a:p>
            <a:r>
              <a:rPr lang="tr-TR" dirty="0" smtClean="0"/>
              <a:t>Bir ürünün ithal edilmesi ile ulusal su tasarrufu sağlanması, eğer yüksek su verimliliği olan (su ayak izi daha küçük) bir bölgeden düşük su verimliliği olan (su ayak izi büyük) bir bölgeye akış oluyorsa, küresel ölçekte su tasarrufu anlamına gelebilir. </a:t>
            </a:r>
            <a:endParaRPr lang="tr-TR" dirty="0"/>
          </a:p>
        </p:txBody>
      </p:sp>
    </p:spTree>
    <p:extLst>
      <p:ext uri="{BB962C8B-B14F-4D97-AF65-F5344CB8AC3E}">
        <p14:creationId xmlns:p14="http://schemas.microsoft.com/office/powerpoint/2010/main" val="4094495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Küresel su tasarrufu</a:t>
            </a:r>
            <a:endParaRPr lang="tr-TR" b="1" dirty="0">
              <a:solidFill>
                <a:srgbClr val="FF0000"/>
              </a:solidFill>
            </a:endParaRPr>
          </a:p>
        </p:txBody>
      </p:sp>
      <p:sp>
        <p:nvSpPr>
          <p:cNvPr id="3" name="İçerik Yer Tutucusu 2"/>
          <p:cNvSpPr>
            <a:spLocks noGrp="1"/>
          </p:cNvSpPr>
          <p:nvPr>
            <p:ph idx="1"/>
          </p:nvPr>
        </p:nvSpPr>
        <p:spPr/>
        <p:txBody>
          <a:bodyPr/>
          <a:lstStyle/>
          <a:p>
            <a:r>
              <a:rPr lang="tr-TR" dirty="0" smtClean="0"/>
              <a:t>İthal eden ülkelerde, eğer ithal edilen tüm tarımsal ürünler yerinde üretilseydi, 2407 milyar m3 su ihtiyacı olacaktı. </a:t>
            </a:r>
          </a:p>
          <a:p>
            <a:r>
              <a:rPr lang="tr-TR" dirty="0" smtClean="0"/>
              <a:t>Bu ürünler, ihraç eden ülkelerde yalnızca yılda 2038 milyar m3 su ile üretilmektedir.</a:t>
            </a:r>
          </a:p>
          <a:p>
            <a:r>
              <a:rPr lang="tr-TR" dirty="0" smtClean="0"/>
              <a:t>Küresel su kaynaklarından yılda </a:t>
            </a:r>
            <a:r>
              <a:rPr lang="en-US" dirty="0" smtClean="0">
                <a:solidFill>
                  <a:srgbClr val="FF0000"/>
                </a:solidFill>
              </a:rPr>
              <a:t>369</a:t>
            </a:r>
            <a:r>
              <a:rPr lang="en-US" dirty="0" smtClean="0"/>
              <a:t> </a:t>
            </a:r>
            <a:r>
              <a:rPr lang="tr-TR" dirty="0" smtClean="0"/>
              <a:t>milyar m3 tasarruf edilmektedir </a:t>
            </a:r>
            <a:r>
              <a:rPr lang="en-US" dirty="0" smtClean="0"/>
              <a:t> </a:t>
            </a:r>
            <a:r>
              <a:rPr lang="en-US" dirty="0"/>
              <a:t>(</a:t>
            </a:r>
            <a:r>
              <a:rPr lang="en-US" dirty="0" err="1"/>
              <a:t>Mekonnen</a:t>
            </a:r>
            <a:r>
              <a:rPr lang="en-US" dirty="0"/>
              <a:t> and Hoekstra, 2011). </a:t>
            </a:r>
            <a:endParaRPr lang="tr-TR" dirty="0" smtClean="0"/>
          </a:p>
          <a:p>
            <a:r>
              <a:rPr lang="tr-TR" dirty="0" smtClean="0"/>
              <a:t>Bu tasarruf oranı, tarımsal üretimin küresel su ayak izinin %4’üne denktir </a:t>
            </a:r>
            <a:r>
              <a:rPr lang="en-US" dirty="0" smtClean="0"/>
              <a:t>(8363 </a:t>
            </a:r>
            <a:r>
              <a:rPr lang="tr-TR" dirty="0" smtClean="0"/>
              <a:t>milyar m3/yıl). </a:t>
            </a:r>
            <a:endParaRPr lang="tr-TR" dirty="0"/>
          </a:p>
        </p:txBody>
      </p:sp>
    </p:spTree>
    <p:extLst>
      <p:ext uri="{BB962C8B-B14F-4D97-AF65-F5344CB8AC3E}">
        <p14:creationId xmlns:p14="http://schemas.microsoft.com/office/powerpoint/2010/main" val="2843517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Meksika - Mısır</a:t>
            </a:r>
            <a:endParaRPr lang="tr-TR" b="1" dirty="0">
              <a:solidFill>
                <a:srgbClr val="FF0000"/>
              </a:solidFill>
            </a:endParaRPr>
          </a:p>
        </p:txBody>
      </p:sp>
      <p:sp>
        <p:nvSpPr>
          <p:cNvPr id="3" name="İçerik Yer Tutucusu 2"/>
          <p:cNvSpPr>
            <a:spLocks noGrp="1"/>
          </p:cNvSpPr>
          <p:nvPr>
            <p:ph idx="1"/>
          </p:nvPr>
        </p:nvSpPr>
        <p:spPr/>
        <p:txBody>
          <a:bodyPr/>
          <a:lstStyle/>
          <a:p>
            <a:r>
              <a:rPr lang="tr-TR" dirty="0" smtClean="0"/>
              <a:t>Su kıtlığı yaşanan ülkelerdeki politikacılar, küresel su tasarrufundan çok ulusal su tasarrufu ile ilgilenmektedirler.</a:t>
            </a:r>
          </a:p>
          <a:p>
            <a:r>
              <a:rPr lang="en-US" dirty="0" smtClean="0"/>
              <a:t>Me</a:t>
            </a:r>
            <a:r>
              <a:rPr lang="tr-TR" dirty="0" err="1" smtClean="0"/>
              <a:t>ksika</a:t>
            </a:r>
            <a:r>
              <a:rPr lang="en-US" dirty="0" smtClean="0"/>
              <a:t>, </a:t>
            </a:r>
            <a:r>
              <a:rPr lang="tr-TR" dirty="0" smtClean="0"/>
              <a:t>mısır ithal ederek ulusal su kaynaklarından yılda </a:t>
            </a:r>
            <a:r>
              <a:rPr lang="en-US" dirty="0" smtClean="0"/>
              <a:t>12 </a:t>
            </a:r>
            <a:r>
              <a:rPr lang="tr-TR" dirty="0" smtClean="0"/>
              <a:t>milyar m3 tasarruf yapmaktadır. </a:t>
            </a:r>
            <a:endParaRPr lang="tr-TR" dirty="0"/>
          </a:p>
        </p:txBody>
      </p:sp>
    </p:spTree>
    <p:extLst>
      <p:ext uri="{BB962C8B-B14F-4D97-AF65-F5344CB8AC3E}">
        <p14:creationId xmlns:p14="http://schemas.microsoft.com/office/powerpoint/2010/main" val="2597508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rotWithShape="1">
          <a:blip r:embed="rId2"/>
          <a:srcRect l="12084" t="25447" r="14225" b="15804"/>
          <a:stretch/>
        </p:blipFill>
        <p:spPr>
          <a:xfrm>
            <a:off x="274319" y="1293223"/>
            <a:ext cx="11540734" cy="5172891"/>
          </a:xfrm>
          <a:prstGeom prst="rect">
            <a:avLst/>
          </a:prstGeom>
        </p:spPr>
      </p:pic>
      <p:pic>
        <p:nvPicPr>
          <p:cNvPr id="2" name="Resim 1"/>
          <p:cNvPicPr>
            <a:picLocks noChangeAspect="1"/>
          </p:cNvPicPr>
          <p:nvPr/>
        </p:nvPicPr>
        <p:blipFill>
          <a:blip r:embed="rId3"/>
          <a:stretch>
            <a:fillRect/>
          </a:stretch>
        </p:blipFill>
        <p:spPr>
          <a:xfrm>
            <a:off x="563704" y="6364181"/>
            <a:ext cx="6151397" cy="493819"/>
          </a:xfrm>
          <a:prstGeom prst="rect">
            <a:avLst/>
          </a:prstGeom>
        </p:spPr>
      </p:pic>
    </p:spTree>
    <p:extLst>
      <p:ext uri="{BB962C8B-B14F-4D97-AF65-F5344CB8AC3E}">
        <p14:creationId xmlns:p14="http://schemas.microsoft.com/office/powerpoint/2010/main" val="4233403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12987" t="26518" r="16233" b="17768"/>
          <a:stretch/>
        </p:blipFill>
        <p:spPr>
          <a:xfrm>
            <a:off x="169816" y="404365"/>
            <a:ext cx="11777295" cy="5212080"/>
          </a:xfrm>
          <a:prstGeom prst="rect">
            <a:avLst/>
          </a:prstGeom>
        </p:spPr>
      </p:pic>
      <p:pic>
        <p:nvPicPr>
          <p:cNvPr id="2" name="Resim 1"/>
          <p:cNvPicPr>
            <a:picLocks noChangeAspect="1"/>
          </p:cNvPicPr>
          <p:nvPr/>
        </p:nvPicPr>
        <p:blipFill>
          <a:blip r:embed="rId3"/>
          <a:stretch>
            <a:fillRect/>
          </a:stretch>
        </p:blipFill>
        <p:spPr>
          <a:xfrm>
            <a:off x="331692" y="6075415"/>
            <a:ext cx="6151397" cy="493819"/>
          </a:xfrm>
          <a:prstGeom prst="rect">
            <a:avLst/>
          </a:prstGeom>
        </p:spPr>
      </p:pic>
    </p:spTree>
    <p:extLst>
      <p:ext uri="{BB962C8B-B14F-4D97-AF65-F5344CB8AC3E}">
        <p14:creationId xmlns:p14="http://schemas.microsoft.com/office/powerpoint/2010/main" val="2739503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12886" t="26162" r="14426" b="16160"/>
          <a:stretch/>
        </p:blipFill>
        <p:spPr>
          <a:xfrm>
            <a:off x="130629" y="250535"/>
            <a:ext cx="11917045" cy="5316582"/>
          </a:xfrm>
          <a:prstGeom prst="rect">
            <a:avLst/>
          </a:prstGeom>
        </p:spPr>
      </p:pic>
      <p:pic>
        <p:nvPicPr>
          <p:cNvPr id="2" name="Resim 1"/>
          <p:cNvPicPr>
            <a:picLocks noChangeAspect="1"/>
          </p:cNvPicPr>
          <p:nvPr/>
        </p:nvPicPr>
        <p:blipFill>
          <a:blip r:embed="rId3"/>
          <a:stretch>
            <a:fillRect/>
          </a:stretch>
        </p:blipFill>
        <p:spPr>
          <a:xfrm>
            <a:off x="345340" y="5802460"/>
            <a:ext cx="6151397" cy="493819"/>
          </a:xfrm>
          <a:prstGeom prst="rect">
            <a:avLst/>
          </a:prstGeom>
        </p:spPr>
      </p:pic>
    </p:spTree>
    <p:extLst>
      <p:ext uri="{BB962C8B-B14F-4D97-AF65-F5344CB8AC3E}">
        <p14:creationId xmlns:p14="http://schemas.microsoft.com/office/powerpoint/2010/main" val="3702205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3056708" y="2624999"/>
            <a:ext cx="6102531" cy="1325563"/>
          </a:xfrm>
        </p:spPr>
        <p:txBody>
          <a:bodyPr/>
          <a:lstStyle/>
          <a:p>
            <a:pPr algn="ctr"/>
            <a:r>
              <a:rPr lang="tr-TR" b="1" dirty="0">
                <a:solidFill>
                  <a:srgbClr val="FF0000"/>
                </a:solidFill>
              </a:rPr>
              <a:t>Sanal Su Ticareti</a:t>
            </a:r>
            <a:endParaRPr lang="tr-TR" dirty="0"/>
          </a:p>
        </p:txBody>
      </p:sp>
    </p:spTree>
    <p:extLst>
      <p:ext uri="{BB962C8B-B14F-4D97-AF65-F5344CB8AC3E}">
        <p14:creationId xmlns:p14="http://schemas.microsoft.com/office/powerpoint/2010/main" val="1539925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Uluslararası Sanal Su Akışı</a:t>
            </a:r>
            <a:endParaRPr lang="tr-TR" b="1" dirty="0">
              <a:solidFill>
                <a:srgbClr val="FF0000"/>
              </a:solidFill>
            </a:endParaRPr>
          </a:p>
        </p:txBody>
      </p:sp>
      <p:sp>
        <p:nvSpPr>
          <p:cNvPr id="3" name="İçerik Yer Tutucusu 2"/>
          <p:cNvSpPr>
            <a:spLocks noGrp="1"/>
          </p:cNvSpPr>
          <p:nvPr>
            <p:ph idx="1"/>
          </p:nvPr>
        </p:nvSpPr>
        <p:spPr/>
        <p:txBody>
          <a:bodyPr>
            <a:normAutofit/>
          </a:bodyPr>
          <a:lstStyle/>
          <a:p>
            <a:r>
              <a:rPr lang="tr-TR" dirty="0" smtClean="0"/>
              <a:t>Sanal</a:t>
            </a:r>
            <a:r>
              <a:rPr lang="tr-TR" dirty="0"/>
              <a:t> </a:t>
            </a:r>
            <a:r>
              <a:rPr lang="tr-TR" dirty="0" smtClean="0"/>
              <a:t>ya da saklı su kavramı, ilk olarak, su kıtlığı yaşayan ülkelerin, vatandaşlarına gıda, giyim ve diğer suya dayalı ürünleri nasıl sağlayabileceklerini anlamak için geliştirilmiştir. </a:t>
            </a:r>
          </a:p>
          <a:p>
            <a:r>
              <a:rPr lang="tr-TR" dirty="0" smtClean="0"/>
              <a:t>Malların küresel ticareti sayesinde, su kaynakları sınırlı olan ülkeler ihtiyaçlarını karşılamak için diğer ülkelerdeki su kaynaklarına bağlandılar. </a:t>
            </a:r>
          </a:p>
          <a:p>
            <a:r>
              <a:rPr lang="tr-TR" dirty="0" smtClean="0"/>
              <a:t>Gıda ve diğer ürünlerin uluslararası alanda ticareti yapıldığından, bu malların su ayak izi de sanal su formunda onları takip eder. </a:t>
            </a:r>
          </a:p>
          <a:p>
            <a:r>
              <a:rPr lang="tr-TR" dirty="0" smtClean="0"/>
              <a:t>Böylece, üretimin su ayak izi ile tüketimin su ayak izi arasındaki ilişki anlaşılabilir. </a:t>
            </a:r>
            <a:endParaRPr lang="tr-TR" dirty="0"/>
          </a:p>
        </p:txBody>
      </p:sp>
    </p:spTree>
    <p:extLst>
      <p:ext uri="{BB962C8B-B14F-4D97-AF65-F5344CB8AC3E}">
        <p14:creationId xmlns:p14="http://schemas.microsoft.com/office/powerpoint/2010/main" val="2867754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Neden önemli?</a:t>
            </a:r>
            <a:endParaRPr lang="tr-TR" b="1" dirty="0">
              <a:solidFill>
                <a:srgbClr val="FF0000"/>
              </a:solidFill>
            </a:endParaRPr>
          </a:p>
        </p:txBody>
      </p:sp>
      <p:sp>
        <p:nvSpPr>
          <p:cNvPr id="3" name="İçerik Yer Tutucusu 2"/>
          <p:cNvSpPr>
            <a:spLocks noGrp="1"/>
          </p:cNvSpPr>
          <p:nvPr>
            <p:ph idx="1"/>
          </p:nvPr>
        </p:nvSpPr>
        <p:spPr/>
        <p:txBody>
          <a:bodyPr/>
          <a:lstStyle/>
          <a:p>
            <a:r>
              <a:rPr lang="tr-TR" dirty="0" smtClean="0"/>
              <a:t>Uluslar gıda, su, enerji ve diğer yaşamsal ihtiyaçlarını güvence altına almak isterken, pek çok ülke ihracat ve ithalat yapar. </a:t>
            </a:r>
          </a:p>
          <a:p>
            <a:r>
              <a:rPr lang="tr-TR" dirty="0" smtClean="0"/>
              <a:t>Ülkeler, yalnızca kendi sınırları içinde üretilen ürünlere dayanarak kendilerine yetmeyi hedefleyebilir.</a:t>
            </a:r>
            <a:r>
              <a:rPr lang="en-US" dirty="0" smtClean="0"/>
              <a:t> </a:t>
            </a:r>
            <a:endParaRPr lang="tr-TR" dirty="0" smtClean="0"/>
          </a:p>
          <a:p>
            <a:r>
              <a:rPr lang="tr-TR" dirty="0" smtClean="0"/>
              <a:t>Tam tersi bir şekilde, ülkeler, kendi sınırları içinde bulunan doğal kaynakların üzerindeki yükleri azaltmak için suya bağımlı ürünleri ithal edebilirler</a:t>
            </a:r>
            <a:r>
              <a:rPr lang="en-US" dirty="0" smtClean="0"/>
              <a:t>.</a:t>
            </a:r>
            <a:endParaRPr lang="tr-TR" dirty="0"/>
          </a:p>
        </p:txBody>
      </p:sp>
    </p:spTree>
    <p:extLst>
      <p:ext uri="{BB962C8B-B14F-4D97-AF65-F5344CB8AC3E}">
        <p14:creationId xmlns:p14="http://schemas.microsoft.com/office/powerpoint/2010/main" val="616492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Riskler</a:t>
            </a:r>
            <a:endParaRPr lang="tr-TR" b="1" dirty="0">
              <a:solidFill>
                <a:srgbClr val="FF0000"/>
              </a:solidFill>
            </a:endParaRPr>
          </a:p>
        </p:txBody>
      </p:sp>
      <p:sp>
        <p:nvSpPr>
          <p:cNvPr id="3" name="İçerik Yer Tutucusu 2"/>
          <p:cNvSpPr>
            <a:spLocks noGrp="1"/>
          </p:cNvSpPr>
          <p:nvPr>
            <p:ph idx="1"/>
          </p:nvPr>
        </p:nvSpPr>
        <p:spPr/>
        <p:txBody>
          <a:bodyPr>
            <a:normAutofit fontScale="92500"/>
          </a:bodyPr>
          <a:lstStyle/>
          <a:p>
            <a:r>
              <a:rPr lang="tr-TR" dirty="0" smtClean="0"/>
              <a:t>Bir ülke, doğal kaynaklarını kullanarak elektrik üretip enerji güvenliğini sağlamayı tercih edebilir. Bu durumda gıda güvenliği için gıda ithal edecektir. </a:t>
            </a:r>
          </a:p>
          <a:p>
            <a:r>
              <a:rPr lang="tr-TR" dirty="0" smtClean="0"/>
              <a:t>Su ayak izi ve sanal su bu tercihleri ve aralarındaki bağımlılıkları gösterir. </a:t>
            </a:r>
          </a:p>
          <a:p>
            <a:r>
              <a:rPr lang="tr-TR" dirty="0" smtClean="0"/>
              <a:t>Sanal su kavramı, ekonomimizin, diğer ülke kaynaklarına bağımlılığını anlamamıza yardımcı olur. </a:t>
            </a:r>
          </a:p>
          <a:p>
            <a:r>
              <a:rPr lang="tr-TR" dirty="0" smtClean="0"/>
              <a:t>Bu iki kavram sayesinde, bağımlılıklarımızı görebilir, kıtlık ve kirlilikle ilgili risklerin </a:t>
            </a:r>
            <a:r>
              <a:rPr lang="tr-TR" dirty="0" smtClean="0">
                <a:solidFill>
                  <a:srgbClr val="FF0000"/>
                </a:solidFill>
              </a:rPr>
              <a:t>nerede</a:t>
            </a:r>
            <a:r>
              <a:rPr lang="tr-TR" dirty="0" smtClean="0"/>
              <a:t> ve </a:t>
            </a:r>
            <a:r>
              <a:rPr lang="tr-TR" dirty="0" smtClean="0">
                <a:solidFill>
                  <a:srgbClr val="FF0000"/>
                </a:solidFill>
              </a:rPr>
              <a:t>ne zaman </a:t>
            </a:r>
            <a:r>
              <a:rPr lang="tr-TR" dirty="0" smtClean="0"/>
              <a:t>olabileceği tanımlanabilir. </a:t>
            </a:r>
          </a:p>
          <a:p>
            <a:r>
              <a:rPr lang="tr-TR" dirty="0" smtClean="0"/>
              <a:t>Buradan gıda güvenliği, ekonomi ve diplomasi için sonuçlar çıkartılabilir.</a:t>
            </a:r>
            <a:endParaRPr lang="tr-TR" dirty="0"/>
          </a:p>
        </p:txBody>
      </p:sp>
    </p:spTree>
    <p:extLst>
      <p:ext uri="{BB962C8B-B14F-4D97-AF65-F5344CB8AC3E}">
        <p14:creationId xmlns:p14="http://schemas.microsoft.com/office/powerpoint/2010/main" val="495477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Neden Sanal Su İthalatı?</a:t>
            </a:r>
            <a:endParaRPr lang="tr-TR" b="1" dirty="0">
              <a:solidFill>
                <a:srgbClr val="FF0000"/>
              </a:solidFill>
            </a:endParaRPr>
          </a:p>
        </p:txBody>
      </p:sp>
      <p:sp>
        <p:nvSpPr>
          <p:cNvPr id="3" name="İçerik Yer Tutucusu 2"/>
          <p:cNvSpPr>
            <a:spLocks noGrp="1"/>
          </p:cNvSpPr>
          <p:nvPr>
            <p:ph idx="1"/>
          </p:nvPr>
        </p:nvSpPr>
        <p:spPr/>
        <p:txBody>
          <a:bodyPr>
            <a:normAutofit/>
          </a:bodyPr>
          <a:lstStyle/>
          <a:p>
            <a:r>
              <a:rPr lang="tr-TR" dirty="0" smtClean="0"/>
              <a:t>Su kıtlığı olan ülkeler için sanal su ithal etmek cazip olabilir. Böylece yerel su kaynakları üzerinde baskı azalır. </a:t>
            </a:r>
          </a:p>
          <a:p>
            <a:r>
              <a:rPr lang="tr-TR" dirty="0" smtClean="0"/>
              <a:t>Örneğin, Akdeniz ülkelerinde, Orta Doğu’da ve Meksika’da olabilir bu durum.</a:t>
            </a:r>
          </a:p>
          <a:p>
            <a:r>
              <a:rPr lang="tr-TR" dirty="0" smtClean="0"/>
              <a:t>Kuzey Avrupa ülkeleri ise sanal formda çok miktarda su ithal eder (ihraç ettiklerinden daha fazla), ancak bunun nedeni su kıtlığı değildir.</a:t>
            </a:r>
          </a:p>
          <a:p>
            <a:r>
              <a:rPr lang="tr-TR" dirty="0" smtClean="0"/>
              <a:t>Bunun nedeni, yerel su kaynaklarını ve arazi mevcudiyetini  korumaktır.</a:t>
            </a:r>
            <a:r>
              <a:rPr lang="en-US" dirty="0" smtClean="0"/>
              <a:t> </a:t>
            </a:r>
            <a:endParaRPr lang="tr-TR" dirty="0" smtClean="0"/>
          </a:p>
          <a:p>
            <a:r>
              <a:rPr lang="tr-TR" dirty="0" smtClean="0"/>
              <a:t>Tüm Avrupa’nın su ayak izinin </a:t>
            </a:r>
            <a:r>
              <a:rPr lang="tr-TR" dirty="0" smtClean="0">
                <a:solidFill>
                  <a:srgbClr val="FF0000"/>
                </a:solidFill>
              </a:rPr>
              <a:t>%</a:t>
            </a:r>
            <a:r>
              <a:rPr lang="en-US" dirty="0" smtClean="0">
                <a:solidFill>
                  <a:srgbClr val="FF0000"/>
                </a:solidFill>
              </a:rPr>
              <a:t>40</a:t>
            </a:r>
            <a:r>
              <a:rPr lang="tr-TR" dirty="0" smtClean="0">
                <a:solidFill>
                  <a:srgbClr val="FF0000"/>
                </a:solidFill>
              </a:rPr>
              <a:t>’ı </a:t>
            </a:r>
            <a:r>
              <a:rPr lang="tr-TR" dirty="0" smtClean="0"/>
              <a:t>kendi sınırları dışındadır. </a:t>
            </a:r>
            <a:endParaRPr lang="tr-TR" dirty="0"/>
          </a:p>
        </p:txBody>
      </p:sp>
    </p:spTree>
    <p:extLst>
      <p:ext uri="{BB962C8B-B14F-4D97-AF65-F5344CB8AC3E}">
        <p14:creationId xmlns:p14="http://schemas.microsoft.com/office/powerpoint/2010/main" val="1734084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55493" y="400307"/>
            <a:ext cx="11283897" cy="4303060"/>
          </a:xfrm>
          <a:prstGeom prst="rect">
            <a:avLst/>
          </a:prstGeom>
        </p:spPr>
      </p:pic>
      <p:sp>
        <p:nvSpPr>
          <p:cNvPr id="5" name="Dikdörtgen 4"/>
          <p:cNvSpPr/>
          <p:nvPr/>
        </p:nvSpPr>
        <p:spPr>
          <a:xfrm>
            <a:off x="255493" y="4972308"/>
            <a:ext cx="11685495" cy="923330"/>
          </a:xfrm>
          <a:prstGeom prst="rect">
            <a:avLst/>
          </a:prstGeom>
        </p:spPr>
        <p:txBody>
          <a:bodyPr wrap="square">
            <a:spAutoFit/>
          </a:bodyPr>
          <a:lstStyle/>
          <a:p>
            <a:r>
              <a:rPr lang="en-US" dirty="0">
                <a:solidFill>
                  <a:srgbClr val="301948"/>
                </a:solidFill>
                <a:latin typeface="Arial" panose="020B0604020202020204" pitchFamily="34" charset="0"/>
              </a:rPr>
              <a:t>Legend: Virtual water imports into Europe. Source: </a:t>
            </a:r>
            <a:r>
              <a:rPr lang="en-US" dirty="0" err="1">
                <a:solidFill>
                  <a:srgbClr val="301948"/>
                </a:solidFill>
                <a:latin typeface="Arial" panose="020B0604020202020204" pitchFamily="34" charset="0"/>
              </a:rPr>
              <a:t>Mekonnen</a:t>
            </a:r>
            <a:r>
              <a:rPr lang="en-US" dirty="0">
                <a:solidFill>
                  <a:srgbClr val="301948"/>
                </a:solidFill>
                <a:latin typeface="Arial" panose="020B0604020202020204" pitchFamily="34" charset="0"/>
              </a:rPr>
              <a:t>, M.M. and Hoekstra, A.Y. (2011) National water footprint accounts: the green, blue and grey water footprint of production and consumption, </a:t>
            </a:r>
            <a:r>
              <a:rPr lang="en-US" dirty="0">
                <a:solidFill>
                  <a:srgbClr val="301948"/>
                </a:solidFill>
                <a:latin typeface="Arial" panose="020B0604020202020204" pitchFamily="34" charset="0"/>
                <a:hlinkClick r:id="rId3" tooltip="Value of Water Research Report Series 50"/>
              </a:rPr>
              <a:t>Value of Water Research Report Series No.50, UNESCO-IHE, Delft, Netherlands.</a:t>
            </a:r>
            <a:endParaRPr lang="tr-TR" dirty="0"/>
          </a:p>
        </p:txBody>
      </p:sp>
      <p:sp>
        <p:nvSpPr>
          <p:cNvPr id="2" name="Dikdörtgen 1"/>
          <p:cNvSpPr/>
          <p:nvPr/>
        </p:nvSpPr>
        <p:spPr>
          <a:xfrm>
            <a:off x="255493" y="6164579"/>
            <a:ext cx="6096000" cy="369332"/>
          </a:xfrm>
          <a:prstGeom prst="rect">
            <a:avLst/>
          </a:prstGeom>
        </p:spPr>
        <p:txBody>
          <a:bodyPr>
            <a:spAutoFit/>
          </a:bodyPr>
          <a:lstStyle/>
          <a:p>
            <a:r>
              <a:rPr lang="tr-TR" dirty="0" smtClean="0"/>
              <a:t>Water </a:t>
            </a:r>
            <a:r>
              <a:rPr lang="tr-TR" dirty="0" err="1" smtClean="0"/>
              <a:t>Footprint</a:t>
            </a:r>
            <a:r>
              <a:rPr lang="tr-TR" dirty="0" smtClean="0"/>
              <a:t> Network</a:t>
            </a:r>
            <a:endParaRPr lang="tr-TR" dirty="0"/>
          </a:p>
        </p:txBody>
      </p:sp>
    </p:spTree>
    <p:extLst>
      <p:ext uri="{BB962C8B-B14F-4D97-AF65-F5344CB8AC3E}">
        <p14:creationId xmlns:p14="http://schemas.microsoft.com/office/powerpoint/2010/main" val="913381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325563"/>
          </a:xfrm>
        </p:spPr>
        <p:txBody>
          <a:bodyPr/>
          <a:lstStyle/>
          <a:p>
            <a:r>
              <a:rPr lang="tr-TR" b="1" dirty="0" smtClean="0">
                <a:solidFill>
                  <a:srgbClr val="FF0000"/>
                </a:solidFill>
              </a:rPr>
              <a:t>Net sanal su ithalatı ve ihracatı</a:t>
            </a:r>
            <a:endParaRPr lang="tr-TR" b="1" dirty="0">
              <a:solidFill>
                <a:srgbClr val="FF0000"/>
              </a:solidFill>
            </a:endParaRPr>
          </a:p>
        </p:txBody>
      </p:sp>
      <p:sp>
        <p:nvSpPr>
          <p:cNvPr id="3" name="İçerik Yer Tutucusu 2"/>
          <p:cNvSpPr>
            <a:spLocks noGrp="1"/>
          </p:cNvSpPr>
          <p:nvPr>
            <p:ph idx="1"/>
          </p:nvPr>
        </p:nvSpPr>
        <p:spPr/>
        <p:txBody>
          <a:bodyPr>
            <a:normAutofit fontScale="92500" lnSpcReduction="10000"/>
          </a:bodyPr>
          <a:lstStyle/>
          <a:p>
            <a:r>
              <a:rPr lang="tr-TR" dirty="0" smtClean="0"/>
              <a:t>Ülkeler, uluslararası ticaret ilişkileri sayesinde sanal su ithalatı veya ihracatı yapabilirler. </a:t>
            </a:r>
          </a:p>
          <a:p>
            <a:r>
              <a:rPr lang="tr-TR" dirty="0" smtClean="0"/>
              <a:t>Küresel olarak, en önemli brüt sanal su ithalatçıları ABD, Çin, Brezilya, </a:t>
            </a:r>
            <a:r>
              <a:rPr lang="en-US" dirty="0" err="1" smtClean="0"/>
              <a:t>Ar</a:t>
            </a:r>
            <a:r>
              <a:rPr lang="tr-TR" dirty="0" err="1" smtClean="0"/>
              <a:t>jantin</a:t>
            </a:r>
            <a:r>
              <a:rPr lang="en-US" dirty="0" smtClean="0"/>
              <a:t>, </a:t>
            </a:r>
            <a:r>
              <a:rPr lang="tr-TR" dirty="0"/>
              <a:t>K</a:t>
            </a:r>
            <a:r>
              <a:rPr lang="en-US" dirty="0" err="1" smtClean="0"/>
              <a:t>anada</a:t>
            </a:r>
            <a:r>
              <a:rPr lang="en-US" dirty="0"/>
              <a:t>, </a:t>
            </a:r>
            <a:r>
              <a:rPr lang="en-US" dirty="0" smtClean="0"/>
              <a:t>A</a:t>
            </a:r>
            <a:r>
              <a:rPr lang="tr-TR" dirty="0" smtClean="0"/>
              <a:t>v</a:t>
            </a:r>
            <a:r>
              <a:rPr lang="en-US" dirty="0" err="1" smtClean="0"/>
              <a:t>ustral</a:t>
            </a:r>
            <a:r>
              <a:rPr lang="tr-TR" dirty="0" smtClean="0"/>
              <a:t>y</a:t>
            </a:r>
            <a:r>
              <a:rPr lang="en-US" dirty="0" smtClean="0"/>
              <a:t>a</a:t>
            </a:r>
            <a:r>
              <a:rPr lang="en-US" dirty="0"/>
              <a:t>, </a:t>
            </a:r>
            <a:r>
              <a:rPr lang="tr-TR" dirty="0" smtClean="0"/>
              <a:t>E</a:t>
            </a:r>
            <a:r>
              <a:rPr lang="en-US" dirty="0" err="1" smtClean="0"/>
              <a:t>ndone</a:t>
            </a:r>
            <a:r>
              <a:rPr lang="tr-TR" dirty="0" err="1" smtClean="0"/>
              <a:t>zya</a:t>
            </a:r>
            <a:r>
              <a:rPr lang="tr-TR" dirty="0" smtClean="0"/>
              <a:t>, </a:t>
            </a:r>
            <a:r>
              <a:rPr lang="en-US" dirty="0" smtClean="0"/>
              <a:t>Fran</a:t>
            </a:r>
            <a:r>
              <a:rPr lang="tr-TR" dirty="0" err="1" smtClean="0"/>
              <a:t>sa</a:t>
            </a:r>
            <a:r>
              <a:rPr lang="tr-TR" dirty="0" smtClean="0"/>
              <a:t> ve Almanya’dır. </a:t>
            </a:r>
          </a:p>
          <a:p>
            <a:r>
              <a:rPr lang="tr-TR" dirty="0" smtClean="0"/>
              <a:t>En büyük brüt sanal su ihracatçıları ise ABD, Japonya, Almanya, Çin, İtalya, Meksika, Fransa, İngiltere ve Hollanda’dır.</a:t>
            </a:r>
            <a:r>
              <a:rPr lang="en-US" dirty="0" smtClean="0"/>
              <a:t> </a:t>
            </a:r>
            <a:endParaRPr lang="tr-TR" dirty="0" smtClean="0"/>
          </a:p>
          <a:p>
            <a:r>
              <a:rPr lang="tr-TR" dirty="0" smtClean="0"/>
              <a:t>En büyük net sanal su ihracatı yapanlar, Kuzey ve Güney Amerika (ABD,</a:t>
            </a:r>
            <a:r>
              <a:rPr lang="en-US" dirty="0" smtClean="0"/>
              <a:t> </a:t>
            </a:r>
            <a:r>
              <a:rPr lang="tr-TR" dirty="0" smtClean="0"/>
              <a:t>K</a:t>
            </a:r>
            <a:r>
              <a:rPr lang="en-US" dirty="0" err="1" smtClean="0"/>
              <a:t>anada</a:t>
            </a:r>
            <a:r>
              <a:rPr lang="en-US" dirty="0"/>
              <a:t>, </a:t>
            </a:r>
            <a:r>
              <a:rPr lang="en-US" dirty="0" smtClean="0"/>
              <a:t>Br</a:t>
            </a:r>
            <a:r>
              <a:rPr lang="tr-TR" dirty="0" err="1" smtClean="0"/>
              <a:t>ezilya</a:t>
            </a:r>
            <a:r>
              <a:rPr lang="tr-TR" dirty="0" smtClean="0"/>
              <a:t>, </a:t>
            </a:r>
            <a:r>
              <a:rPr lang="en-US" dirty="0" err="1" smtClean="0"/>
              <a:t>Ar</a:t>
            </a:r>
            <a:r>
              <a:rPr lang="tr-TR" dirty="0" err="1" smtClean="0"/>
              <a:t>jantin</a:t>
            </a:r>
            <a:r>
              <a:rPr lang="en-US" dirty="0" smtClean="0"/>
              <a:t>), </a:t>
            </a:r>
            <a:r>
              <a:rPr lang="tr-TR" dirty="0" smtClean="0"/>
              <a:t>Güney Asya </a:t>
            </a:r>
            <a:r>
              <a:rPr lang="en-US" dirty="0" smtClean="0"/>
              <a:t>(</a:t>
            </a:r>
            <a:r>
              <a:rPr lang="tr-TR" dirty="0" smtClean="0"/>
              <a:t>Hindistan</a:t>
            </a:r>
            <a:r>
              <a:rPr lang="en-US" dirty="0" smtClean="0"/>
              <a:t>, </a:t>
            </a:r>
            <a:r>
              <a:rPr lang="en-US" dirty="0"/>
              <a:t>Pakistan, </a:t>
            </a:r>
            <a:r>
              <a:rPr lang="tr-TR" dirty="0" smtClean="0"/>
              <a:t>E</a:t>
            </a:r>
            <a:r>
              <a:rPr lang="en-US" dirty="0" err="1" smtClean="0"/>
              <a:t>ndone</a:t>
            </a:r>
            <a:r>
              <a:rPr lang="tr-TR" dirty="0" err="1" smtClean="0"/>
              <a:t>zya</a:t>
            </a:r>
            <a:r>
              <a:rPr lang="tr-TR" dirty="0" smtClean="0"/>
              <a:t> ve </a:t>
            </a:r>
            <a:r>
              <a:rPr lang="tr-TR" dirty="0" err="1" smtClean="0"/>
              <a:t>Tayl</a:t>
            </a:r>
            <a:r>
              <a:rPr lang="en-US" dirty="0" smtClean="0"/>
              <a:t>and</a:t>
            </a:r>
            <a:r>
              <a:rPr lang="en-US" dirty="0"/>
              <a:t>) </a:t>
            </a:r>
            <a:r>
              <a:rPr lang="tr-TR" dirty="0" smtClean="0"/>
              <a:t>ve</a:t>
            </a:r>
            <a:r>
              <a:rPr lang="en-US" dirty="0" smtClean="0"/>
              <a:t> A</a:t>
            </a:r>
            <a:r>
              <a:rPr lang="tr-TR" dirty="0" smtClean="0"/>
              <a:t>v</a:t>
            </a:r>
            <a:r>
              <a:rPr lang="en-US" dirty="0" err="1" smtClean="0"/>
              <a:t>ustral</a:t>
            </a:r>
            <a:r>
              <a:rPr lang="tr-TR" dirty="0" smtClean="0"/>
              <a:t>y</a:t>
            </a:r>
            <a:r>
              <a:rPr lang="en-US" dirty="0" smtClean="0"/>
              <a:t>a</a:t>
            </a:r>
            <a:r>
              <a:rPr lang="tr-TR" dirty="0" smtClean="0"/>
              <a:t>’</a:t>
            </a:r>
            <a:r>
              <a:rPr lang="tr-TR" dirty="0" err="1" smtClean="0"/>
              <a:t>dır</a:t>
            </a:r>
            <a:r>
              <a:rPr lang="tr-TR" dirty="0" smtClean="0"/>
              <a:t>. </a:t>
            </a:r>
          </a:p>
          <a:p>
            <a:r>
              <a:rPr lang="tr-TR" dirty="0" smtClean="0"/>
              <a:t>En büyük net sanal su ithalatı yapanlar, Kuzey Afrika, Orta Doğu, Meksika, Avrupa, Japonya ve Güney Kore’dir.</a:t>
            </a:r>
            <a:endParaRPr lang="tr-TR" dirty="0"/>
          </a:p>
        </p:txBody>
      </p:sp>
    </p:spTree>
    <p:extLst>
      <p:ext uri="{BB962C8B-B14F-4D97-AF65-F5344CB8AC3E}">
        <p14:creationId xmlns:p14="http://schemas.microsoft.com/office/powerpoint/2010/main" val="1857247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67517" y="173627"/>
            <a:ext cx="11610975" cy="4476750"/>
          </a:xfrm>
          <a:prstGeom prst="rect">
            <a:avLst/>
          </a:prstGeom>
        </p:spPr>
      </p:pic>
      <p:sp>
        <p:nvSpPr>
          <p:cNvPr id="5" name="Dikdörtgen 4"/>
          <p:cNvSpPr/>
          <p:nvPr/>
        </p:nvSpPr>
        <p:spPr>
          <a:xfrm>
            <a:off x="338410" y="5391502"/>
            <a:ext cx="11469188" cy="1169551"/>
          </a:xfrm>
          <a:prstGeom prst="rect">
            <a:avLst/>
          </a:prstGeom>
        </p:spPr>
        <p:txBody>
          <a:bodyPr wrap="square">
            <a:spAutoFit/>
          </a:bodyPr>
          <a:lstStyle/>
          <a:p>
            <a:r>
              <a:rPr lang="en-US" sz="1400" dirty="0">
                <a:solidFill>
                  <a:srgbClr val="301948"/>
                </a:solidFill>
                <a:latin typeface="Arial" panose="020B0604020202020204" pitchFamily="34" charset="0"/>
              </a:rPr>
              <a:t>Legend: Global map showing countries with net virtual water import related to import of agricultural and industrial products from Latin American countries (green) and countries with net virtual water export due to agricultural and industrial exports to Latin American countries (red) over the period 1996-2005. Only the biggest gross virtual water flows (over 10 billion cubic meters per year) are shown. Source: </a:t>
            </a:r>
            <a:r>
              <a:rPr lang="en-US" sz="1400" dirty="0" err="1">
                <a:solidFill>
                  <a:srgbClr val="301948"/>
                </a:solidFill>
                <a:latin typeface="Arial" panose="020B0604020202020204" pitchFamily="34" charset="0"/>
              </a:rPr>
              <a:t>Mekonnen</a:t>
            </a:r>
            <a:r>
              <a:rPr lang="en-US" sz="1400" dirty="0">
                <a:solidFill>
                  <a:srgbClr val="301948"/>
                </a:solidFill>
                <a:latin typeface="Arial" panose="020B0604020202020204" pitchFamily="34" charset="0"/>
              </a:rPr>
              <a:t>, M.M., </a:t>
            </a:r>
            <a:r>
              <a:rPr lang="en-US" sz="1400" dirty="0" err="1">
                <a:solidFill>
                  <a:srgbClr val="301948"/>
                </a:solidFill>
                <a:latin typeface="Arial" panose="020B0604020202020204" pitchFamily="34" charset="0"/>
              </a:rPr>
              <a:t>Pahlow</a:t>
            </a:r>
            <a:r>
              <a:rPr lang="en-US" sz="1400" dirty="0">
                <a:solidFill>
                  <a:srgbClr val="301948"/>
                </a:solidFill>
                <a:latin typeface="Arial" panose="020B0604020202020204" pitchFamily="34" charset="0"/>
              </a:rPr>
              <a:t>, M., </a:t>
            </a:r>
            <a:r>
              <a:rPr lang="en-US" sz="1400" dirty="0" err="1">
                <a:solidFill>
                  <a:srgbClr val="301948"/>
                </a:solidFill>
                <a:latin typeface="Arial" panose="020B0604020202020204" pitchFamily="34" charset="0"/>
              </a:rPr>
              <a:t>Aldaya</a:t>
            </a:r>
            <a:r>
              <a:rPr lang="en-US" sz="1400" dirty="0">
                <a:solidFill>
                  <a:srgbClr val="301948"/>
                </a:solidFill>
                <a:latin typeface="Arial" panose="020B0604020202020204" pitchFamily="34" charset="0"/>
              </a:rPr>
              <a:t>, M.M., Zarate, E. and Hoekstra, A.Y. (2015) </a:t>
            </a:r>
            <a:r>
              <a:rPr lang="en-US" sz="1400" dirty="0">
                <a:solidFill>
                  <a:srgbClr val="301948"/>
                </a:solidFill>
                <a:latin typeface="Arial" panose="020B0604020202020204" pitchFamily="34" charset="0"/>
                <a:hlinkClick r:id="rId3" tooltip="Sustainability, efficiency &amp; equitability of water in Latin America and the Caribbean"/>
              </a:rPr>
              <a:t>Sustainability, efficiency and equitability of water consumption and pollution in Latin America and the Caribbean, Sustainability, 7(2): 2086-2112.</a:t>
            </a:r>
            <a:endParaRPr lang="tr-TR" sz="1400" dirty="0"/>
          </a:p>
        </p:txBody>
      </p:sp>
    </p:spTree>
    <p:extLst>
      <p:ext uri="{BB962C8B-B14F-4D97-AF65-F5344CB8AC3E}">
        <p14:creationId xmlns:p14="http://schemas.microsoft.com/office/powerpoint/2010/main" val="126056373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3150</TotalTime>
  <Words>789</Words>
  <Application>Microsoft Office PowerPoint</Application>
  <PresentationFormat>Geniş ekran</PresentationFormat>
  <Paragraphs>43</Paragraphs>
  <Slides>15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15</vt:i4>
      </vt:variant>
    </vt:vector>
  </HeadingPairs>
  <TitlesOfParts>
    <vt:vector size="19" baseType="lpstr">
      <vt:lpstr>Arial</vt:lpstr>
      <vt:lpstr>Calibri</vt:lpstr>
      <vt:lpstr>Calibri Light</vt:lpstr>
      <vt:lpstr>Office Teması</vt:lpstr>
      <vt:lpstr> Su Ayak İzi ve Sanal Su (48015017)  Bu dersin notları, Water Footprint Network web sayfasında bulunan ve Twente University öğretim üyesi Prof. Dr. Arjen Hoekstra ile araştırma ekibi tarafından geliştirilen bilgilerden derlenmiştir.   Doç. Dr. Gökşen ÇAPAR 25 Aralık 2017 </vt:lpstr>
      <vt:lpstr>Sanal Su Ticareti</vt:lpstr>
      <vt:lpstr>Uluslararası Sanal Su Akışı</vt:lpstr>
      <vt:lpstr>Neden önemli?</vt:lpstr>
      <vt:lpstr>Riskler</vt:lpstr>
      <vt:lpstr>Neden Sanal Su İthalatı?</vt:lpstr>
      <vt:lpstr>PowerPoint Sunusu</vt:lpstr>
      <vt:lpstr>Net sanal su ithalatı ve ihracatı</vt:lpstr>
      <vt:lpstr>PowerPoint Sunusu</vt:lpstr>
      <vt:lpstr>Ticaretle Su Tasarrufu</vt:lpstr>
      <vt:lpstr>Küresel su tasarrufu</vt:lpstr>
      <vt:lpstr>Meksika - Mısır</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Goksen Capar</dc:creator>
  <cp:lastModifiedBy>HP</cp:lastModifiedBy>
  <cp:revision>219</cp:revision>
  <dcterms:created xsi:type="dcterms:W3CDTF">2015-09-29T21:28:34Z</dcterms:created>
  <dcterms:modified xsi:type="dcterms:W3CDTF">2017-10-25T20:23:40Z</dcterms:modified>
</cp:coreProperties>
</file>