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0" r:id="rId5"/>
    <p:sldId id="261" r:id="rId6"/>
    <p:sldId id="267" r:id="rId7"/>
    <p:sldId id="265" r:id="rId8"/>
    <p:sldId id="26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361F0BF-1B19-442B-9952-1D84A6A728FF}" type="datetimeFigureOut">
              <a:rPr lang="tr-TR" smtClean="0"/>
              <a:pPr/>
              <a:t>24.04.2020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22C35FD9-42EC-4682-BE1D-DA7050AF1B4D}"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361F0BF-1B19-442B-9952-1D84A6A728FF}"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C35FD9-42EC-4682-BE1D-DA7050AF1B4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361F0BF-1B19-442B-9952-1D84A6A728FF}"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C35FD9-42EC-4682-BE1D-DA7050AF1B4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4"/>
          </p:nvPr>
        </p:nvSpPr>
        <p:spPr/>
        <p:txBody>
          <a:bodyPr rtlCol="0"/>
          <a:lstStyle/>
          <a:p>
            <a:fld id="{A361F0BF-1B19-442B-9952-1D84A6A728FF}" type="datetimeFigureOut">
              <a:rPr lang="tr-TR" smtClean="0"/>
              <a:pPr/>
              <a:t>24.04.2020</a:t>
            </a:fld>
            <a:endParaRPr lang="tr-TR"/>
          </a:p>
        </p:txBody>
      </p:sp>
      <p:sp>
        <p:nvSpPr>
          <p:cNvPr id="9" name="Slayt Numarası Yer Tutucusu 8"/>
          <p:cNvSpPr>
            <a:spLocks noGrp="1"/>
          </p:cNvSpPr>
          <p:nvPr>
            <p:ph type="sldNum" sz="quarter" idx="15"/>
          </p:nvPr>
        </p:nvSpPr>
        <p:spPr/>
        <p:txBody>
          <a:bodyPr rtlCol="0"/>
          <a:lstStyle/>
          <a:p>
            <a:fld id="{22C35FD9-42EC-4682-BE1D-DA7050AF1B4D}" type="slidenum">
              <a:rPr lang="tr-TR" smtClean="0"/>
              <a:pPr/>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361F0BF-1B19-442B-9952-1D84A6A728FF}" type="datetimeFigureOut">
              <a:rPr lang="tr-TR" smtClean="0"/>
              <a:pPr/>
              <a:t>24.04.2020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22C35FD9-42EC-4682-BE1D-DA7050AF1B4D}"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5" name="Veri Yer Tutucusu 4"/>
          <p:cNvSpPr>
            <a:spLocks noGrp="1"/>
          </p:cNvSpPr>
          <p:nvPr>
            <p:ph type="dt" sz="half" idx="10"/>
          </p:nvPr>
        </p:nvSpPr>
        <p:spPr/>
        <p:txBody>
          <a:bodyPr/>
          <a:lstStyle/>
          <a:p>
            <a:fld id="{A361F0BF-1B19-442B-9952-1D84A6A728FF}"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C35FD9-42EC-4682-BE1D-DA7050AF1B4D}" type="slidenum">
              <a:rPr lang="tr-TR" smtClean="0"/>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a:t>Asıl başlık stili için tıklatın</a:t>
            </a:r>
            <a:endParaRPr kumimoji="0" lang="en-US"/>
          </a:p>
        </p:txBody>
      </p:sp>
      <p:sp>
        <p:nvSpPr>
          <p:cNvPr id="7" name="Veri Yer Tutucusu 6"/>
          <p:cNvSpPr>
            <a:spLocks noGrp="1"/>
          </p:cNvSpPr>
          <p:nvPr>
            <p:ph type="dt" sz="half" idx="10"/>
          </p:nvPr>
        </p:nvSpPr>
        <p:spPr/>
        <p:txBody>
          <a:bodyPr/>
          <a:lstStyle/>
          <a:p>
            <a:fld id="{A361F0BF-1B19-442B-9952-1D84A6A728FF}"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2C35FD9-42EC-4682-BE1D-DA7050AF1B4D}" type="slidenum">
              <a:rPr lang="tr-TR" smtClean="0"/>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6" name="Veri Yer Tutucusu 5"/>
          <p:cNvSpPr>
            <a:spLocks noGrp="1"/>
          </p:cNvSpPr>
          <p:nvPr>
            <p:ph type="dt" sz="half" idx="10"/>
          </p:nvPr>
        </p:nvSpPr>
        <p:spPr/>
        <p:txBody>
          <a:bodyPr rtlCol="0"/>
          <a:lstStyle/>
          <a:p>
            <a:fld id="{A361F0BF-1B19-442B-9952-1D84A6A728FF}" type="datetimeFigureOut">
              <a:rPr lang="tr-TR" smtClean="0"/>
              <a:pPr/>
              <a:t>24.04.2020</a:t>
            </a:fld>
            <a:endParaRPr lang="tr-TR"/>
          </a:p>
        </p:txBody>
      </p:sp>
      <p:sp>
        <p:nvSpPr>
          <p:cNvPr id="7" name="Slayt Numarası Yer Tutucusu 6"/>
          <p:cNvSpPr>
            <a:spLocks noGrp="1"/>
          </p:cNvSpPr>
          <p:nvPr>
            <p:ph type="sldNum" sz="quarter" idx="11"/>
          </p:nvPr>
        </p:nvSpPr>
        <p:spPr/>
        <p:txBody>
          <a:bodyPr rtlCol="0"/>
          <a:lstStyle/>
          <a:p>
            <a:fld id="{22C35FD9-42EC-4682-BE1D-DA7050AF1B4D}" type="slidenum">
              <a:rPr lang="tr-TR" smtClean="0"/>
              <a:pPr/>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361F0BF-1B19-442B-9952-1D84A6A728FF}"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2C35FD9-42EC-4682-BE1D-DA7050AF1B4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1" name="Veri Yer Tutucusu 20"/>
          <p:cNvSpPr>
            <a:spLocks noGrp="1"/>
          </p:cNvSpPr>
          <p:nvPr>
            <p:ph type="dt" sz="half" idx="14"/>
          </p:nvPr>
        </p:nvSpPr>
        <p:spPr/>
        <p:txBody>
          <a:bodyPr rtlCol="0"/>
          <a:lstStyle/>
          <a:p>
            <a:fld id="{A361F0BF-1B19-442B-9952-1D84A6A728FF}" type="datetimeFigureOut">
              <a:rPr lang="tr-TR" smtClean="0"/>
              <a:pPr/>
              <a:t>24.04.2020</a:t>
            </a:fld>
            <a:endParaRPr lang="tr-TR"/>
          </a:p>
        </p:txBody>
      </p:sp>
      <p:sp>
        <p:nvSpPr>
          <p:cNvPr id="22" name="Slayt Numarası Yer Tutucusu 21"/>
          <p:cNvSpPr>
            <a:spLocks noGrp="1"/>
          </p:cNvSpPr>
          <p:nvPr>
            <p:ph type="sldNum" sz="quarter" idx="15"/>
          </p:nvPr>
        </p:nvSpPr>
        <p:spPr/>
        <p:txBody>
          <a:bodyPr rtlCol="0"/>
          <a:lstStyle/>
          <a:p>
            <a:fld id="{22C35FD9-42EC-4682-BE1D-DA7050AF1B4D}" type="slidenum">
              <a:rPr lang="tr-TR" smtClean="0"/>
              <a:pPr/>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361F0BF-1B19-442B-9952-1D84A6A728FF}" type="datetimeFigureOut">
              <a:rPr lang="tr-TR" smtClean="0"/>
              <a:pPr/>
              <a:t>24.04.2020</a:t>
            </a:fld>
            <a:endParaRPr lang="tr-TR"/>
          </a:p>
        </p:txBody>
      </p:sp>
      <p:sp>
        <p:nvSpPr>
          <p:cNvPr id="18" name="Slayt Numarası Yer Tutucusu 17"/>
          <p:cNvSpPr>
            <a:spLocks noGrp="1"/>
          </p:cNvSpPr>
          <p:nvPr>
            <p:ph type="sldNum" sz="quarter" idx="11"/>
          </p:nvPr>
        </p:nvSpPr>
        <p:spPr/>
        <p:txBody>
          <a:bodyPr rtlCol="0"/>
          <a:lstStyle/>
          <a:p>
            <a:fld id="{22C35FD9-42EC-4682-BE1D-DA7050AF1B4D}" type="slidenum">
              <a:rPr lang="tr-TR" smtClean="0"/>
              <a:pPr/>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361F0BF-1B19-442B-9952-1D84A6A728FF}" type="datetimeFigureOut">
              <a:rPr lang="tr-TR" smtClean="0"/>
              <a:pPr/>
              <a:t>24.04.2020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2C35FD9-42EC-4682-BE1D-DA7050AF1B4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79712" y="764704"/>
            <a:ext cx="7772400" cy="1470025"/>
          </a:xfrm>
        </p:spPr>
        <p:txBody>
          <a:bodyPr/>
          <a:lstStyle/>
          <a:p>
            <a:r>
              <a:rPr lang="tr-TR" dirty="0"/>
              <a:t>ÖRNEK OLAY ANALİZİ</a:t>
            </a:r>
          </a:p>
        </p:txBody>
      </p:sp>
      <p:sp>
        <p:nvSpPr>
          <p:cNvPr id="3" name="Alt Başlık 2"/>
          <p:cNvSpPr>
            <a:spLocks noGrp="1"/>
          </p:cNvSpPr>
          <p:nvPr>
            <p:ph type="subTitle" idx="1"/>
          </p:nvPr>
        </p:nvSpPr>
        <p:spPr>
          <a:xfrm>
            <a:off x="1115616" y="2996952"/>
            <a:ext cx="6400800" cy="1752600"/>
          </a:xfrm>
        </p:spPr>
        <p:txBody>
          <a:bodyPr>
            <a:normAutofit/>
          </a:bodyPr>
          <a:lstStyle/>
          <a:p>
            <a:pPr algn="ctr"/>
            <a:r>
              <a:rPr lang="tr-TR" dirty="0">
                <a:latin typeface="Roboto"/>
              </a:rPr>
              <a:t>RUS VOLEYBOLCULAR: ‘’TÜRKLER BİZE KÖTÜ MUAMELE’DE BULUNDU’’.</a:t>
            </a:r>
          </a:p>
          <a:p>
            <a:pPr algn="ctr"/>
            <a:endParaRPr lang="tr-TR" b="1" dirty="0"/>
          </a:p>
        </p:txBody>
      </p:sp>
    </p:spTree>
    <p:extLst>
      <p:ext uri="{BB962C8B-B14F-4D97-AF65-F5344CB8AC3E}">
        <p14:creationId xmlns:p14="http://schemas.microsoft.com/office/powerpoint/2010/main" val="1267098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980728"/>
            <a:ext cx="3384376" cy="5112568"/>
          </a:xfrm>
        </p:spPr>
        <p:txBody>
          <a:bodyPr>
            <a:normAutofit fontScale="85000" lnSpcReduction="10000"/>
          </a:bodyPr>
          <a:lstStyle/>
          <a:p>
            <a:pPr marL="0" indent="0" algn="just" fontAlgn="base">
              <a:buNone/>
            </a:pPr>
            <a:r>
              <a:rPr lang="tr-TR" dirty="0">
                <a:solidFill>
                  <a:srgbClr val="333333"/>
                </a:solidFill>
                <a:latin typeface="Roboto"/>
              </a:rPr>
              <a:t>30 Mart 2016 yılında, Galatasaray </a:t>
            </a:r>
            <a:r>
              <a:rPr lang="tr-TR" dirty="0" err="1">
                <a:solidFill>
                  <a:srgbClr val="333333"/>
                </a:solidFill>
                <a:latin typeface="Roboto"/>
              </a:rPr>
              <a:t>Daikin</a:t>
            </a:r>
            <a:r>
              <a:rPr lang="tr-TR" dirty="0">
                <a:solidFill>
                  <a:srgbClr val="333333"/>
                </a:solidFill>
                <a:latin typeface="Roboto"/>
              </a:rPr>
              <a:t> ile Rus ekibi Dinamo </a:t>
            </a:r>
            <a:r>
              <a:rPr lang="tr-TR" dirty="0" err="1">
                <a:solidFill>
                  <a:srgbClr val="333333"/>
                </a:solidFill>
                <a:latin typeface="Roboto"/>
              </a:rPr>
              <a:t>Krasnodar</a:t>
            </a:r>
            <a:r>
              <a:rPr lang="tr-TR" dirty="0">
                <a:solidFill>
                  <a:srgbClr val="333333"/>
                </a:solidFill>
                <a:latin typeface="Roboto"/>
              </a:rPr>
              <a:t> arasında oynanan voleybol maçı Rusya'yı ayağa kaldırdı. Burhan Felek'teki mücadelede sarı-kırmızılı takımın taraftarlarının Rus voleybolculara kötü muamelede bulundukları öne sürüldü.</a:t>
            </a:r>
          </a:p>
          <a:p>
            <a:pPr marL="0" indent="0" algn="just" fontAlgn="base">
              <a:buNone/>
            </a:pPr>
            <a:r>
              <a:rPr lang="tr-TR" dirty="0" err="1">
                <a:solidFill>
                  <a:srgbClr val="333333"/>
                </a:solidFill>
                <a:latin typeface="Roboto"/>
              </a:rPr>
              <a:t>Krasnodar</a:t>
            </a:r>
            <a:r>
              <a:rPr lang="tr-TR" dirty="0">
                <a:solidFill>
                  <a:srgbClr val="333333"/>
                </a:solidFill>
                <a:latin typeface="Roboto"/>
              </a:rPr>
              <a:t> ve Rus Milli Takımı'nın önde gelen oyuncularından olan </a:t>
            </a:r>
            <a:r>
              <a:rPr lang="tr-TR" dirty="0" err="1">
                <a:solidFill>
                  <a:srgbClr val="333333"/>
                </a:solidFill>
                <a:latin typeface="Roboto"/>
              </a:rPr>
              <a:t>Tatiana</a:t>
            </a:r>
            <a:r>
              <a:rPr lang="tr-TR" dirty="0">
                <a:solidFill>
                  <a:srgbClr val="333333"/>
                </a:solidFill>
                <a:latin typeface="Roboto"/>
              </a:rPr>
              <a:t> </a:t>
            </a:r>
            <a:r>
              <a:rPr lang="tr-TR" dirty="0" err="1">
                <a:solidFill>
                  <a:srgbClr val="333333"/>
                </a:solidFill>
                <a:latin typeface="Roboto"/>
              </a:rPr>
              <a:t>Kosheleva</a:t>
            </a:r>
            <a:r>
              <a:rPr lang="tr-TR" dirty="0">
                <a:solidFill>
                  <a:srgbClr val="333333"/>
                </a:solidFill>
                <a:latin typeface="Roboto"/>
              </a:rPr>
              <a:t> sosyal medya hesabından zehir zemberek açıklamalar yaptı.</a:t>
            </a:r>
            <a:endParaRPr lang="tr-TR" dirty="0"/>
          </a:p>
        </p:txBody>
      </p:sp>
      <p:pic>
        <p:nvPicPr>
          <p:cNvPr id="4" name="İçerik Yer Tutucusu 3">
            <a:extLst>
              <a:ext uri="{FF2B5EF4-FFF2-40B4-BE49-F238E27FC236}">
                <a16:creationId xmlns:a16="http://schemas.microsoft.com/office/drawing/2014/main" id="{4584865B-9DC3-4E46-B687-C1C813762F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27984" y="980728"/>
            <a:ext cx="4380812" cy="2947092"/>
          </a:xfrm>
          <a:prstGeom prst="rect">
            <a:avLst/>
          </a:prstGeom>
        </p:spPr>
      </p:pic>
    </p:spTree>
    <p:extLst>
      <p:ext uri="{BB962C8B-B14F-4D97-AF65-F5344CB8AC3E}">
        <p14:creationId xmlns:p14="http://schemas.microsoft.com/office/powerpoint/2010/main" val="87786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980728"/>
            <a:ext cx="8229600" cy="5191789"/>
          </a:xfrm>
        </p:spPr>
        <p:txBody>
          <a:bodyPr/>
          <a:lstStyle/>
          <a:p>
            <a:r>
              <a:rPr lang="tr-TR" dirty="0">
                <a:solidFill>
                  <a:srgbClr val="333333"/>
                </a:solidFill>
                <a:latin typeface="Roboto"/>
              </a:rPr>
              <a:t>2 Nisan'da Rusya'da oynanacak rövanş öncesinde 27 yaşındaki yıldız voleybolcu şunları söyledi:</a:t>
            </a:r>
          </a:p>
          <a:p>
            <a:r>
              <a:rPr lang="tr-TR" b="1" dirty="0">
                <a:solidFill>
                  <a:srgbClr val="333333"/>
                </a:solidFill>
                <a:latin typeface="Roboto"/>
              </a:rPr>
              <a:t>"</a:t>
            </a:r>
            <a:r>
              <a:rPr lang="tr-TR" dirty="0">
                <a:solidFill>
                  <a:schemeClr val="accent6">
                    <a:lumMod val="50000"/>
                  </a:schemeClr>
                </a:solidFill>
                <a:latin typeface="Roboto"/>
              </a:rPr>
              <a:t>Galatasaray Hocası Bize El Hareketi Yaptı</a:t>
            </a:r>
            <a:r>
              <a:rPr lang="tr-TR" b="1" dirty="0">
                <a:solidFill>
                  <a:schemeClr val="accent6">
                    <a:lumMod val="50000"/>
                  </a:schemeClr>
                </a:solidFill>
                <a:latin typeface="Roboto"/>
              </a:rPr>
              <a:t>’’</a:t>
            </a:r>
          </a:p>
          <a:p>
            <a:endParaRPr lang="tr-TR" b="1" dirty="0">
              <a:solidFill>
                <a:srgbClr val="333333"/>
              </a:solidFill>
              <a:latin typeface="Roboto"/>
            </a:endParaRPr>
          </a:p>
          <a:p>
            <a:pPr marL="0" indent="0">
              <a:buNone/>
            </a:pP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9632" y="2405042"/>
            <a:ext cx="6574539" cy="3600400"/>
          </a:xfrm>
          <a:prstGeom prst="rect">
            <a:avLst/>
          </a:prstGeom>
        </p:spPr>
      </p:pic>
    </p:spTree>
    <p:extLst>
      <p:ext uri="{BB962C8B-B14F-4D97-AF65-F5344CB8AC3E}">
        <p14:creationId xmlns:p14="http://schemas.microsoft.com/office/powerpoint/2010/main" val="1710275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139952" y="620688"/>
            <a:ext cx="4546848" cy="5551829"/>
          </a:xfrm>
        </p:spPr>
        <p:txBody>
          <a:bodyPr>
            <a:normAutofit fontScale="92500" lnSpcReduction="20000"/>
          </a:bodyPr>
          <a:lstStyle/>
          <a:p>
            <a:pPr marL="0" indent="0" algn="just">
              <a:buNone/>
            </a:pPr>
            <a:r>
              <a:rPr lang="tr-TR" b="1" dirty="0" err="1">
                <a:solidFill>
                  <a:srgbClr val="333333"/>
                </a:solidFill>
                <a:latin typeface="Times New Roman" panose="02020603050405020304" pitchFamily="18" charset="0"/>
                <a:cs typeface="Times New Roman" panose="02020603050405020304" pitchFamily="18" charset="0"/>
              </a:rPr>
              <a:t>Tatiana</a:t>
            </a:r>
            <a:r>
              <a:rPr lang="tr-TR" b="1" dirty="0">
                <a:solidFill>
                  <a:srgbClr val="333333"/>
                </a:solidFill>
                <a:latin typeface="Times New Roman" panose="02020603050405020304" pitchFamily="18" charset="0"/>
                <a:cs typeface="Times New Roman" panose="02020603050405020304" pitchFamily="18" charset="0"/>
              </a:rPr>
              <a:t> </a:t>
            </a:r>
            <a:r>
              <a:rPr lang="tr-TR" b="1" dirty="0" err="1">
                <a:solidFill>
                  <a:srgbClr val="333333"/>
                </a:solidFill>
                <a:latin typeface="Times New Roman" panose="02020603050405020304" pitchFamily="18" charset="0"/>
                <a:cs typeface="Times New Roman" panose="02020603050405020304" pitchFamily="18" charset="0"/>
              </a:rPr>
              <a:t>Kosheleva</a:t>
            </a:r>
            <a:r>
              <a:rPr lang="tr-TR" b="1" dirty="0">
                <a:solidFill>
                  <a:srgbClr val="333333"/>
                </a:solidFill>
                <a:latin typeface="Times New Roman" panose="02020603050405020304" pitchFamily="18" charset="0"/>
                <a:cs typeface="Times New Roman" panose="02020603050405020304" pitchFamily="18" charset="0"/>
              </a:rPr>
              <a:t>: </a:t>
            </a:r>
            <a:r>
              <a:rPr lang="tr-TR" dirty="0">
                <a:solidFill>
                  <a:srgbClr val="333333"/>
                </a:solidFill>
                <a:latin typeface="Times New Roman" panose="02020603050405020304" pitchFamily="18" charset="0"/>
                <a:cs typeface="Times New Roman" panose="02020603050405020304" pitchFamily="18" charset="0"/>
              </a:rPr>
              <a:t>"Tüm hayatım boyunca herkesi sevdim ve dünyadaki herkese saygı duydum. </a:t>
            </a:r>
          </a:p>
          <a:p>
            <a:pPr marL="0" indent="0" algn="just">
              <a:buNone/>
            </a:pPr>
            <a:r>
              <a:rPr lang="tr-TR" dirty="0">
                <a:solidFill>
                  <a:srgbClr val="333333"/>
                </a:solidFill>
                <a:latin typeface="Times New Roman" panose="02020603050405020304" pitchFamily="18" charset="0"/>
                <a:cs typeface="Times New Roman" panose="02020603050405020304" pitchFamily="18" charset="0"/>
              </a:rPr>
              <a:t>Benim için insanın ülkesi, ırkı, derisinin rengi veya dini inancı önemli değildir. Her zaman başkalarına saygı duymamız gerekir. Ancak Galatasaray ile olan maçımızda gördüklerim beni korkuttu ve şok etti. </a:t>
            </a:r>
          </a:p>
          <a:p>
            <a:pPr marL="0" indent="0" algn="just">
              <a:buNone/>
            </a:pPr>
            <a:r>
              <a:rPr lang="tr-TR" dirty="0">
                <a:solidFill>
                  <a:srgbClr val="333333"/>
                </a:solidFill>
                <a:latin typeface="Times New Roman" panose="02020603050405020304" pitchFamily="18" charset="0"/>
                <a:cs typeface="Times New Roman" panose="02020603050405020304" pitchFamily="18" charset="0"/>
              </a:rPr>
              <a:t>Sarf ettikleri sözler ve yaptıkları hareketlerle bize nefret kustular. Tribünden kafamıza çer çöp, yabancı madde fırlattılar. </a:t>
            </a:r>
          </a:p>
          <a:p>
            <a:pPr marL="0" indent="0" algn="just">
              <a:buNone/>
            </a:pPr>
            <a:r>
              <a:rPr lang="tr-TR" dirty="0">
                <a:solidFill>
                  <a:srgbClr val="333333"/>
                </a:solidFill>
                <a:latin typeface="Times New Roman" panose="02020603050405020304" pitchFamily="18" charset="0"/>
                <a:cs typeface="Times New Roman" panose="02020603050405020304" pitchFamily="18" charset="0"/>
              </a:rPr>
              <a:t>En büyük şok ise Galatasaray hocasının bize karşı yaptığı el hareketi oldu. İnsanların bunun spor olduğunu unutmaması gerekir. Bu yaşanan sahneler gibi değil, keyif veren bir şey olması gerekir</a:t>
            </a:r>
            <a:r>
              <a:rPr lang="tr-TR" b="1" dirty="0">
                <a:solidFill>
                  <a:srgbClr val="333333"/>
                </a:solidFill>
                <a:latin typeface="Roboto"/>
              </a:rPr>
              <a:t>".</a:t>
            </a:r>
            <a:endParaRPr lang="tr-TR" b="1"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1342566"/>
            <a:ext cx="3816424" cy="4172867"/>
          </a:xfrm>
          <a:prstGeom prst="rect">
            <a:avLst/>
          </a:prstGeom>
        </p:spPr>
      </p:pic>
    </p:spTree>
    <p:extLst>
      <p:ext uri="{BB962C8B-B14F-4D97-AF65-F5344CB8AC3E}">
        <p14:creationId xmlns:p14="http://schemas.microsoft.com/office/powerpoint/2010/main" val="1863755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9334" y="1093713"/>
            <a:ext cx="7467600" cy="1012974"/>
          </a:xfrm>
        </p:spPr>
        <p:txBody>
          <a:bodyPr>
            <a:normAutofit fontScale="90000"/>
          </a:bodyPr>
          <a:lstStyle/>
          <a:p>
            <a:pPr fontAlgn="base"/>
            <a:r>
              <a:rPr lang="tr-TR" b="1" dirty="0">
                <a:solidFill>
                  <a:schemeClr val="accent1">
                    <a:lumMod val="75000"/>
                  </a:schemeClr>
                </a:solidFill>
                <a:latin typeface="Roboto"/>
              </a:rPr>
              <a:t>KREMLIN'DEN AÇIKLAMA GELDİ:</a:t>
            </a:r>
            <a:br>
              <a:rPr lang="tr-TR" dirty="0">
                <a:solidFill>
                  <a:srgbClr val="333333"/>
                </a:solidFill>
                <a:latin typeface="Roboto"/>
              </a:rPr>
            </a:br>
            <a:br>
              <a:rPr lang="tr-TR" dirty="0"/>
            </a:br>
            <a:endParaRPr lang="tr-TR" dirty="0"/>
          </a:p>
        </p:txBody>
      </p:sp>
      <p:sp>
        <p:nvSpPr>
          <p:cNvPr id="3" name="İçerik Yer Tutucusu 2"/>
          <p:cNvSpPr>
            <a:spLocks noGrp="1"/>
          </p:cNvSpPr>
          <p:nvPr>
            <p:ph sz="quarter" idx="1"/>
          </p:nvPr>
        </p:nvSpPr>
        <p:spPr>
          <a:xfrm>
            <a:off x="457200" y="1600200"/>
            <a:ext cx="7467600" cy="3412976"/>
          </a:xfrm>
        </p:spPr>
        <p:txBody>
          <a:bodyPr/>
          <a:lstStyle/>
          <a:p>
            <a:pPr marL="0" indent="0" algn="just">
              <a:buNone/>
            </a:pPr>
            <a:r>
              <a:rPr lang="tr-TR" dirty="0">
                <a:solidFill>
                  <a:srgbClr val="333333"/>
                </a:solidFill>
                <a:latin typeface="Times New Roman" panose="02020603050405020304" pitchFamily="18" charset="0"/>
                <a:cs typeface="Times New Roman" panose="02020603050405020304" pitchFamily="18" charset="0"/>
              </a:rPr>
              <a:t>Rusya'yı ayağa kaldıran oyuncunun açıklamaları devlet meselesi haline geldi. Rusya Devlet Başkanı Vladimir Putin'in basın danışmanı </a:t>
            </a:r>
            <a:r>
              <a:rPr lang="tr-TR" dirty="0" err="1">
                <a:solidFill>
                  <a:srgbClr val="333333"/>
                </a:solidFill>
                <a:latin typeface="Times New Roman" panose="02020603050405020304" pitchFamily="18" charset="0"/>
                <a:cs typeface="Times New Roman" panose="02020603050405020304" pitchFamily="18" charset="0"/>
              </a:rPr>
              <a:t>Dmitriy</a:t>
            </a:r>
            <a:r>
              <a:rPr lang="tr-TR" dirty="0">
                <a:solidFill>
                  <a:srgbClr val="333333"/>
                </a:solidFill>
                <a:latin typeface="Times New Roman" panose="02020603050405020304" pitchFamily="18" charset="0"/>
                <a:cs typeface="Times New Roman" panose="02020603050405020304" pitchFamily="18" charset="0"/>
              </a:rPr>
              <a:t> </a:t>
            </a:r>
            <a:r>
              <a:rPr lang="tr-TR" dirty="0" err="1">
                <a:solidFill>
                  <a:srgbClr val="333333"/>
                </a:solidFill>
                <a:latin typeface="Times New Roman" panose="02020603050405020304" pitchFamily="18" charset="0"/>
                <a:cs typeface="Times New Roman" panose="02020603050405020304" pitchFamily="18" charset="0"/>
              </a:rPr>
              <a:t>Peskov</a:t>
            </a:r>
            <a:r>
              <a:rPr lang="tr-TR" dirty="0">
                <a:solidFill>
                  <a:srgbClr val="333333"/>
                </a:solidFill>
                <a:latin typeface="Times New Roman" panose="02020603050405020304" pitchFamily="18" charset="0"/>
                <a:cs typeface="Times New Roman" panose="02020603050405020304" pitchFamily="18" charset="0"/>
              </a:rPr>
              <a:t>, "Konuyu titizlikle inceliyoruz. Henüz farklı kaynaklardan doğrulayamadık. Eğer bu tip şeyler gerçekten olduysa, sporculara yakışmayan bu hareketler için resmi bir tepkide bulunabiliriz" ifadelerini kullandı.</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7798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0C7FD5FD-7F10-413C-AE37-C86DD19F7138}"/>
              </a:ext>
            </a:extLst>
          </p:cNvPr>
          <p:cNvSpPr/>
          <p:nvPr/>
        </p:nvSpPr>
        <p:spPr>
          <a:xfrm>
            <a:off x="1403648" y="1196752"/>
            <a:ext cx="6678488" cy="3416320"/>
          </a:xfrm>
          <a:prstGeom prst="rect">
            <a:avLst/>
          </a:prstGeom>
        </p:spPr>
        <p:txBody>
          <a:bodyPr wrap="square">
            <a:spAutoFit/>
          </a:bodyPr>
          <a:lstStyle/>
          <a:p>
            <a:pPr algn="just"/>
            <a:r>
              <a:rPr lang="tr-TR" b="1" dirty="0">
                <a:solidFill>
                  <a:schemeClr val="accent1">
                    <a:lumMod val="75000"/>
                  </a:schemeClr>
                </a:solidFill>
                <a:latin typeface="Roboto"/>
              </a:rPr>
              <a:t>GALATASARAY CEPHESİNDEN YAPILAN O AÇIKLAMA:</a:t>
            </a:r>
          </a:p>
          <a:p>
            <a:pPr algn="just"/>
            <a:r>
              <a:rPr lang="tr-TR" dirty="0">
                <a:solidFill>
                  <a:srgbClr val="212121"/>
                </a:solidFill>
                <a:latin typeface="Times New Roman" panose="02020603050405020304" pitchFamily="18" charset="0"/>
                <a:cs typeface="Times New Roman" panose="02020603050405020304" pitchFamily="18" charset="0"/>
              </a:rPr>
              <a:t>"29 Mart Salı akşamı, İstanbul Burhan Felek Voleybol Salonu’nda, Galatasaray </a:t>
            </a:r>
            <a:r>
              <a:rPr lang="tr-TR" dirty="0" err="1">
                <a:solidFill>
                  <a:srgbClr val="212121"/>
                </a:solidFill>
                <a:latin typeface="Times New Roman" panose="02020603050405020304" pitchFamily="18" charset="0"/>
                <a:cs typeface="Times New Roman" panose="02020603050405020304" pitchFamily="18" charset="0"/>
              </a:rPr>
              <a:t>Daikin</a:t>
            </a:r>
            <a:r>
              <a:rPr lang="tr-TR" dirty="0">
                <a:solidFill>
                  <a:srgbClr val="212121"/>
                </a:solidFill>
                <a:latin typeface="Times New Roman" panose="02020603050405020304" pitchFamily="18" charset="0"/>
                <a:cs typeface="Times New Roman" panose="02020603050405020304" pitchFamily="18" charset="0"/>
              </a:rPr>
              <a:t> ile Rus ekibi Dinamo </a:t>
            </a:r>
            <a:r>
              <a:rPr lang="tr-TR" dirty="0" err="1">
                <a:solidFill>
                  <a:srgbClr val="212121"/>
                </a:solidFill>
                <a:latin typeface="Times New Roman" panose="02020603050405020304" pitchFamily="18" charset="0"/>
                <a:cs typeface="Times New Roman" panose="02020603050405020304" pitchFamily="18" charset="0"/>
              </a:rPr>
              <a:t>Krasnodar</a:t>
            </a:r>
            <a:r>
              <a:rPr lang="tr-TR" dirty="0">
                <a:solidFill>
                  <a:srgbClr val="212121"/>
                </a:solidFill>
                <a:latin typeface="Times New Roman" panose="02020603050405020304" pitchFamily="18" charset="0"/>
                <a:cs typeface="Times New Roman" panose="02020603050405020304" pitchFamily="18" charset="0"/>
              </a:rPr>
              <a:t> arasında oynanan 2016 CEV </a:t>
            </a:r>
            <a:r>
              <a:rPr lang="tr-TR" dirty="0" err="1">
                <a:solidFill>
                  <a:srgbClr val="212121"/>
                </a:solidFill>
                <a:latin typeface="Times New Roman" panose="02020603050405020304" pitchFamily="18" charset="0"/>
                <a:cs typeface="Times New Roman" panose="02020603050405020304" pitchFamily="18" charset="0"/>
              </a:rPr>
              <a:t>Volleyball</a:t>
            </a:r>
            <a:r>
              <a:rPr lang="tr-TR" dirty="0">
                <a:solidFill>
                  <a:srgbClr val="212121"/>
                </a:solidFill>
                <a:latin typeface="Times New Roman" panose="02020603050405020304" pitchFamily="18" charset="0"/>
                <a:cs typeface="Times New Roman" panose="02020603050405020304" pitchFamily="18" charset="0"/>
              </a:rPr>
              <a:t> Cup Finali ilk maçının ardından, Rus oyuncu </a:t>
            </a:r>
            <a:r>
              <a:rPr lang="tr-TR" dirty="0" err="1">
                <a:solidFill>
                  <a:srgbClr val="212121"/>
                </a:solidFill>
                <a:latin typeface="Times New Roman" panose="02020603050405020304" pitchFamily="18" charset="0"/>
                <a:cs typeface="Times New Roman" panose="02020603050405020304" pitchFamily="18" charset="0"/>
              </a:rPr>
              <a:t>Tatiana</a:t>
            </a:r>
            <a:r>
              <a:rPr lang="tr-TR" dirty="0">
                <a:solidFill>
                  <a:srgbClr val="212121"/>
                </a:solidFill>
                <a:latin typeface="Times New Roman" panose="02020603050405020304" pitchFamily="18" charset="0"/>
                <a:cs typeface="Times New Roman" panose="02020603050405020304" pitchFamily="18" charset="0"/>
              </a:rPr>
              <a:t> </a:t>
            </a:r>
            <a:r>
              <a:rPr lang="tr-TR" dirty="0" err="1">
                <a:solidFill>
                  <a:srgbClr val="212121"/>
                </a:solidFill>
                <a:latin typeface="Times New Roman" panose="02020603050405020304" pitchFamily="18" charset="0"/>
                <a:cs typeface="Times New Roman" panose="02020603050405020304" pitchFamily="18" charset="0"/>
              </a:rPr>
              <a:t>Kosheleva</a:t>
            </a:r>
            <a:r>
              <a:rPr lang="tr-TR" dirty="0">
                <a:solidFill>
                  <a:srgbClr val="212121"/>
                </a:solidFill>
                <a:latin typeface="Times New Roman" panose="02020603050405020304" pitchFamily="18" charset="0"/>
                <a:cs typeface="Times New Roman" panose="02020603050405020304" pitchFamily="18" charset="0"/>
              </a:rPr>
              <a:t> tarafından sosyal medya kanalıyla başlatılan karalama kampanyası, Rus basınında abartılarak sürdürülüyor. </a:t>
            </a:r>
          </a:p>
          <a:p>
            <a:pPr algn="just"/>
            <a:r>
              <a:rPr lang="tr-TR" dirty="0">
                <a:solidFill>
                  <a:srgbClr val="212121"/>
                </a:solidFill>
                <a:latin typeface="Times New Roman" panose="02020603050405020304" pitchFamily="18" charset="0"/>
                <a:cs typeface="Times New Roman" panose="02020603050405020304" pitchFamily="18" charset="0"/>
              </a:rPr>
              <a:t>Kupayı kaybetme korkusunu Galatasaray’ın hırsı ile fazlasıyla hisseden Rus spor medyası, başta siyaset gibi saha dışı unsurları oyunun içine çekerek yalanlar üzerine kurulu planlı bir saldırı stratejisi ile hareket ediyor. </a:t>
            </a:r>
          </a:p>
          <a:p>
            <a:pPr algn="just"/>
            <a:r>
              <a:rPr lang="tr-TR" dirty="0">
                <a:solidFill>
                  <a:srgbClr val="212121"/>
                </a:solidFill>
                <a:latin typeface="Times New Roman" panose="02020603050405020304" pitchFamily="18" charset="0"/>
                <a:cs typeface="Times New Roman" panose="02020603050405020304" pitchFamily="18" charset="0"/>
              </a:rPr>
              <a:t>Maçı sahada değil de saha dışında kazanmak için </a:t>
            </a:r>
            <a:r>
              <a:rPr lang="tr-TR" dirty="0" err="1">
                <a:solidFill>
                  <a:srgbClr val="212121"/>
                </a:solidFill>
                <a:latin typeface="Times New Roman" panose="02020603050405020304" pitchFamily="18" charset="0"/>
                <a:cs typeface="Times New Roman" panose="02020603050405020304" pitchFamily="18" charset="0"/>
              </a:rPr>
              <a:t>fairplay</a:t>
            </a:r>
            <a:r>
              <a:rPr lang="tr-TR" dirty="0">
                <a:solidFill>
                  <a:srgbClr val="212121"/>
                </a:solidFill>
                <a:latin typeface="Times New Roman" panose="02020603050405020304" pitchFamily="18" charset="0"/>
                <a:cs typeface="Times New Roman" panose="02020603050405020304" pitchFamily="18" charset="0"/>
              </a:rPr>
              <a:t> ruhundan uzak bir mücadele yürütülüyor.</a:t>
            </a:r>
          </a:p>
        </p:txBody>
      </p:sp>
    </p:spTree>
    <p:extLst>
      <p:ext uri="{BB962C8B-B14F-4D97-AF65-F5344CB8AC3E}">
        <p14:creationId xmlns:p14="http://schemas.microsoft.com/office/powerpoint/2010/main" val="2682674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611560" y="908720"/>
            <a:ext cx="7467600" cy="5184576"/>
          </a:xfrm>
        </p:spPr>
        <p:txBody>
          <a:bodyPr>
            <a:normAutofit lnSpcReduction="10000"/>
          </a:bodyPr>
          <a:lstStyle/>
          <a:p>
            <a:pPr marL="0" indent="0" algn="just">
              <a:buNone/>
            </a:pPr>
            <a:r>
              <a:rPr lang="tr-TR" dirty="0">
                <a:solidFill>
                  <a:srgbClr val="212121"/>
                </a:solidFill>
                <a:latin typeface="Times New Roman" panose="02020603050405020304" pitchFamily="18" charset="0"/>
                <a:cs typeface="Times New Roman" panose="02020603050405020304" pitchFamily="18" charset="0"/>
              </a:rPr>
              <a:t>Herkesin bilmesini isteriz ki ne Galatasaray </a:t>
            </a:r>
            <a:r>
              <a:rPr lang="tr-TR" dirty="0" err="1">
                <a:solidFill>
                  <a:srgbClr val="212121"/>
                </a:solidFill>
                <a:latin typeface="Times New Roman" panose="02020603050405020304" pitchFamily="18" charset="0"/>
                <a:cs typeface="Times New Roman" panose="02020603050405020304" pitchFamily="18" charset="0"/>
              </a:rPr>
              <a:t>Daikin</a:t>
            </a:r>
            <a:r>
              <a:rPr lang="tr-TR" dirty="0">
                <a:solidFill>
                  <a:srgbClr val="212121"/>
                </a:solidFill>
                <a:latin typeface="Times New Roman" panose="02020603050405020304" pitchFamily="18" charset="0"/>
                <a:cs typeface="Times New Roman" panose="02020603050405020304" pitchFamily="18" charset="0"/>
              </a:rPr>
              <a:t> Bayan Voleybol Takımı Baş Antrenörü Ataman </a:t>
            </a:r>
            <a:r>
              <a:rPr lang="tr-TR" dirty="0" err="1">
                <a:solidFill>
                  <a:srgbClr val="212121"/>
                </a:solidFill>
                <a:latin typeface="Times New Roman" panose="02020603050405020304" pitchFamily="18" charset="0"/>
                <a:cs typeface="Times New Roman" panose="02020603050405020304" pitchFamily="18" charset="0"/>
              </a:rPr>
              <a:t>Güneyligil</a:t>
            </a:r>
            <a:r>
              <a:rPr lang="tr-TR" dirty="0">
                <a:solidFill>
                  <a:srgbClr val="212121"/>
                </a:solidFill>
                <a:latin typeface="Times New Roman" panose="02020603050405020304" pitchFamily="18" charset="0"/>
                <a:cs typeface="Times New Roman" panose="02020603050405020304" pitchFamily="18" charset="0"/>
              </a:rPr>
              <a:t>, ne de arma sevdası ile tribünleri dolduran şanlı Galatasaray taraftarı maç içinde rakip takımı </a:t>
            </a:r>
            <a:r>
              <a:rPr lang="tr-TR" dirty="0" err="1">
                <a:solidFill>
                  <a:srgbClr val="212121"/>
                </a:solidFill>
                <a:latin typeface="Times New Roman" panose="02020603050405020304" pitchFamily="18" charset="0"/>
                <a:cs typeface="Times New Roman" panose="02020603050405020304" pitchFamily="18" charset="0"/>
              </a:rPr>
              <a:t>fairplay</a:t>
            </a:r>
            <a:r>
              <a:rPr lang="tr-TR" dirty="0">
                <a:solidFill>
                  <a:srgbClr val="212121"/>
                </a:solidFill>
                <a:latin typeface="Times New Roman" panose="02020603050405020304" pitchFamily="18" charset="0"/>
                <a:cs typeface="Times New Roman" panose="02020603050405020304" pitchFamily="18" charset="0"/>
              </a:rPr>
              <a:t> kuralları dışında rahatsız edecek hiçbir davranışta ve eylemde bulunmamıştır. </a:t>
            </a:r>
          </a:p>
          <a:p>
            <a:pPr marL="0" indent="0" algn="just">
              <a:buNone/>
            </a:pPr>
            <a:r>
              <a:rPr lang="tr-TR" dirty="0">
                <a:solidFill>
                  <a:srgbClr val="212121"/>
                </a:solidFill>
                <a:latin typeface="Times New Roman" panose="02020603050405020304" pitchFamily="18" charset="0"/>
                <a:cs typeface="Times New Roman" panose="02020603050405020304" pitchFamily="18" charset="0"/>
              </a:rPr>
              <a:t>Kaybetme psikolojisinin yaşattığı korku ile Rus basını tarafından başlatılan iftira dolu karalama kampanyasının her detayını yakından takip ettiğimizi ifade ederken, kupa yolunda hiçbir engel tanımadığımızı, Burhan Felek Spor Salonu’nda olduğu gibi yine sahada, Galatasaray armasına yakışır mücadelemizi vererek hak ettiğimiz kupa ile Türkiye’ye dönmek için mücadele edeceğimizi yinelemek isteriz."</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8525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404664"/>
            <a:ext cx="7467600" cy="1143000"/>
          </a:xfrm>
        </p:spPr>
        <p:txBody>
          <a:bodyPr/>
          <a:lstStyle/>
          <a:p>
            <a:r>
              <a:rPr lang="tr-TR" b="1" dirty="0"/>
              <a:t>                        </a:t>
            </a:r>
            <a:r>
              <a:rPr lang="tr-TR" sz="3200" b="1" dirty="0">
                <a:solidFill>
                  <a:schemeClr val="tx1">
                    <a:lumMod val="75000"/>
                    <a:lumOff val="25000"/>
                  </a:schemeClr>
                </a:solidFill>
              </a:rPr>
              <a:t>SORULAR</a:t>
            </a:r>
          </a:p>
        </p:txBody>
      </p:sp>
      <p:sp>
        <p:nvSpPr>
          <p:cNvPr id="3" name="İçerik Yer Tutucusu 2"/>
          <p:cNvSpPr>
            <a:spLocks noGrp="1"/>
          </p:cNvSpPr>
          <p:nvPr>
            <p:ph sz="quarter" idx="1"/>
          </p:nvPr>
        </p:nvSpPr>
        <p:spPr/>
        <p:txBody>
          <a:bodyPr/>
          <a:lstStyle/>
          <a:p>
            <a:pPr marL="0" indent="0">
              <a:buNone/>
            </a:pPr>
            <a:endParaRPr lang="tr-TR" dirty="0"/>
          </a:p>
          <a:p>
            <a:r>
              <a:rPr lang="tr-TR" dirty="0"/>
              <a:t>Rus oyuncunun bu davranışını nasıl yorumluyorsunuz?</a:t>
            </a:r>
          </a:p>
          <a:p>
            <a:endParaRPr lang="tr-TR" dirty="0"/>
          </a:p>
          <a:p>
            <a:r>
              <a:rPr lang="tr-TR" dirty="0"/>
              <a:t>Herhangi bir spor branşında siyasi liderlerin müdahalede bulunması doğru mudur?</a:t>
            </a:r>
          </a:p>
          <a:p>
            <a:pPr marL="0" indent="0">
              <a:buNone/>
            </a:pPr>
            <a:endParaRPr lang="tr-TR" dirty="0"/>
          </a:p>
          <a:p>
            <a:r>
              <a:rPr lang="tr-TR" dirty="0"/>
              <a:t>Bu olayda Türkiye ve Rusya arasında daha önce yaşanmış siyasi sorunların etkisi var mıdır?</a:t>
            </a:r>
          </a:p>
        </p:txBody>
      </p:sp>
    </p:spTree>
    <p:extLst>
      <p:ext uri="{BB962C8B-B14F-4D97-AF65-F5344CB8AC3E}">
        <p14:creationId xmlns:p14="http://schemas.microsoft.com/office/powerpoint/2010/main" val="31360345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173</TotalTime>
  <Words>301</Words>
  <Application>Microsoft Office PowerPoint</Application>
  <PresentationFormat>Ekran Gösterisi (4:3)</PresentationFormat>
  <Paragraphs>25</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Century Schoolbook</vt:lpstr>
      <vt:lpstr>Roboto</vt:lpstr>
      <vt:lpstr>Times New Roman</vt:lpstr>
      <vt:lpstr>Wingdings</vt:lpstr>
      <vt:lpstr>Wingdings 2</vt:lpstr>
      <vt:lpstr>Cumba</vt:lpstr>
      <vt:lpstr>ÖRNEK OLAY ANALİZİ</vt:lpstr>
      <vt:lpstr>PowerPoint Sunusu</vt:lpstr>
      <vt:lpstr>PowerPoint Sunusu</vt:lpstr>
      <vt:lpstr>PowerPoint Sunusu</vt:lpstr>
      <vt:lpstr>KREMLIN'DEN AÇIKLAMA GELDİ:  </vt:lpstr>
      <vt:lpstr>PowerPoint Sunusu</vt:lpstr>
      <vt:lpstr>PowerPoint Sunusu</vt:lpstr>
      <vt:lpstr>                        SORULAR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Lenovo</dc:creator>
  <cp:lastModifiedBy>Oguz.Ozbek</cp:lastModifiedBy>
  <cp:revision>15</cp:revision>
  <dcterms:created xsi:type="dcterms:W3CDTF">2016-05-03T18:52:07Z</dcterms:created>
  <dcterms:modified xsi:type="dcterms:W3CDTF">2020-04-24T15:32:20Z</dcterms:modified>
</cp:coreProperties>
</file>