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7762" name="Rectangle 2"/>
          <p:cNvSpPr>
            <a:spLocks noGrp="1" noRot="1" noChangeArrowheads="1"/>
          </p:cNvSpPr>
          <p:nvPr>
            <p:ph type="ctrTitle"/>
          </p:nvPr>
        </p:nvSpPr>
        <p:spPr>
          <a:xfrm>
            <a:off x="914400" y="1981200"/>
            <a:ext cx="10363200" cy="1600200"/>
          </a:xfrm>
        </p:spPr>
        <p:txBody>
          <a:bodyPr/>
          <a:lstStyle>
            <a:lvl1pPr>
              <a:defRPr/>
            </a:lvl1pPr>
          </a:lstStyle>
          <a:p>
            <a:pPr lvl="0"/>
            <a:r>
              <a:rPr lang="tr-TR" noProof="0" smtClean="0"/>
              <a:t>Asıl başlık stili için tıklatın</a:t>
            </a:r>
          </a:p>
        </p:txBody>
      </p:sp>
      <p:sp>
        <p:nvSpPr>
          <p:cNvPr id="117763" name="Rectangle 3"/>
          <p:cNvSpPr>
            <a:spLocks noGrp="1" noRot="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131BD5-1477-472B-B9E3-0669182D3972}"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91334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2063DA-8E78-47EE-846F-A47CD48BE0C1}"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782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942918" y="228601"/>
            <a:ext cx="2846916" cy="5870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02167" y="228601"/>
            <a:ext cx="8337551" cy="5870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45DB8E-83F8-4E08-9FED-1C4C4EC36122}"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424387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8"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1"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5C4458-00BC-4B96-9F07-FB39AB38E001}"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941516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8"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Küçük Resim Yer Tutucusu 3"/>
          <p:cNvSpPr>
            <a:spLocks noGrp="1"/>
          </p:cNvSpPr>
          <p:nvPr>
            <p:ph type="clipArt" sz="half" idx="2"/>
          </p:nvPr>
        </p:nvSpPr>
        <p:spPr>
          <a:xfrm>
            <a:off x="6197601" y="1676401"/>
            <a:ext cx="5592233" cy="4422775"/>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1445E-3BC1-4E1A-9C5F-EBF84069717F}"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892505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8"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1" y="1676400"/>
            <a:ext cx="5592233" cy="21351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1" y="3963989"/>
            <a:ext cx="5592233" cy="2135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42A3252-D4E0-43FF-8219-BF2D991CD061}"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37705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7" y="1676400"/>
            <a:ext cx="11387667" cy="21351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02167" y="3963989"/>
            <a:ext cx="11387667" cy="2135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D94064-25FC-4CB8-BC75-A6431539C4DA}"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25150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02167" y="1676401"/>
            <a:ext cx="11387667" cy="4422775"/>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65A83E-C476-4BAF-A425-8DBC2CC4060E}"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67549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18C8CF-E034-492B-9007-F52627792C1B}"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60070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BEE84-15A1-4A8A-9EB9-0261230D0424}"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81502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02168"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1"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653F28-DED0-48BF-BB56-DFA95AC01B58}"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67890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B0E0A1-D78D-4799-A009-39F3BF8773C0}"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00488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099B8A-FE81-4A8C-9264-1AC2D2BBE517}"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5588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BF7B6F-3EC8-410C-ACED-9DF8EB3A394F}"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38849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59D07C-BB56-4B3F-BAC2-562A5237D20B}"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54362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CD793B-A40F-4E91-808B-00033AF8A8BC}"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422579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bwMode="auto">
          <a:xfrm>
            <a:off x="402167" y="228601"/>
            <a:ext cx="11347451"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6739" name="Rectangle 3"/>
          <p:cNvSpPr>
            <a:spLocks noGrp="1" noRot="1" noChangeArrowheads="1"/>
          </p:cNvSpPr>
          <p:nvPr>
            <p:ph type="body" idx="1"/>
          </p:nvPr>
        </p:nvSpPr>
        <p:spPr bwMode="auto">
          <a:xfrm>
            <a:off x="402167" y="1676401"/>
            <a:ext cx="11387667"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16740" name="Rectangle 4"/>
          <p:cNvSpPr>
            <a:spLocks noGrp="1" noChangeArrowheads="1"/>
          </p:cNvSpPr>
          <p:nvPr>
            <p:ph type="dt" sz="half" idx="2"/>
          </p:nvPr>
        </p:nvSpPr>
        <p:spPr bwMode="auto">
          <a:xfrm>
            <a:off x="406400" y="6245225"/>
            <a:ext cx="3048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1167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116742" name="Rectangle 6"/>
          <p:cNvSpPr>
            <a:spLocks noGrp="1" noChangeArrowheads="1"/>
          </p:cNvSpPr>
          <p:nvPr>
            <p:ph type="sldNum" sz="quarter" idx="4"/>
          </p:nvPr>
        </p:nvSpPr>
        <p:spPr bwMode="auto">
          <a:xfrm>
            <a:off x="8737600" y="6245225"/>
            <a:ext cx="3048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defRPr/>
            </a:pPr>
            <a:fld id="{603F36A6-BDAA-4E7D-B037-289D9FEF3F91}" type="slidenum">
              <a:rPr lang="tr-TR" altLang="tr-TR">
                <a:solidFill>
                  <a:srgbClr val="FFFFFF"/>
                </a:solidFill>
              </a:rPr>
              <a:pPr fontAlgn="base">
                <a:spcBef>
                  <a:spcPct val="0"/>
                </a:spcBef>
                <a:spcAft>
                  <a:spcPct val="0"/>
                </a:spcAft>
                <a:defRPr/>
              </a:pPr>
              <a:t>‹#›</a:t>
            </a:fld>
            <a:endParaRPr lang="tr-TR" altLang="tr-TR">
              <a:solidFill>
                <a:srgbClr val="FFFFFF"/>
              </a:solidFill>
            </a:endParaRPr>
          </a:p>
        </p:txBody>
      </p:sp>
    </p:spTree>
    <p:extLst>
      <p:ext uri="{BB962C8B-B14F-4D97-AF65-F5344CB8AC3E}">
        <p14:creationId xmlns:p14="http://schemas.microsoft.com/office/powerpoint/2010/main" val="326563225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27132AD5-B7D5-4757-A5F8-65510379F619}" type="slidenum">
              <a:rPr lang="tr-TR" altLang="tr-TR" sz="1400">
                <a:solidFill>
                  <a:srgbClr val="FFFFFF"/>
                </a:solidFill>
              </a:rPr>
              <a:pPr eaLnBrk="1" hangingPunct="1">
                <a:defRPr/>
              </a:pPr>
              <a:t>1</a:t>
            </a:fld>
            <a:endParaRPr lang="tr-TR" altLang="tr-TR" sz="1400">
              <a:solidFill>
                <a:srgbClr val="FFFFFF"/>
              </a:solidFill>
            </a:endParaRPr>
          </a:p>
        </p:txBody>
      </p:sp>
      <p:sp>
        <p:nvSpPr>
          <p:cNvPr id="111618" name="Rectangle 2"/>
          <p:cNvSpPr>
            <a:spLocks noGrp="1" noRot="1" noChangeArrowheads="1"/>
          </p:cNvSpPr>
          <p:nvPr>
            <p:ph type="title"/>
          </p:nvPr>
        </p:nvSpPr>
        <p:spPr/>
        <p:txBody>
          <a:bodyPr/>
          <a:lstStyle/>
          <a:p>
            <a:pPr eaLnBrk="1" hangingPunct="1">
              <a:defRPr/>
            </a:pPr>
            <a:r>
              <a:rPr lang="tr-TR" sz="4000">
                <a:solidFill>
                  <a:srgbClr val="FFFF00"/>
                </a:solidFill>
              </a:rPr>
              <a:t>TOPRAK SUYUNUN HAREKETİ</a:t>
            </a:r>
          </a:p>
        </p:txBody>
      </p:sp>
      <p:sp>
        <p:nvSpPr>
          <p:cNvPr id="111619" name="Rectangle 3"/>
          <p:cNvSpPr>
            <a:spLocks noGrp="1" noRot="1" noChangeArrowheads="1"/>
          </p:cNvSpPr>
          <p:nvPr>
            <p:ph type="body" idx="1"/>
          </p:nvPr>
        </p:nvSpPr>
        <p:spPr/>
        <p:txBody>
          <a:bodyPr/>
          <a:lstStyle/>
          <a:p>
            <a:pPr algn="just" eaLnBrk="1" hangingPunct="1">
              <a:defRPr/>
            </a:pPr>
            <a:r>
              <a:rPr lang="tr-TR" sz="2800" dirty="0"/>
              <a:t>Su toprak içinde buhar veya sıvı halde hareket etmektedir. Suyun her iki haldeki hareketinden  de su potansiyelindeki değişiklikler sorumludur. Su toprak içinde potansiyeli yüksek olan yerden düşük olan yere doğru hareket etmektedir. Toprak nemi her iki noktada dengeye ulaşıldığında bu hareket sona ermektedir. Toprak suyunun dinamiği dikkate alındığında bu dengeye ulaşmanın zorluğu anlaşılmaktadır.</a:t>
            </a:r>
          </a:p>
        </p:txBody>
      </p:sp>
    </p:spTree>
    <p:extLst>
      <p:ext uri="{BB962C8B-B14F-4D97-AF65-F5344CB8AC3E}">
        <p14:creationId xmlns:p14="http://schemas.microsoft.com/office/powerpoint/2010/main" val="1229807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937B5197-A577-474A-9C0A-D2D0D1DE7FC1}" type="slidenum">
              <a:rPr lang="tr-TR" altLang="tr-TR" sz="1400">
                <a:solidFill>
                  <a:srgbClr val="FFFFFF"/>
                </a:solidFill>
              </a:rPr>
              <a:pPr eaLnBrk="1" hangingPunct="1">
                <a:defRPr/>
              </a:pPr>
              <a:t>10</a:t>
            </a:fld>
            <a:endParaRPr lang="tr-TR" altLang="tr-TR" sz="1400">
              <a:solidFill>
                <a:srgbClr val="FFFFFF"/>
              </a:solidFill>
            </a:endParaRPr>
          </a:p>
        </p:txBody>
      </p:sp>
      <p:sp>
        <p:nvSpPr>
          <p:cNvPr id="145410" name="Rectangle 2"/>
          <p:cNvSpPr>
            <a:spLocks noGrp="1" noRot="1" noChangeArrowheads="1"/>
          </p:cNvSpPr>
          <p:nvPr>
            <p:ph type="title"/>
          </p:nvPr>
        </p:nvSpPr>
        <p:spPr/>
        <p:txBody>
          <a:bodyPr/>
          <a:lstStyle/>
          <a:p>
            <a:pPr eaLnBrk="1" hangingPunct="1">
              <a:defRPr/>
            </a:pPr>
            <a:r>
              <a:rPr lang="tr-TR" smtClean="0">
                <a:solidFill>
                  <a:srgbClr val="FFFF00"/>
                </a:solidFill>
              </a:rPr>
              <a:t>DOYGUN TOPRAKTA SU</a:t>
            </a:r>
            <a:r>
              <a:rPr lang="tr-TR" smtClean="0"/>
              <a:t> </a:t>
            </a:r>
            <a:r>
              <a:rPr lang="tr-TR" smtClean="0">
                <a:solidFill>
                  <a:srgbClr val="FFFF00"/>
                </a:solidFill>
              </a:rPr>
              <a:t>AKIŞI</a:t>
            </a:r>
          </a:p>
        </p:txBody>
      </p:sp>
      <p:sp>
        <p:nvSpPr>
          <p:cNvPr id="145411" name="Rectangle 3"/>
          <p:cNvSpPr>
            <a:spLocks noGrp="1" noRot="1" noChangeArrowheads="1"/>
          </p:cNvSpPr>
          <p:nvPr>
            <p:ph type="body" idx="1"/>
          </p:nvPr>
        </p:nvSpPr>
        <p:spPr>
          <a:xfrm>
            <a:off x="1825625" y="1341439"/>
            <a:ext cx="8540750" cy="4757737"/>
          </a:xfrm>
        </p:spPr>
        <p:txBody>
          <a:bodyPr/>
          <a:lstStyle/>
          <a:p>
            <a:pPr algn="just" eaLnBrk="1" hangingPunct="1">
              <a:lnSpc>
                <a:spcPct val="80000"/>
              </a:lnSpc>
              <a:buFont typeface="Wingdings" panose="05000000000000000000" pitchFamily="2" charset="2"/>
              <a:buNone/>
              <a:defRPr/>
            </a:pPr>
            <a:r>
              <a:rPr lang="tr-TR" sz="400" dirty="0"/>
              <a:t>                   </a:t>
            </a:r>
            <a:r>
              <a:rPr lang="tr-TR" sz="2000" dirty="0">
                <a:effectLst/>
              </a:rPr>
              <a:t>Tarla koşullarında doygun şartlardaki su akışı taban suyu altında kalmış topraklar için önemlidir. Böyle topraklarda doygun akış bir su tablasının altında oluşmaktadır. Suyun akış oranı su tablasının eğimine bağlı olarak değişmektedir. Çok kaba </a:t>
            </a:r>
            <a:r>
              <a:rPr lang="tr-TR" sz="2000" dirty="0" err="1">
                <a:effectLst/>
              </a:rPr>
              <a:t>tekstürlü</a:t>
            </a:r>
            <a:r>
              <a:rPr lang="tr-TR" sz="2000" dirty="0">
                <a:effectLst/>
              </a:rPr>
              <a:t> topraklar hariç</a:t>
            </a:r>
            <a:r>
              <a:rPr lang="tr-TR" sz="1800" dirty="0">
                <a:effectLst/>
              </a:rPr>
              <a:t>, </a:t>
            </a:r>
            <a:r>
              <a:rPr lang="tr-TR" sz="2000" dirty="0">
                <a:effectLst/>
              </a:rPr>
              <a:t>birçok toprakta su tablası altındaki akış oranı yavaştır. 	</a:t>
            </a:r>
          </a:p>
          <a:p>
            <a:pPr eaLnBrk="1" hangingPunct="1">
              <a:lnSpc>
                <a:spcPct val="80000"/>
              </a:lnSpc>
              <a:buFont typeface="Wingdings" panose="05000000000000000000" pitchFamily="2" charset="2"/>
              <a:buNone/>
              <a:defRPr/>
            </a:pPr>
            <a:r>
              <a:rPr lang="tr-TR" sz="1800" dirty="0">
                <a:effectLst/>
              </a:rPr>
              <a:t>    </a:t>
            </a:r>
          </a:p>
          <a:p>
            <a:pPr eaLnBrk="1" hangingPunct="1">
              <a:lnSpc>
                <a:spcPct val="80000"/>
              </a:lnSpc>
              <a:buFont typeface="Wingdings" panose="05000000000000000000" pitchFamily="2" charset="2"/>
              <a:buNone/>
              <a:defRPr/>
            </a:pPr>
            <a:r>
              <a:rPr lang="tr-TR" sz="1800" dirty="0">
                <a:effectLst/>
              </a:rPr>
              <a:t>      </a:t>
            </a:r>
            <a:r>
              <a:rPr lang="tr-TR" sz="2000" dirty="0">
                <a:effectLst/>
              </a:rPr>
              <a:t>Doygun şartlarda su akışı iki temel yasa üzerine oturmaktadır. Bunlar, </a:t>
            </a:r>
          </a:p>
          <a:p>
            <a:pPr eaLnBrk="1" hangingPunct="1">
              <a:lnSpc>
                <a:spcPct val="80000"/>
              </a:lnSpc>
              <a:buFont typeface="Wingdings" panose="05000000000000000000" pitchFamily="2" charset="2"/>
              <a:buNone/>
              <a:defRPr/>
            </a:pPr>
            <a:r>
              <a:rPr lang="tr-TR" sz="2000" dirty="0">
                <a:effectLst/>
              </a:rPr>
              <a:t>     1. </a:t>
            </a:r>
            <a:r>
              <a:rPr lang="tr-TR" sz="2000" dirty="0" err="1">
                <a:effectLst/>
              </a:rPr>
              <a:t>Darcy</a:t>
            </a:r>
            <a:r>
              <a:rPr lang="tr-TR" sz="2000" dirty="0">
                <a:effectLst/>
              </a:rPr>
              <a:t> yasası </a:t>
            </a:r>
          </a:p>
          <a:p>
            <a:pPr eaLnBrk="1" hangingPunct="1">
              <a:lnSpc>
                <a:spcPct val="80000"/>
              </a:lnSpc>
              <a:buFont typeface="Wingdings" panose="05000000000000000000" pitchFamily="2" charset="2"/>
              <a:buNone/>
              <a:defRPr/>
            </a:pPr>
            <a:r>
              <a:rPr lang="tr-TR" sz="2000" dirty="0">
                <a:effectLst/>
              </a:rPr>
              <a:t>     2. Maddenin sakımı yasasıdır. </a:t>
            </a:r>
          </a:p>
          <a:p>
            <a:pPr eaLnBrk="1" hangingPunct="1">
              <a:lnSpc>
                <a:spcPct val="80000"/>
              </a:lnSpc>
              <a:buFont typeface="Wingdings" panose="05000000000000000000" pitchFamily="2" charset="2"/>
              <a:buNone/>
              <a:defRPr/>
            </a:pPr>
            <a:r>
              <a:rPr lang="tr-TR" sz="2000" dirty="0">
                <a:effectLst/>
              </a:rPr>
              <a:t>     </a:t>
            </a:r>
          </a:p>
          <a:p>
            <a:pPr eaLnBrk="1" hangingPunct="1">
              <a:lnSpc>
                <a:spcPct val="80000"/>
              </a:lnSpc>
              <a:buFont typeface="Wingdings" panose="05000000000000000000" pitchFamily="2" charset="2"/>
              <a:buNone/>
              <a:defRPr/>
            </a:pPr>
            <a:r>
              <a:rPr lang="tr-TR" sz="2000" dirty="0">
                <a:effectLst/>
              </a:rPr>
              <a:t>     </a:t>
            </a:r>
            <a:r>
              <a:rPr lang="tr-TR" sz="2000" b="1" dirty="0">
                <a:effectLst/>
              </a:rPr>
              <a:t>Akış hızının sabit ve sistem boyunca eşit olduğu kararlı akışın (</a:t>
            </a:r>
            <a:r>
              <a:rPr lang="tr-TR" sz="2000" b="1" dirty="0" err="1">
                <a:effectLst/>
              </a:rPr>
              <a:t>steady</a:t>
            </a:r>
            <a:r>
              <a:rPr lang="tr-TR" sz="2000" b="1" dirty="0">
                <a:effectLst/>
              </a:rPr>
              <a:t> </a:t>
            </a:r>
            <a:r>
              <a:rPr lang="tr-TR" sz="2000" b="1" dirty="0" err="1">
                <a:effectLst/>
              </a:rPr>
              <a:t>state</a:t>
            </a:r>
            <a:r>
              <a:rPr lang="tr-TR" sz="2000" b="1" dirty="0">
                <a:effectLst/>
              </a:rPr>
              <a:t>) açıklanmasında </a:t>
            </a:r>
            <a:r>
              <a:rPr lang="tr-TR" sz="2000" b="1" dirty="0" err="1">
                <a:effectLst/>
              </a:rPr>
              <a:t>Darcy</a:t>
            </a:r>
            <a:r>
              <a:rPr lang="tr-TR" sz="2000" b="1" dirty="0">
                <a:effectLst/>
              </a:rPr>
              <a:t> yasası yeterli olmaktadır. </a:t>
            </a:r>
          </a:p>
          <a:p>
            <a:pPr eaLnBrk="1" hangingPunct="1">
              <a:lnSpc>
                <a:spcPct val="80000"/>
              </a:lnSpc>
              <a:buFont typeface="Wingdings" panose="05000000000000000000" pitchFamily="2" charset="2"/>
              <a:buNone/>
              <a:defRPr/>
            </a:pPr>
            <a:endParaRPr lang="tr-TR" sz="2000" b="1" dirty="0">
              <a:effectLst/>
            </a:endParaRPr>
          </a:p>
          <a:p>
            <a:pPr eaLnBrk="1" hangingPunct="1">
              <a:lnSpc>
                <a:spcPct val="80000"/>
              </a:lnSpc>
              <a:buFont typeface="Wingdings" panose="05000000000000000000" pitchFamily="2" charset="2"/>
              <a:buNone/>
              <a:defRPr/>
            </a:pPr>
            <a:r>
              <a:rPr lang="tr-TR" sz="2000" b="1" dirty="0">
                <a:effectLst/>
              </a:rPr>
              <a:t>     </a:t>
            </a:r>
            <a:r>
              <a:rPr lang="tr-TR" sz="2000" dirty="0">
                <a:effectLst/>
              </a:rPr>
              <a:t>Ancak akış hızının yönü ve büyüklüğünün zamana bağlı olarak değişiklikler gösterdiği kararsız koşullardaki akışta maddenin sakımı yasası dikkate alınmaktadır.</a:t>
            </a:r>
          </a:p>
        </p:txBody>
      </p:sp>
    </p:spTree>
    <p:extLst>
      <p:ext uri="{BB962C8B-B14F-4D97-AF65-F5344CB8AC3E}">
        <p14:creationId xmlns:p14="http://schemas.microsoft.com/office/powerpoint/2010/main" val="150601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59ECC193-36E8-43A6-AF23-ED3E87EA908C}" type="slidenum">
              <a:rPr lang="tr-TR" altLang="tr-TR" sz="1400">
                <a:solidFill>
                  <a:srgbClr val="FFFFFF"/>
                </a:solidFill>
              </a:rPr>
              <a:pPr eaLnBrk="1" hangingPunct="1">
                <a:defRPr/>
              </a:pPr>
              <a:t>11</a:t>
            </a:fld>
            <a:endParaRPr lang="tr-TR" altLang="tr-TR" sz="1400">
              <a:solidFill>
                <a:srgbClr val="FFFFFF"/>
              </a:solidFill>
            </a:endParaRPr>
          </a:p>
        </p:txBody>
      </p:sp>
      <p:sp>
        <p:nvSpPr>
          <p:cNvPr id="158724" name="Rectangle 4"/>
          <p:cNvSpPr>
            <a:spLocks noGrp="1" noRot="1" noChangeArrowheads="1"/>
          </p:cNvSpPr>
          <p:nvPr>
            <p:ph type="title"/>
          </p:nvPr>
        </p:nvSpPr>
        <p:spPr/>
        <p:txBody>
          <a:bodyPr/>
          <a:lstStyle/>
          <a:p>
            <a:pPr eaLnBrk="1" hangingPunct="1">
              <a:defRPr/>
            </a:pPr>
            <a:r>
              <a:rPr lang="tr-TR" sz="4000">
                <a:solidFill>
                  <a:srgbClr val="FFFF00"/>
                </a:solidFill>
              </a:rPr>
              <a:t>DARCY YASASI UYGULAMALARI</a:t>
            </a:r>
          </a:p>
        </p:txBody>
      </p:sp>
      <p:pic>
        <p:nvPicPr>
          <p:cNvPr id="73732" name="Picture 6" descr="DARCY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1088" y="1268414"/>
            <a:ext cx="7129462" cy="4105275"/>
          </a:xfrm>
          <a:noFill/>
          <a:extLst>
            <a:ext uri="{909E8E84-426E-40DD-AFC4-6F175D3DCCD1}">
              <a14:hiddenFill xmlns:a14="http://schemas.microsoft.com/office/drawing/2010/main">
                <a:solidFill>
                  <a:srgbClr val="FFFFFF"/>
                </a:solidFill>
              </a14:hiddenFill>
            </a:ext>
          </a:extLst>
        </p:spPr>
      </p:pic>
      <p:sp>
        <p:nvSpPr>
          <p:cNvPr id="73733" name="Metin kutusu 1"/>
          <p:cNvSpPr txBox="1">
            <a:spLocks noChangeArrowheads="1"/>
          </p:cNvSpPr>
          <p:nvPr/>
        </p:nvSpPr>
        <p:spPr bwMode="auto">
          <a:xfrm>
            <a:off x="2351088" y="5876925"/>
            <a:ext cx="7129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Hillel, D. 1980. Fundamentals of Soil Physics</a:t>
            </a:r>
          </a:p>
        </p:txBody>
      </p:sp>
    </p:spTree>
    <p:extLst>
      <p:ext uri="{BB962C8B-B14F-4D97-AF65-F5344CB8AC3E}">
        <p14:creationId xmlns:p14="http://schemas.microsoft.com/office/powerpoint/2010/main" val="3651775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B301CEDD-7150-43FD-8953-8BFFA604DA28}" type="slidenum">
              <a:rPr lang="tr-TR" altLang="tr-TR" sz="1400">
                <a:solidFill>
                  <a:srgbClr val="FFFFFF"/>
                </a:solidFill>
              </a:rPr>
              <a:pPr eaLnBrk="1" hangingPunct="1">
                <a:defRPr/>
              </a:pPr>
              <a:t>12</a:t>
            </a:fld>
            <a:endParaRPr lang="tr-TR" altLang="tr-TR" sz="1400">
              <a:solidFill>
                <a:srgbClr val="FFFFFF"/>
              </a:solidFill>
            </a:endParaRPr>
          </a:p>
        </p:txBody>
      </p:sp>
      <p:sp>
        <p:nvSpPr>
          <p:cNvPr id="160772" name="Rectangle 4"/>
          <p:cNvSpPr>
            <a:spLocks noGrp="1" noRot="1" noChangeArrowheads="1"/>
          </p:cNvSpPr>
          <p:nvPr>
            <p:ph type="title"/>
          </p:nvPr>
        </p:nvSpPr>
        <p:spPr/>
        <p:txBody>
          <a:bodyPr/>
          <a:lstStyle/>
          <a:p>
            <a:pPr eaLnBrk="1" hangingPunct="1">
              <a:defRPr/>
            </a:pPr>
            <a:r>
              <a:rPr lang="tr-TR" sz="4000">
                <a:solidFill>
                  <a:srgbClr val="FFFF00"/>
                </a:solidFill>
              </a:rPr>
              <a:t>DARCY YASASI UYGULAMALARI</a:t>
            </a:r>
          </a:p>
        </p:txBody>
      </p:sp>
      <p:pic>
        <p:nvPicPr>
          <p:cNvPr id="74756" name="Picture 6" descr="Darcy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0026" y="1268413"/>
            <a:ext cx="6480175" cy="4464050"/>
          </a:xfrm>
          <a:noFill/>
          <a:extLst>
            <a:ext uri="{909E8E84-426E-40DD-AFC4-6F175D3DCCD1}">
              <a14:hiddenFill xmlns:a14="http://schemas.microsoft.com/office/drawing/2010/main">
                <a:solidFill>
                  <a:srgbClr val="FFFFFF"/>
                </a:solidFill>
              </a14:hiddenFill>
            </a:ext>
          </a:extLst>
        </p:spPr>
      </p:pic>
      <p:sp>
        <p:nvSpPr>
          <p:cNvPr id="74757" name="Metin kutusu 1"/>
          <p:cNvSpPr txBox="1">
            <a:spLocks noChangeArrowheads="1"/>
          </p:cNvSpPr>
          <p:nvPr/>
        </p:nvSpPr>
        <p:spPr bwMode="auto">
          <a:xfrm>
            <a:off x="2740026" y="6092825"/>
            <a:ext cx="7027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Hillel, D. 1980. Fundamentals of Soil Physics</a:t>
            </a:r>
          </a:p>
        </p:txBody>
      </p:sp>
    </p:spTree>
    <p:extLst>
      <p:ext uri="{BB962C8B-B14F-4D97-AF65-F5344CB8AC3E}">
        <p14:creationId xmlns:p14="http://schemas.microsoft.com/office/powerpoint/2010/main" val="2002870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B04D0C54-A287-47C0-B13A-80D8D40680F4}" type="slidenum">
              <a:rPr lang="tr-TR" altLang="tr-TR" sz="1400">
                <a:solidFill>
                  <a:srgbClr val="FFFFFF"/>
                </a:solidFill>
              </a:rPr>
              <a:pPr eaLnBrk="1" hangingPunct="1">
                <a:defRPr/>
              </a:pPr>
              <a:t>13</a:t>
            </a:fld>
            <a:endParaRPr lang="tr-TR" altLang="tr-TR" sz="1400">
              <a:solidFill>
                <a:srgbClr val="FFFFFF"/>
              </a:solidFill>
            </a:endParaRPr>
          </a:p>
        </p:txBody>
      </p:sp>
      <p:sp>
        <p:nvSpPr>
          <p:cNvPr id="162820" name="Rectangle 4"/>
          <p:cNvSpPr>
            <a:spLocks noGrp="1" noRot="1" noChangeArrowheads="1"/>
          </p:cNvSpPr>
          <p:nvPr>
            <p:ph type="title"/>
          </p:nvPr>
        </p:nvSpPr>
        <p:spPr/>
        <p:txBody>
          <a:bodyPr/>
          <a:lstStyle/>
          <a:p>
            <a:pPr eaLnBrk="1" hangingPunct="1">
              <a:defRPr/>
            </a:pPr>
            <a:r>
              <a:rPr lang="tr-TR" sz="4000">
                <a:solidFill>
                  <a:srgbClr val="FFFF00"/>
                </a:solidFill>
              </a:rPr>
              <a:t>DARCY YASASI UYGULAMALARI</a:t>
            </a:r>
          </a:p>
        </p:txBody>
      </p:sp>
      <p:pic>
        <p:nvPicPr>
          <p:cNvPr id="75780" name="Picture 6" descr="Darcy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24138" y="1341438"/>
            <a:ext cx="6913562" cy="4464050"/>
          </a:xfrm>
          <a:noFill/>
          <a:extLst>
            <a:ext uri="{909E8E84-426E-40DD-AFC4-6F175D3DCCD1}">
              <a14:hiddenFill xmlns:a14="http://schemas.microsoft.com/office/drawing/2010/main">
                <a:solidFill>
                  <a:srgbClr val="FFFFFF"/>
                </a:solidFill>
              </a14:hiddenFill>
            </a:ext>
          </a:extLst>
        </p:spPr>
      </p:pic>
      <p:sp>
        <p:nvSpPr>
          <p:cNvPr id="75781" name="Metin kutusu 2"/>
          <p:cNvSpPr txBox="1">
            <a:spLocks noChangeArrowheads="1"/>
          </p:cNvSpPr>
          <p:nvPr/>
        </p:nvSpPr>
        <p:spPr bwMode="auto">
          <a:xfrm>
            <a:off x="2624139" y="6092825"/>
            <a:ext cx="6567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Hillel, D. 1980. Fundamentals of Soil Physics</a:t>
            </a:r>
          </a:p>
        </p:txBody>
      </p:sp>
    </p:spTree>
    <p:extLst>
      <p:ext uri="{BB962C8B-B14F-4D97-AF65-F5344CB8AC3E}">
        <p14:creationId xmlns:p14="http://schemas.microsoft.com/office/powerpoint/2010/main" val="2232536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7"/>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3A3DC06B-D862-41F1-8E29-888FDDD26C7A}" type="slidenum">
              <a:rPr lang="tr-TR" altLang="tr-TR" sz="1400">
                <a:solidFill>
                  <a:srgbClr val="FFFFFF"/>
                </a:solidFill>
              </a:rPr>
              <a:pPr eaLnBrk="1" hangingPunct="1">
                <a:defRPr/>
              </a:pPr>
              <a:t>14</a:t>
            </a:fld>
            <a:endParaRPr lang="tr-TR" altLang="tr-TR" sz="1400">
              <a:solidFill>
                <a:srgbClr val="FFFFFF"/>
              </a:solidFill>
            </a:endParaRPr>
          </a:p>
        </p:txBody>
      </p:sp>
      <p:sp>
        <p:nvSpPr>
          <p:cNvPr id="222210" name="Rectangle 2"/>
          <p:cNvSpPr>
            <a:spLocks noGrp="1" noRot="1" noChangeArrowheads="1"/>
          </p:cNvSpPr>
          <p:nvPr>
            <p:ph type="title"/>
          </p:nvPr>
        </p:nvSpPr>
        <p:spPr>
          <a:xfrm>
            <a:off x="1703389" y="228600"/>
            <a:ext cx="8632825" cy="1976438"/>
          </a:xfrm>
        </p:spPr>
        <p:txBody>
          <a:bodyPr/>
          <a:lstStyle/>
          <a:p>
            <a:pPr eaLnBrk="1" hangingPunct="1">
              <a:defRPr/>
            </a:pPr>
            <a:r>
              <a:rPr lang="tr-TR" sz="1600" b="1">
                <a:solidFill>
                  <a:srgbClr val="FFFF00"/>
                </a:solidFill>
              </a:rPr>
              <a:t>Soru:</a:t>
            </a:r>
            <a:r>
              <a:rPr lang="tr-TR" sz="1600">
                <a:solidFill>
                  <a:srgbClr val="FFFF00"/>
                </a:solidFill>
              </a:rPr>
              <a:t> </a:t>
            </a:r>
            <a:r>
              <a:rPr lang="tr-TR" sz="1600" b="1">
                <a:solidFill>
                  <a:srgbClr val="FFFF00"/>
                </a:solidFill>
              </a:rPr>
              <a:t>Yaklaşık 120 yıl önce Fransa’nın Dijon kentinde 10.000 kişi yaşıyormuş bu kentte, günlük su tüketimi kişi başına 20 litre imiş, zaman içinde kent sakinleri sularının kirlendiğini fark etmişler ve bu suyun temizlenmesi için Darcy isimli bir mühendisi davet etmişler ve bir filtrasyon sistemi dizayn etmesini istemişler. </a:t>
            </a:r>
            <a:br>
              <a:rPr lang="tr-TR" sz="1600" b="1">
                <a:solidFill>
                  <a:srgbClr val="FFFF00"/>
                </a:solidFill>
              </a:rPr>
            </a:br>
            <a:r>
              <a:rPr lang="tr-TR" sz="1600" b="1">
                <a:solidFill>
                  <a:srgbClr val="FFFF00"/>
                </a:solidFill>
              </a:rPr>
              <a:t>      </a:t>
            </a:r>
            <a:br>
              <a:rPr lang="tr-TR" sz="1600" b="1">
                <a:solidFill>
                  <a:srgbClr val="FFFF00"/>
                </a:solidFill>
              </a:rPr>
            </a:br>
            <a:r>
              <a:rPr lang="tr-TR" sz="1600" b="1">
                <a:solidFill>
                  <a:srgbClr val="FFFF00"/>
                </a:solidFill>
              </a:rPr>
              <a:t>Darcy’nin 30 cm kalınlıkta bir kum kolonu bu çalışmada kullandığı, kumun hidrolik iletkenliğinin 2.10</a:t>
            </a:r>
            <a:r>
              <a:rPr lang="tr-TR" sz="1600" b="1" baseline="30000">
                <a:solidFill>
                  <a:srgbClr val="FFFF00"/>
                </a:solidFill>
              </a:rPr>
              <a:t>-3</a:t>
            </a:r>
            <a:r>
              <a:rPr lang="tr-TR" sz="1600" b="1">
                <a:solidFill>
                  <a:srgbClr val="FFFF00"/>
                </a:solidFill>
              </a:rPr>
              <a:t> cm/san., bu filtre kolonuna uygulanan hidrostatik basıncın 0.7 m ve akışın dikey boyutta olduğunu düşündüğümüzde, bu sistemin kesit alanı kaç m</a:t>
            </a:r>
            <a:r>
              <a:rPr lang="tr-TR" sz="1600" b="1" baseline="30000">
                <a:solidFill>
                  <a:srgbClr val="FFFF00"/>
                </a:solidFill>
              </a:rPr>
              <a:t>2</a:t>
            </a:r>
            <a:r>
              <a:rPr lang="tr-TR" sz="1600" b="1">
                <a:solidFill>
                  <a:srgbClr val="FFFF00"/>
                </a:solidFill>
              </a:rPr>
              <a:t> olmalıdır.</a:t>
            </a:r>
          </a:p>
        </p:txBody>
      </p:sp>
      <p:sp>
        <p:nvSpPr>
          <p:cNvPr id="222211" name="Rectangle 3"/>
          <p:cNvSpPr>
            <a:spLocks noGrp="1" noRot="1" noChangeArrowheads="1"/>
          </p:cNvSpPr>
          <p:nvPr>
            <p:ph type="body" sz="half" idx="1"/>
          </p:nvPr>
        </p:nvSpPr>
        <p:spPr/>
        <p:txBody>
          <a:bodyPr/>
          <a:lstStyle/>
          <a:p>
            <a:pPr eaLnBrk="1" hangingPunct="1">
              <a:defRPr/>
            </a:pPr>
            <a:endParaRPr lang="tr-TR" sz="2800"/>
          </a:p>
          <a:p>
            <a:pPr eaLnBrk="1" hangingPunct="1">
              <a:defRPr/>
            </a:pPr>
            <a:endParaRPr lang="tr-TR" sz="2800"/>
          </a:p>
        </p:txBody>
      </p:sp>
      <p:graphicFrame>
        <p:nvGraphicFramePr>
          <p:cNvPr id="76805" name="Object 5"/>
          <p:cNvGraphicFramePr>
            <a:graphicFrameLocks noGrp="1" noChangeAspect="1"/>
          </p:cNvGraphicFramePr>
          <p:nvPr>
            <p:ph sz="quarter" idx="2"/>
          </p:nvPr>
        </p:nvGraphicFramePr>
        <p:xfrm>
          <a:off x="1992314" y="3068639"/>
          <a:ext cx="4416425" cy="777875"/>
        </p:xfrm>
        <a:graphic>
          <a:graphicData uri="http://schemas.openxmlformats.org/presentationml/2006/ole">
            <mc:AlternateContent xmlns:mc="http://schemas.openxmlformats.org/markup-compatibility/2006">
              <mc:Choice xmlns:v="urn:schemas-microsoft-com:vml" Requires="v">
                <p:oleObj spid="_x0000_s2054" name="Denklem" r:id="rId3" imgW="3606800" imgH="635000" progId="Equation.3">
                  <p:embed/>
                </p:oleObj>
              </mc:Choice>
              <mc:Fallback>
                <p:oleObj name="Denklem" r:id="rId3" imgW="3606800" imgH="63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3068639"/>
                        <a:ext cx="4416425" cy="777875"/>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6806" name="Rectangle 4"/>
          <p:cNvSpPr>
            <a:spLocks noChangeArrowheads="1"/>
          </p:cNvSpPr>
          <p:nvPr/>
        </p:nvSpPr>
        <p:spPr bwMode="auto">
          <a:xfrm>
            <a:off x="2651125" y="2492376"/>
            <a:ext cx="688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r>
              <a:rPr lang="tr-TR" altLang="tr-TR" sz="1800" b="1">
                <a:solidFill>
                  <a:srgbClr val="FFFFFF"/>
                </a:solidFill>
              </a:rPr>
              <a:t>Cevap:</a:t>
            </a:r>
            <a:r>
              <a:rPr lang="tr-TR" altLang="tr-TR" sz="1800">
                <a:solidFill>
                  <a:srgbClr val="FFFFFF"/>
                </a:solidFill>
              </a:rPr>
              <a:t>  Öncelikle kent suyu debisinin hesaplanması gerekir</a:t>
            </a:r>
          </a:p>
        </p:txBody>
      </p:sp>
      <p:graphicFrame>
        <p:nvGraphicFramePr>
          <p:cNvPr id="76807" name="Object 7"/>
          <p:cNvGraphicFramePr>
            <a:graphicFrameLocks noGrp="1" noChangeAspect="1"/>
          </p:cNvGraphicFramePr>
          <p:nvPr>
            <p:ph sz="quarter" idx="3"/>
          </p:nvPr>
        </p:nvGraphicFramePr>
        <p:xfrm>
          <a:off x="6600825" y="2997200"/>
          <a:ext cx="3887788" cy="831850"/>
        </p:xfrm>
        <a:graphic>
          <a:graphicData uri="http://schemas.openxmlformats.org/presentationml/2006/ole">
            <mc:AlternateContent xmlns:mc="http://schemas.openxmlformats.org/markup-compatibility/2006">
              <mc:Choice xmlns:v="urn:schemas-microsoft-com:vml" Requires="v">
                <p:oleObj spid="_x0000_s2055" name="Denklem" r:id="rId5" imgW="3314700" imgH="584200" progId="Equation.3">
                  <p:embed/>
                </p:oleObj>
              </mc:Choice>
              <mc:Fallback>
                <p:oleObj name="Denklem" r:id="rId5" imgW="3314700" imgH="584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825" y="2997200"/>
                        <a:ext cx="3887788" cy="831850"/>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6808" name="Object 9"/>
          <p:cNvGraphicFramePr>
            <a:graphicFrameLocks noChangeAspect="1"/>
          </p:cNvGraphicFramePr>
          <p:nvPr/>
        </p:nvGraphicFramePr>
        <p:xfrm>
          <a:off x="1847851" y="4221164"/>
          <a:ext cx="1584325" cy="712787"/>
        </p:xfrm>
        <a:graphic>
          <a:graphicData uri="http://schemas.openxmlformats.org/presentationml/2006/ole">
            <mc:AlternateContent xmlns:mc="http://schemas.openxmlformats.org/markup-compatibility/2006">
              <mc:Choice xmlns:v="urn:schemas-microsoft-com:vml" Requires="v">
                <p:oleObj spid="_x0000_s2056" name="Denklem" r:id="rId7" imgW="710891" imgH="393529" progId="Equation.3">
                  <p:embed/>
                </p:oleObj>
              </mc:Choice>
              <mc:Fallback>
                <p:oleObj name="Denklem" r:id="rId7" imgW="710891"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7851" y="4221164"/>
                        <a:ext cx="1584325" cy="7127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809" name="Object 10"/>
          <p:cNvGraphicFramePr>
            <a:graphicFrameLocks noChangeAspect="1"/>
          </p:cNvGraphicFramePr>
          <p:nvPr/>
        </p:nvGraphicFramePr>
        <p:xfrm>
          <a:off x="3792538" y="4221163"/>
          <a:ext cx="5040312" cy="685800"/>
        </p:xfrm>
        <a:graphic>
          <a:graphicData uri="http://schemas.openxmlformats.org/presentationml/2006/ole">
            <mc:AlternateContent xmlns:mc="http://schemas.openxmlformats.org/markup-compatibility/2006">
              <mc:Choice xmlns:v="urn:schemas-microsoft-com:vml" Requires="v">
                <p:oleObj spid="_x0000_s2057" name="Denklem" r:id="rId9" imgW="2641600" imgH="419100" progId="Equation.3">
                  <p:embed/>
                </p:oleObj>
              </mc:Choice>
              <mc:Fallback>
                <p:oleObj name="Denklem" r:id="rId9" imgW="2641600" imgH="419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2538" y="4221163"/>
                        <a:ext cx="5040312" cy="685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99821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DC35CECF-F005-44A8-BA60-3E88AF83821E}" type="slidenum">
              <a:rPr lang="tr-TR" altLang="tr-TR" sz="1400">
                <a:solidFill>
                  <a:srgbClr val="FFFFFF"/>
                </a:solidFill>
              </a:rPr>
              <a:pPr eaLnBrk="1" hangingPunct="1">
                <a:defRPr/>
              </a:pPr>
              <a:t>15</a:t>
            </a:fld>
            <a:endParaRPr lang="tr-TR" altLang="tr-TR" sz="1400">
              <a:solidFill>
                <a:srgbClr val="FFFFFF"/>
              </a:solidFill>
            </a:endParaRPr>
          </a:p>
        </p:txBody>
      </p:sp>
      <p:sp>
        <p:nvSpPr>
          <p:cNvPr id="147458" name="Rectangle 2"/>
          <p:cNvSpPr>
            <a:spLocks noGrp="1" noRot="1" noChangeArrowheads="1"/>
          </p:cNvSpPr>
          <p:nvPr>
            <p:ph type="title"/>
          </p:nvPr>
        </p:nvSpPr>
        <p:spPr/>
        <p:txBody>
          <a:bodyPr/>
          <a:lstStyle/>
          <a:p>
            <a:pPr eaLnBrk="1" hangingPunct="1">
              <a:defRPr/>
            </a:pPr>
            <a:r>
              <a:rPr lang="tr-TR" sz="4000">
                <a:solidFill>
                  <a:srgbClr val="FFFF00"/>
                </a:solidFill>
              </a:rPr>
              <a:t>DOYMAMIŞ TOPRAKTA SU AKIŞI</a:t>
            </a:r>
          </a:p>
        </p:txBody>
      </p:sp>
      <p:sp>
        <p:nvSpPr>
          <p:cNvPr id="147459" name="Rectangle 3"/>
          <p:cNvSpPr>
            <a:spLocks noGrp="1" noRot="1" noChangeArrowheads="1"/>
          </p:cNvSpPr>
          <p:nvPr>
            <p:ph type="body" idx="1"/>
          </p:nvPr>
        </p:nvSpPr>
        <p:spPr/>
        <p:txBody>
          <a:bodyPr/>
          <a:lstStyle/>
          <a:p>
            <a:pPr marL="381000" indent="-381000" algn="just" eaLnBrk="1" hangingPunct="1">
              <a:lnSpc>
                <a:spcPct val="90000"/>
              </a:lnSpc>
              <a:buNone/>
              <a:defRPr/>
            </a:pPr>
            <a:r>
              <a:rPr lang="tr-TR" sz="2800" dirty="0"/>
              <a:t>   Toprak yüzeyine fazla miktarda su geldiğinde, su yerçekiminin etkisiyle büyük boşluklardan akarak, geçirimsiz bir katmanın bulunmadığı koşullarda bütün profili ıslatmaktadır. </a:t>
            </a:r>
          </a:p>
          <a:p>
            <a:pPr marL="381000" indent="-381000" algn="just" eaLnBrk="1" hangingPunct="1">
              <a:lnSpc>
                <a:spcPct val="90000"/>
              </a:lnSpc>
              <a:buNone/>
              <a:defRPr/>
            </a:pPr>
            <a:endParaRPr lang="tr-TR" sz="2800" dirty="0"/>
          </a:p>
          <a:p>
            <a:pPr marL="381000" indent="-381000" algn="just" eaLnBrk="1" hangingPunct="1">
              <a:lnSpc>
                <a:spcPct val="90000"/>
              </a:lnSpc>
              <a:buNone/>
              <a:defRPr/>
            </a:pPr>
            <a:r>
              <a:rPr lang="tr-TR" sz="2800" dirty="0"/>
              <a:t>    Fakat toprak yüzeyine gelen su, genellikle az miktarda olmakta ve kısa bir süre sonra aşağı doğru olan su hareketi </a:t>
            </a:r>
            <a:r>
              <a:rPr lang="tr-TR" sz="2800" dirty="0" err="1"/>
              <a:t>kapillar</a:t>
            </a:r>
            <a:r>
              <a:rPr lang="tr-TR" sz="2800" dirty="0"/>
              <a:t> harekete dönüşmekte ve aşağı doğru su hareketi durmaktadır. </a:t>
            </a:r>
          </a:p>
          <a:p>
            <a:pPr marL="381000" indent="-381000" eaLnBrk="1" hangingPunct="1">
              <a:lnSpc>
                <a:spcPct val="90000"/>
              </a:lnSpc>
              <a:buNone/>
              <a:defRPr/>
            </a:pPr>
            <a:r>
              <a:rPr lang="tr-TR" sz="2800" dirty="0"/>
              <a:t>     </a:t>
            </a:r>
          </a:p>
          <a:p>
            <a:pPr marL="381000" indent="-381000" eaLnBrk="1" hangingPunct="1">
              <a:lnSpc>
                <a:spcPct val="90000"/>
              </a:lnSpc>
              <a:buNone/>
              <a:defRPr/>
            </a:pPr>
            <a:r>
              <a:rPr lang="tr-TR" sz="2800" dirty="0"/>
              <a:t>     </a:t>
            </a:r>
          </a:p>
        </p:txBody>
      </p:sp>
    </p:spTree>
    <p:extLst>
      <p:ext uri="{BB962C8B-B14F-4D97-AF65-F5344CB8AC3E}">
        <p14:creationId xmlns:p14="http://schemas.microsoft.com/office/powerpoint/2010/main" val="2795964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4"/>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7E88847C-44F8-4D64-8C08-5164FA9D6FE8}" type="slidenum">
              <a:rPr lang="tr-TR" altLang="tr-TR" sz="1400">
                <a:solidFill>
                  <a:srgbClr val="FFFFFF"/>
                </a:solidFill>
              </a:rPr>
              <a:pPr eaLnBrk="1" hangingPunct="1">
                <a:defRPr/>
              </a:pPr>
              <a:t>16</a:t>
            </a:fld>
            <a:endParaRPr lang="tr-TR" altLang="tr-TR" sz="1400">
              <a:solidFill>
                <a:srgbClr val="FFFFFF"/>
              </a:solidFill>
            </a:endParaRPr>
          </a:p>
        </p:txBody>
      </p:sp>
      <p:sp>
        <p:nvSpPr>
          <p:cNvPr id="226308" name="Rectangle 4"/>
          <p:cNvSpPr>
            <a:spLocks noGrp="1" noRot="1" noChangeArrowheads="1"/>
          </p:cNvSpPr>
          <p:nvPr>
            <p:ph type="title"/>
          </p:nvPr>
        </p:nvSpPr>
        <p:spPr>
          <a:xfrm>
            <a:off x="1825625" y="228600"/>
            <a:ext cx="8510588" cy="1112838"/>
          </a:xfrm>
        </p:spPr>
        <p:txBody>
          <a:bodyPr/>
          <a:lstStyle/>
          <a:p>
            <a:pPr eaLnBrk="1" hangingPunct="1">
              <a:defRPr/>
            </a:pPr>
            <a:r>
              <a:rPr lang="tr-TR" sz="4000">
                <a:solidFill>
                  <a:srgbClr val="FFFF00"/>
                </a:solidFill>
              </a:rPr>
              <a:t>DOYMAMIŞ TOPRAKTA SU AKIŞI</a:t>
            </a:r>
          </a:p>
        </p:txBody>
      </p:sp>
      <p:sp>
        <p:nvSpPr>
          <p:cNvPr id="226309" name="Rectangle 5"/>
          <p:cNvSpPr>
            <a:spLocks noChangeArrowheads="1"/>
          </p:cNvSpPr>
          <p:nvPr/>
        </p:nvSpPr>
        <p:spPr bwMode="auto">
          <a:xfrm>
            <a:off x="1992314" y="1268414"/>
            <a:ext cx="7920037"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defRPr/>
            </a:pPr>
            <a:r>
              <a:rPr lang="tr-TR" sz="2400" dirty="0">
                <a:solidFill>
                  <a:srgbClr val="FFFFFF"/>
                </a:solidFill>
                <a:effectLst>
                  <a:outerShdw blurRad="38100" dist="38100" dir="2700000" algn="tl">
                    <a:srgbClr val="000000"/>
                  </a:outerShdw>
                </a:effectLst>
              </a:rPr>
              <a:t>Bir süre sonra potansiyel farklılıklarına bağlı olarak, doymamış şartlarda su akışı aşağıya, yukarıya ve yanlara doğru olmakta ve hareketin doğrultusu tamamen potansiyel farklılıklarına bağlı bulunmaktadır. Prensip olarak doymamış koşullarda akış; </a:t>
            </a:r>
          </a:p>
          <a:p>
            <a:pPr marL="363538" indent="-363538" algn="just" fontAlgn="base">
              <a:spcBef>
                <a:spcPct val="0"/>
              </a:spcBef>
              <a:spcAft>
                <a:spcPct val="0"/>
              </a:spcAft>
              <a:defRPr/>
            </a:pPr>
            <a:endParaRPr lang="tr-TR" sz="2400" dirty="0">
              <a:solidFill>
                <a:srgbClr val="FFFFFF"/>
              </a:solidFill>
              <a:effectLst>
                <a:outerShdw blurRad="38100" dist="38100" dir="2700000" algn="tl">
                  <a:srgbClr val="000000"/>
                </a:outerShdw>
              </a:effectLst>
            </a:endParaRPr>
          </a:p>
          <a:p>
            <a:pPr marL="363538" indent="-363538" algn="just" fontAlgn="base">
              <a:spcBef>
                <a:spcPct val="0"/>
              </a:spcBef>
              <a:spcAft>
                <a:spcPct val="0"/>
              </a:spcAft>
              <a:defRPr/>
            </a:pPr>
            <a:r>
              <a:rPr lang="tr-TR" sz="2400" b="1" dirty="0">
                <a:solidFill>
                  <a:srgbClr val="FFFFFF"/>
                </a:solidFill>
                <a:effectLst>
                  <a:outerShdw blurRad="38100" dist="38100" dir="2700000" algn="tl">
                    <a:srgbClr val="000000"/>
                  </a:outerShdw>
                </a:effectLst>
              </a:rPr>
              <a:t>1. Su tablasından suyun yükselişi, </a:t>
            </a:r>
          </a:p>
          <a:p>
            <a:pPr marL="363538" indent="-363538" algn="just" fontAlgn="base">
              <a:spcBef>
                <a:spcPct val="0"/>
              </a:spcBef>
              <a:spcAft>
                <a:spcPct val="0"/>
              </a:spcAft>
              <a:defRPr/>
            </a:pPr>
            <a:r>
              <a:rPr lang="tr-TR" sz="2400" b="1" dirty="0">
                <a:solidFill>
                  <a:srgbClr val="FFFFFF"/>
                </a:solidFill>
                <a:effectLst>
                  <a:outerShdw blurRad="38100" dist="38100" dir="2700000" algn="tl">
                    <a:srgbClr val="000000"/>
                  </a:outerShdw>
                </a:effectLst>
              </a:rPr>
              <a:t>2.Toprak yüzeyine uygulanan suyla oluşan              toprak ıslanması, </a:t>
            </a:r>
          </a:p>
          <a:p>
            <a:pPr marL="363538" indent="-363538" algn="just" fontAlgn="base">
              <a:spcBef>
                <a:spcPct val="0"/>
              </a:spcBef>
              <a:spcAft>
                <a:spcPct val="0"/>
              </a:spcAft>
              <a:defRPr/>
            </a:pPr>
            <a:r>
              <a:rPr lang="tr-TR" sz="2400" b="1" dirty="0">
                <a:solidFill>
                  <a:srgbClr val="FFFFFF"/>
                </a:solidFill>
                <a:effectLst>
                  <a:outerShdw blurRad="38100" dist="38100" dir="2700000" algn="tl">
                    <a:srgbClr val="000000"/>
                  </a:outerShdw>
                </a:effectLst>
              </a:rPr>
              <a:t>3. Toprak suyunun köklere geçişi</a:t>
            </a:r>
            <a:r>
              <a:rPr lang="tr-TR" sz="2400" dirty="0">
                <a:solidFill>
                  <a:srgbClr val="FFFFFF"/>
                </a:solidFill>
                <a:effectLst>
                  <a:outerShdw blurRad="38100" dist="38100" dir="2700000" algn="tl">
                    <a:srgbClr val="000000"/>
                  </a:outerShdw>
                </a:effectLst>
              </a:rPr>
              <a:t> </a:t>
            </a:r>
          </a:p>
          <a:p>
            <a:pPr marL="363538" indent="-363538" algn="just" fontAlgn="base">
              <a:spcBef>
                <a:spcPct val="0"/>
              </a:spcBef>
              <a:spcAft>
                <a:spcPct val="0"/>
              </a:spcAft>
              <a:defRPr/>
            </a:pPr>
            <a:r>
              <a:rPr lang="tr-TR" sz="2400" dirty="0">
                <a:solidFill>
                  <a:srgbClr val="FFFFFF"/>
                </a:solidFill>
                <a:effectLst>
                  <a:outerShdw blurRad="38100" dist="38100" dir="2700000" algn="tl">
                    <a:srgbClr val="000000"/>
                  </a:outerShdw>
                </a:effectLst>
              </a:rPr>
              <a:t>     gibi durumlarda önem kazanmaktadır.</a:t>
            </a:r>
          </a:p>
        </p:txBody>
      </p:sp>
    </p:spTree>
    <p:extLst>
      <p:ext uri="{BB962C8B-B14F-4D97-AF65-F5344CB8AC3E}">
        <p14:creationId xmlns:p14="http://schemas.microsoft.com/office/powerpoint/2010/main" val="1349973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6EAD99B8-12C1-4D73-88BC-832CF5F091F3}" type="slidenum">
              <a:rPr lang="tr-TR" altLang="tr-TR" sz="1400">
                <a:solidFill>
                  <a:srgbClr val="FFFFFF"/>
                </a:solidFill>
              </a:rPr>
              <a:pPr eaLnBrk="1" hangingPunct="1">
                <a:defRPr/>
              </a:pPr>
              <a:t>17</a:t>
            </a:fld>
            <a:endParaRPr lang="tr-TR" altLang="tr-TR" sz="1400">
              <a:solidFill>
                <a:srgbClr val="FFFFFF"/>
              </a:solidFill>
            </a:endParaRPr>
          </a:p>
        </p:txBody>
      </p:sp>
      <p:sp>
        <p:nvSpPr>
          <p:cNvPr id="146434" name="Rectangle 2"/>
          <p:cNvSpPr>
            <a:spLocks noGrp="1" noRot="1" noChangeArrowheads="1"/>
          </p:cNvSpPr>
          <p:nvPr>
            <p:ph type="title"/>
          </p:nvPr>
        </p:nvSpPr>
        <p:spPr/>
        <p:txBody>
          <a:bodyPr/>
          <a:lstStyle/>
          <a:p>
            <a:pPr eaLnBrk="1" hangingPunct="1">
              <a:defRPr/>
            </a:pPr>
            <a:r>
              <a:rPr lang="tr-TR" sz="4000">
                <a:solidFill>
                  <a:srgbClr val="FFFF00"/>
                </a:solidFill>
              </a:rPr>
              <a:t>SU TABLASINDAN SUYUN YÜKSELİŞİ</a:t>
            </a:r>
          </a:p>
        </p:txBody>
      </p:sp>
      <p:sp>
        <p:nvSpPr>
          <p:cNvPr id="146435" name="Rectangle 3"/>
          <p:cNvSpPr>
            <a:spLocks noGrp="1" noRot="1" noChangeArrowheads="1"/>
          </p:cNvSpPr>
          <p:nvPr>
            <p:ph type="body" idx="1"/>
          </p:nvPr>
        </p:nvSpPr>
        <p:spPr/>
        <p:txBody>
          <a:bodyPr/>
          <a:lstStyle/>
          <a:p>
            <a:pPr eaLnBrk="1" hangingPunct="1">
              <a:buFont typeface="Wingdings" panose="05000000000000000000" pitchFamily="2" charset="2"/>
              <a:buNone/>
              <a:defRPr/>
            </a:pPr>
            <a:r>
              <a:rPr lang="tr-TR" sz="2800" dirty="0"/>
              <a:t>   </a:t>
            </a:r>
            <a:r>
              <a:rPr lang="tr-TR" sz="2400" dirty="0"/>
              <a:t>Su tablası üzerindeki suyun hareketi dengeyi oluşturmaya yöneliktir. Dengeye ulaşıldığında, su akışını etkileyen toplam su potansiyeli hem su tablasında hem de bu tablanın üzerinde suyun yükseldiği bütün düzeylerde sıfırdır. </a:t>
            </a:r>
          </a:p>
          <a:p>
            <a:pPr eaLnBrk="1" hangingPunct="1">
              <a:buFont typeface="Wingdings" panose="05000000000000000000" pitchFamily="2" charset="2"/>
              <a:buNone/>
              <a:defRPr/>
            </a:pPr>
            <a:r>
              <a:rPr lang="tr-TR" sz="2400" dirty="0"/>
              <a:t>    Suyun bir su tablasından yukarıya doğru olan hareketi, bu su tablasının üzerindeki toprağın su içeriği denge için gerekli olan miktarın altına düştüğünde başlamaktadır. </a:t>
            </a:r>
          </a:p>
        </p:txBody>
      </p:sp>
    </p:spTree>
    <p:extLst>
      <p:ext uri="{BB962C8B-B14F-4D97-AF65-F5344CB8AC3E}">
        <p14:creationId xmlns:p14="http://schemas.microsoft.com/office/powerpoint/2010/main" val="1848116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5EDFA5AD-BD48-4DF7-B027-ECCE9D71B6A0}" type="slidenum">
              <a:rPr lang="tr-TR" altLang="tr-TR" sz="1400">
                <a:solidFill>
                  <a:srgbClr val="FFFFFF"/>
                </a:solidFill>
              </a:rPr>
              <a:pPr eaLnBrk="1" hangingPunct="1">
                <a:defRPr/>
              </a:pPr>
              <a:t>18</a:t>
            </a:fld>
            <a:endParaRPr lang="tr-TR" altLang="tr-TR" sz="1400">
              <a:solidFill>
                <a:srgbClr val="FFFFFF"/>
              </a:solidFill>
            </a:endParaRPr>
          </a:p>
        </p:txBody>
      </p:sp>
      <p:sp>
        <p:nvSpPr>
          <p:cNvPr id="228354" name="Rectangle 2"/>
          <p:cNvSpPr>
            <a:spLocks noGrp="1" noRot="1" noChangeArrowheads="1"/>
          </p:cNvSpPr>
          <p:nvPr>
            <p:ph type="title"/>
          </p:nvPr>
        </p:nvSpPr>
        <p:spPr/>
        <p:txBody>
          <a:bodyPr/>
          <a:lstStyle/>
          <a:p>
            <a:pPr eaLnBrk="1" hangingPunct="1">
              <a:defRPr/>
            </a:pPr>
            <a:r>
              <a:rPr lang="tr-TR" sz="4000">
                <a:solidFill>
                  <a:srgbClr val="FFFF00"/>
                </a:solidFill>
              </a:rPr>
              <a:t>SU TABLASINDAN SUYUN YÜKSELİŞİ</a:t>
            </a:r>
          </a:p>
        </p:txBody>
      </p:sp>
      <p:sp>
        <p:nvSpPr>
          <p:cNvPr id="228355" name="Rectangle 3"/>
          <p:cNvSpPr>
            <a:spLocks noGrp="1" noRot="1" noChangeArrowheads="1"/>
          </p:cNvSpPr>
          <p:nvPr>
            <p:ph type="body" idx="1"/>
          </p:nvPr>
        </p:nvSpPr>
        <p:spPr>
          <a:xfrm>
            <a:off x="1825625" y="1557339"/>
            <a:ext cx="8540750" cy="4541837"/>
          </a:xfrm>
        </p:spPr>
        <p:txBody>
          <a:bodyPr/>
          <a:lstStyle/>
          <a:p>
            <a:pPr eaLnBrk="1" hangingPunct="1">
              <a:buFont typeface="Wingdings" panose="05000000000000000000" pitchFamily="2" charset="2"/>
              <a:buNone/>
              <a:defRPr/>
            </a:pPr>
            <a:r>
              <a:rPr lang="tr-TR" dirty="0" smtClean="0"/>
              <a:t>   </a:t>
            </a:r>
            <a:r>
              <a:rPr lang="tr-TR" sz="2800" dirty="0"/>
              <a:t>Su yeni oluşan potansiyel farkını gidermek için su tablasından yükselmeye başlamaktadır. </a:t>
            </a:r>
          </a:p>
          <a:p>
            <a:pPr eaLnBrk="1" hangingPunct="1">
              <a:buFont typeface="Wingdings" panose="05000000000000000000" pitchFamily="2" charset="2"/>
              <a:buNone/>
              <a:defRPr/>
            </a:pPr>
            <a:endParaRPr lang="tr-TR" sz="2800" dirty="0"/>
          </a:p>
          <a:p>
            <a:pPr eaLnBrk="1" hangingPunct="1">
              <a:buFont typeface="Wingdings" panose="05000000000000000000" pitchFamily="2" charset="2"/>
              <a:buNone/>
              <a:defRPr/>
            </a:pPr>
            <a:r>
              <a:rPr lang="tr-TR" sz="2800" dirty="0"/>
              <a:t>   Kurak bölgelerde su tablasından yükseliş hemen hemen devamlı olmakta, yağışlı bölgelerde ise normal yağışlarla toprağa gelen su, yılın önemli bir bölümünde suyun aşağı doğru hareketine devam etmesine yetecek miktarda olmaktadır.</a:t>
            </a:r>
          </a:p>
          <a:p>
            <a:pPr eaLnBrk="1" hangingPunct="1">
              <a:defRPr/>
            </a:pPr>
            <a:endParaRPr lang="tr-TR" dirty="0" smtClean="0"/>
          </a:p>
        </p:txBody>
      </p:sp>
    </p:spTree>
    <p:extLst>
      <p:ext uri="{BB962C8B-B14F-4D97-AF65-F5344CB8AC3E}">
        <p14:creationId xmlns:p14="http://schemas.microsoft.com/office/powerpoint/2010/main" val="2654824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143CEAF3-DF66-4010-BF32-C24E08A27ED1}" type="slidenum">
              <a:rPr lang="tr-TR" altLang="tr-TR" sz="1400">
                <a:solidFill>
                  <a:srgbClr val="FFFFFF"/>
                </a:solidFill>
              </a:rPr>
              <a:pPr eaLnBrk="1" hangingPunct="1">
                <a:defRPr/>
              </a:pPr>
              <a:t>19</a:t>
            </a:fld>
            <a:endParaRPr lang="tr-TR" altLang="tr-TR" sz="1400">
              <a:solidFill>
                <a:srgbClr val="FFFFFF"/>
              </a:solidFill>
            </a:endParaRPr>
          </a:p>
        </p:txBody>
      </p:sp>
      <p:sp>
        <p:nvSpPr>
          <p:cNvPr id="148482" name="Rectangle 2"/>
          <p:cNvSpPr>
            <a:spLocks noGrp="1" noRot="1" noChangeArrowheads="1"/>
          </p:cNvSpPr>
          <p:nvPr>
            <p:ph type="title"/>
          </p:nvPr>
        </p:nvSpPr>
        <p:spPr/>
        <p:txBody>
          <a:bodyPr/>
          <a:lstStyle/>
          <a:p>
            <a:pPr eaLnBrk="1" hangingPunct="1">
              <a:defRPr/>
            </a:pPr>
            <a:r>
              <a:rPr lang="tr-TR" smtClean="0">
                <a:solidFill>
                  <a:srgbClr val="FFFF00"/>
                </a:solidFill>
              </a:rPr>
              <a:t>TOPRAK ISLANMASI</a:t>
            </a:r>
          </a:p>
        </p:txBody>
      </p:sp>
      <p:sp>
        <p:nvSpPr>
          <p:cNvPr id="148483" name="Rectangle 3"/>
          <p:cNvSpPr>
            <a:spLocks noGrp="1" noRot="1" noChangeArrowheads="1"/>
          </p:cNvSpPr>
          <p:nvPr>
            <p:ph type="body" idx="1"/>
          </p:nvPr>
        </p:nvSpPr>
        <p:spPr/>
        <p:txBody>
          <a:bodyPr/>
          <a:lstStyle/>
          <a:p>
            <a:pPr algn="just" eaLnBrk="1" hangingPunct="1">
              <a:buFont typeface="Wingdings" panose="05000000000000000000" pitchFamily="2" charset="2"/>
              <a:buNone/>
              <a:defRPr/>
            </a:pPr>
            <a:r>
              <a:rPr lang="tr-TR" sz="2800" dirty="0"/>
              <a:t>   </a:t>
            </a:r>
            <a:r>
              <a:rPr lang="tr-TR" sz="2400" dirty="0"/>
              <a:t>Toprak yüzeyine verilmiş olan suyun toprağa girişi (</a:t>
            </a:r>
            <a:r>
              <a:rPr lang="tr-TR" sz="2400" dirty="0" err="1"/>
              <a:t>infiltrasyon</a:t>
            </a:r>
            <a:r>
              <a:rPr lang="tr-TR" sz="2400" dirty="0"/>
              <a:t>) ve toprak içindeki hareketi </a:t>
            </a:r>
            <a:r>
              <a:rPr lang="tr-TR" sz="2400" dirty="0" err="1"/>
              <a:t>matrik</a:t>
            </a:r>
            <a:r>
              <a:rPr lang="tr-TR" sz="2400" dirty="0"/>
              <a:t> ve yerçekimi kuvvetlerinin birlikte etkileri sonucunda oluşmaktadır. Suyun toprakta ilerlemesi </a:t>
            </a:r>
            <a:r>
              <a:rPr lang="tr-TR" sz="2400" b="1" dirty="0">
                <a:solidFill>
                  <a:srgbClr val="FFFF00"/>
                </a:solidFill>
              </a:rPr>
              <a:t>“Islanma Cephesi”</a:t>
            </a:r>
            <a:r>
              <a:rPr lang="tr-TR" sz="2400" dirty="0"/>
              <a:t> olarak bilinen kesiksiz bir sınır boyunca olmaktadır. </a:t>
            </a:r>
          </a:p>
          <a:p>
            <a:pPr algn="just" eaLnBrk="1" hangingPunct="1">
              <a:buFont typeface="Wingdings" panose="05000000000000000000" pitchFamily="2" charset="2"/>
              <a:buNone/>
              <a:defRPr/>
            </a:pPr>
            <a:endParaRPr lang="tr-TR" sz="2400" dirty="0"/>
          </a:p>
          <a:p>
            <a:pPr algn="just" eaLnBrk="1" hangingPunct="1">
              <a:buFont typeface="Wingdings" panose="05000000000000000000" pitchFamily="2" charset="2"/>
              <a:buNone/>
              <a:defRPr/>
            </a:pPr>
            <a:r>
              <a:rPr lang="tr-TR" sz="2400" dirty="0"/>
              <a:t>    Eğer toprak kuruysa genellikle suyun ilerlediği bölge alttaki ıslanmamış bölgeden daha koyu renk almakta ve ıslanma cephesi kolaylıkla ayırt edilebilmektedir.</a:t>
            </a:r>
          </a:p>
        </p:txBody>
      </p:sp>
    </p:spTree>
    <p:extLst>
      <p:ext uri="{BB962C8B-B14F-4D97-AF65-F5344CB8AC3E}">
        <p14:creationId xmlns:p14="http://schemas.microsoft.com/office/powerpoint/2010/main" val="97173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41CFDF4-5A1A-443B-A9AF-3C46738AAC78}" type="slidenum">
              <a:rPr lang="tr-TR" altLang="tr-TR" sz="1400">
                <a:solidFill>
                  <a:srgbClr val="FFFFFF"/>
                </a:solidFill>
              </a:rPr>
              <a:pPr eaLnBrk="1" hangingPunct="1">
                <a:defRPr/>
              </a:pPr>
              <a:t>2</a:t>
            </a:fld>
            <a:endParaRPr lang="tr-TR" altLang="tr-TR" sz="1400">
              <a:solidFill>
                <a:srgbClr val="FFFFFF"/>
              </a:solidFill>
            </a:endParaRPr>
          </a:p>
        </p:txBody>
      </p:sp>
      <p:sp>
        <p:nvSpPr>
          <p:cNvPr id="136194" name="Rectangle 2"/>
          <p:cNvSpPr>
            <a:spLocks noGrp="1" noRot="1" noChangeArrowheads="1"/>
          </p:cNvSpPr>
          <p:nvPr>
            <p:ph type="title"/>
          </p:nvPr>
        </p:nvSpPr>
        <p:spPr/>
        <p:txBody>
          <a:bodyPr/>
          <a:lstStyle/>
          <a:p>
            <a:pPr eaLnBrk="1" hangingPunct="1">
              <a:defRPr/>
            </a:pPr>
            <a:r>
              <a:rPr lang="tr-TR" sz="4000" b="1">
                <a:solidFill>
                  <a:srgbClr val="FFFF00"/>
                </a:solidFill>
              </a:rPr>
              <a:t>Toprak Suyunun Akışını Etkileyen Etmenler</a:t>
            </a:r>
          </a:p>
        </p:txBody>
      </p:sp>
      <p:sp>
        <p:nvSpPr>
          <p:cNvPr id="136195" name="Rectangle 3"/>
          <p:cNvSpPr>
            <a:spLocks noGrp="1" noRot="1" noChangeArrowheads="1"/>
          </p:cNvSpPr>
          <p:nvPr>
            <p:ph type="body" idx="1"/>
          </p:nvPr>
        </p:nvSpPr>
        <p:spPr/>
        <p:txBody>
          <a:bodyPr/>
          <a:lstStyle/>
          <a:p>
            <a:pPr marL="174625" indent="-174625" eaLnBrk="1" hangingPunct="1">
              <a:buNone/>
              <a:defRPr/>
            </a:pPr>
            <a:r>
              <a:rPr lang="tr-TR" smtClean="0"/>
              <a:t>1. Taşıyıcı kuvvetler </a:t>
            </a:r>
            <a:r>
              <a:rPr lang="tr-TR" sz="2400"/>
              <a:t>(Su potansiyelindeki değişimler,F)</a:t>
            </a:r>
          </a:p>
          <a:p>
            <a:pPr marL="174625" indent="-174625" eaLnBrk="1" hangingPunct="1">
              <a:buNone/>
              <a:defRPr/>
            </a:pPr>
            <a:r>
              <a:rPr lang="tr-TR" smtClean="0"/>
              <a:t>2. Hidrolik iletkenlik (C)</a:t>
            </a:r>
          </a:p>
          <a:p>
            <a:pPr marL="174625" indent="-174625" eaLnBrk="1" hangingPunct="1">
              <a:buNone/>
              <a:defRPr/>
            </a:pPr>
            <a:r>
              <a:rPr lang="tr-TR" smtClean="0"/>
              <a:t>        Akış oranı	= C x F </a:t>
            </a:r>
          </a:p>
          <a:p>
            <a:pPr marL="174625" indent="-174625" eaLnBrk="1" hangingPunct="1">
              <a:buNone/>
              <a:defRPr/>
            </a:pPr>
            <a:r>
              <a:rPr lang="tr-TR" smtClean="0"/>
              <a:t> Eşitlik, her iki etmenin yalnız başına veya birlikte artmaları halinde akış oranın da artacağını göstermektedir.</a:t>
            </a:r>
          </a:p>
        </p:txBody>
      </p:sp>
    </p:spTree>
    <p:extLst>
      <p:ext uri="{BB962C8B-B14F-4D97-AF65-F5344CB8AC3E}">
        <p14:creationId xmlns:p14="http://schemas.microsoft.com/office/powerpoint/2010/main" val="2309092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08BE7222-067B-4D96-AA1C-B1B50637E68E}" type="slidenum">
              <a:rPr lang="tr-TR" altLang="tr-TR" sz="1400">
                <a:solidFill>
                  <a:srgbClr val="FFFFFF"/>
                </a:solidFill>
              </a:rPr>
              <a:pPr eaLnBrk="1" hangingPunct="1">
                <a:defRPr/>
              </a:pPr>
              <a:t>20</a:t>
            </a:fld>
            <a:endParaRPr lang="tr-TR" altLang="tr-TR" sz="1400">
              <a:solidFill>
                <a:srgbClr val="FFFFFF"/>
              </a:solidFill>
            </a:endParaRPr>
          </a:p>
        </p:txBody>
      </p:sp>
      <p:sp>
        <p:nvSpPr>
          <p:cNvPr id="149506" name="Rectangle 2"/>
          <p:cNvSpPr>
            <a:spLocks noGrp="1" noRot="1" noChangeArrowheads="1"/>
          </p:cNvSpPr>
          <p:nvPr>
            <p:ph type="title"/>
          </p:nvPr>
        </p:nvSpPr>
        <p:spPr/>
        <p:txBody>
          <a:bodyPr/>
          <a:lstStyle/>
          <a:p>
            <a:pPr eaLnBrk="1" hangingPunct="1">
              <a:defRPr/>
            </a:pPr>
            <a:r>
              <a:rPr lang="tr-TR" smtClean="0">
                <a:solidFill>
                  <a:srgbClr val="FFFF00"/>
                </a:solidFill>
              </a:rPr>
              <a:t>TOPRAK ISLANMASI</a:t>
            </a:r>
          </a:p>
        </p:txBody>
      </p:sp>
      <p:sp>
        <p:nvSpPr>
          <p:cNvPr id="149507" name="Rectangle 3"/>
          <p:cNvSpPr>
            <a:spLocks noGrp="1" noRot="1" noChangeArrowheads="1"/>
          </p:cNvSpPr>
          <p:nvPr>
            <p:ph type="body" idx="1"/>
          </p:nvPr>
        </p:nvSpPr>
        <p:spPr>
          <a:xfrm>
            <a:off x="1825625" y="1268413"/>
            <a:ext cx="8540750" cy="4830762"/>
          </a:xfrm>
        </p:spPr>
        <p:txBody>
          <a:bodyPr/>
          <a:lstStyle/>
          <a:p>
            <a:pPr algn="just" eaLnBrk="1" hangingPunct="1">
              <a:buFont typeface="Wingdings" panose="05000000000000000000" pitchFamily="2" charset="2"/>
              <a:buNone/>
              <a:defRPr/>
            </a:pPr>
            <a:r>
              <a:rPr lang="tr-TR" sz="2800" dirty="0"/>
              <a:t>   </a:t>
            </a:r>
            <a:r>
              <a:rPr lang="tr-TR" sz="2400" dirty="0"/>
              <a:t>Toprak ıslanmasının en önemli özelliği zamana bağlı olarak </a:t>
            </a:r>
            <a:r>
              <a:rPr lang="tr-TR" sz="2400" dirty="0" err="1"/>
              <a:t>infiltrasyonun</a:t>
            </a:r>
            <a:r>
              <a:rPr lang="tr-TR" sz="2400" dirty="0"/>
              <a:t> azalmasıdır. Bu azalma kısmen gözenek büyüklüğündeki bir daralma nedeniyle ortaya çıkmaktadır. </a:t>
            </a:r>
          </a:p>
          <a:p>
            <a:pPr algn="just" eaLnBrk="1" hangingPunct="1">
              <a:buFont typeface="Wingdings" panose="05000000000000000000" pitchFamily="2" charset="2"/>
              <a:buNone/>
              <a:defRPr/>
            </a:pPr>
            <a:r>
              <a:rPr lang="tr-TR" sz="2400" dirty="0"/>
              <a:t>   </a:t>
            </a:r>
          </a:p>
          <a:p>
            <a:pPr algn="just" eaLnBrk="1" hangingPunct="1">
              <a:buFont typeface="Wingdings" panose="05000000000000000000" pitchFamily="2" charset="2"/>
              <a:buNone/>
              <a:defRPr/>
            </a:pPr>
            <a:r>
              <a:rPr lang="tr-TR" sz="2400" dirty="0"/>
              <a:t>    Gözenek büyüklüğü, yüzey toprağının balçıklaşması ya da kilce zengin toprakların şişmeleri sonucunda azalabilmektedir. </a:t>
            </a:r>
          </a:p>
          <a:p>
            <a:pPr algn="just" eaLnBrk="1" hangingPunct="1">
              <a:buFont typeface="Wingdings" panose="05000000000000000000" pitchFamily="2" charset="2"/>
              <a:buNone/>
              <a:defRPr/>
            </a:pPr>
            <a:endParaRPr lang="tr-TR" sz="2400" dirty="0"/>
          </a:p>
          <a:p>
            <a:pPr algn="just" eaLnBrk="1" hangingPunct="1">
              <a:buFont typeface="Wingdings" panose="05000000000000000000" pitchFamily="2" charset="2"/>
              <a:buNone/>
              <a:defRPr/>
            </a:pPr>
            <a:r>
              <a:rPr lang="tr-TR" sz="2400" dirty="0"/>
              <a:t>    Bunların dışında toprağın sığ oluşu da gözeneklerin kısa sürede dolması ve daha fazla su alamaması nedeniyle </a:t>
            </a:r>
            <a:r>
              <a:rPr lang="tr-TR" sz="2400" dirty="0" err="1"/>
              <a:t>infiltrasyon</a:t>
            </a:r>
            <a:r>
              <a:rPr lang="tr-TR" sz="2400" dirty="0"/>
              <a:t> oranının azalmasına yol açmaktadır</a:t>
            </a:r>
            <a:r>
              <a:rPr lang="tr-TR" sz="2800" dirty="0"/>
              <a:t>. </a:t>
            </a:r>
          </a:p>
        </p:txBody>
      </p:sp>
    </p:spTree>
    <p:extLst>
      <p:ext uri="{BB962C8B-B14F-4D97-AF65-F5344CB8AC3E}">
        <p14:creationId xmlns:p14="http://schemas.microsoft.com/office/powerpoint/2010/main" val="4146896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FACDFD10-32BF-4B00-949B-5F36FD0D7F63}" type="slidenum">
              <a:rPr lang="tr-TR" altLang="tr-TR" sz="1400">
                <a:solidFill>
                  <a:srgbClr val="FFFFFF"/>
                </a:solidFill>
              </a:rPr>
              <a:pPr eaLnBrk="1" hangingPunct="1">
                <a:defRPr/>
              </a:pPr>
              <a:t>21</a:t>
            </a:fld>
            <a:endParaRPr lang="tr-TR" altLang="tr-TR" sz="1400">
              <a:solidFill>
                <a:srgbClr val="FFFFFF"/>
              </a:solidFill>
            </a:endParaRPr>
          </a:p>
        </p:txBody>
      </p:sp>
      <p:sp>
        <p:nvSpPr>
          <p:cNvPr id="173060" name="Rectangle 4"/>
          <p:cNvSpPr>
            <a:spLocks noGrp="1" noRot="1" noChangeArrowheads="1"/>
          </p:cNvSpPr>
          <p:nvPr>
            <p:ph type="title"/>
          </p:nvPr>
        </p:nvSpPr>
        <p:spPr/>
        <p:txBody>
          <a:bodyPr/>
          <a:lstStyle/>
          <a:p>
            <a:pPr eaLnBrk="1" hangingPunct="1">
              <a:defRPr/>
            </a:pPr>
            <a:r>
              <a:rPr lang="tr-TR" sz="4000">
                <a:solidFill>
                  <a:srgbClr val="FFFF00"/>
                </a:solidFill>
              </a:rPr>
              <a:t>İNFİLTRASYON-ZAMAN İLİŞKİSİ</a:t>
            </a:r>
          </a:p>
        </p:txBody>
      </p:sp>
      <p:sp>
        <p:nvSpPr>
          <p:cNvPr id="173061" name="Rectangle 5"/>
          <p:cNvSpPr>
            <a:spLocks noGrp="1" noRot="1" noChangeArrowheads="1"/>
          </p:cNvSpPr>
          <p:nvPr>
            <p:ph type="body" sz="half" idx="1"/>
          </p:nvPr>
        </p:nvSpPr>
        <p:spPr/>
        <p:txBody>
          <a:bodyPr/>
          <a:lstStyle/>
          <a:p>
            <a:pPr algn="just" eaLnBrk="1" hangingPunct="1">
              <a:defRPr/>
            </a:pPr>
            <a:r>
              <a:rPr lang="tr-TR" sz="2800" dirty="0"/>
              <a:t>Derin, kaba </a:t>
            </a:r>
            <a:r>
              <a:rPr lang="tr-TR" sz="2800" dirty="0" err="1"/>
              <a:t>tekstürlü</a:t>
            </a:r>
            <a:r>
              <a:rPr lang="tr-TR" sz="2800" dirty="0"/>
              <a:t> veya iyi </a:t>
            </a:r>
            <a:r>
              <a:rPr lang="tr-TR" sz="2800" dirty="0" err="1"/>
              <a:t>agregatlaşmış</a:t>
            </a:r>
            <a:r>
              <a:rPr lang="tr-TR" sz="2800" dirty="0"/>
              <a:t> orta bünyeli bir toprakta (A) </a:t>
            </a:r>
            <a:r>
              <a:rPr lang="tr-TR" sz="2800" dirty="0" err="1"/>
              <a:t>infiltrasyon</a:t>
            </a:r>
            <a:r>
              <a:rPr lang="tr-TR" sz="2800" dirty="0"/>
              <a:t> oranı, ince bünyeli veya sığ derinlikteki bir topraktan daha fazladır.</a:t>
            </a:r>
          </a:p>
        </p:txBody>
      </p:sp>
      <p:pic>
        <p:nvPicPr>
          <p:cNvPr id="83973" name="Picture 7" descr="lastscan1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1" y="1773239"/>
            <a:ext cx="4194175" cy="3671887"/>
          </a:xfrm>
          <a:noFill/>
          <a:extLst>
            <a:ext uri="{909E8E84-426E-40DD-AFC4-6F175D3DCCD1}">
              <a14:hiddenFill xmlns:a14="http://schemas.microsoft.com/office/drawing/2010/main">
                <a:solidFill>
                  <a:srgbClr val="FFFFFF"/>
                </a:solidFill>
              </a14:hiddenFill>
            </a:ext>
          </a:extLst>
        </p:spPr>
      </p:pic>
      <p:sp>
        <p:nvSpPr>
          <p:cNvPr id="83974" name="Metin kutusu 1"/>
          <p:cNvSpPr txBox="1">
            <a:spLocks noChangeArrowheads="1"/>
          </p:cNvSpPr>
          <p:nvPr/>
        </p:nvSpPr>
        <p:spPr bwMode="auto">
          <a:xfrm>
            <a:off x="6383338" y="5805488"/>
            <a:ext cx="397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Özkan, İ. 1985. Toprak Fiziği.</a:t>
            </a:r>
          </a:p>
        </p:txBody>
      </p:sp>
    </p:spTree>
    <p:extLst>
      <p:ext uri="{BB962C8B-B14F-4D97-AF65-F5344CB8AC3E}">
        <p14:creationId xmlns:p14="http://schemas.microsoft.com/office/powerpoint/2010/main" val="3241724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FA1846C1-33F7-4BAD-92B0-F01D35E24C6F}" type="slidenum">
              <a:rPr lang="tr-TR" altLang="tr-TR" sz="1400">
                <a:solidFill>
                  <a:srgbClr val="FFFFFF"/>
                </a:solidFill>
              </a:rPr>
              <a:pPr eaLnBrk="1" hangingPunct="1">
                <a:defRPr/>
              </a:pPr>
              <a:t>22</a:t>
            </a:fld>
            <a:endParaRPr lang="tr-TR" altLang="tr-TR" sz="1400">
              <a:solidFill>
                <a:srgbClr val="FFFFFF"/>
              </a:solidFill>
            </a:endParaRPr>
          </a:p>
        </p:txBody>
      </p:sp>
      <p:sp>
        <p:nvSpPr>
          <p:cNvPr id="150530" name="Rectangle 2"/>
          <p:cNvSpPr>
            <a:spLocks noGrp="1" noRot="1" noChangeArrowheads="1"/>
          </p:cNvSpPr>
          <p:nvPr>
            <p:ph type="title"/>
          </p:nvPr>
        </p:nvSpPr>
        <p:spPr/>
        <p:txBody>
          <a:bodyPr/>
          <a:lstStyle/>
          <a:p>
            <a:pPr eaLnBrk="1" hangingPunct="1">
              <a:defRPr/>
            </a:pPr>
            <a:r>
              <a:rPr lang="tr-TR" smtClean="0">
                <a:solidFill>
                  <a:srgbClr val="FFFF00"/>
                </a:solidFill>
              </a:rPr>
              <a:t>TOPRAK ISLANMASI</a:t>
            </a:r>
          </a:p>
        </p:txBody>
      </p:sp>
      <p:sp>
        <p:nvSpPr>
          <p:cNvPr id="150531" name="Rectangle 3"/>
          <p:cNvSpPr>
            <a:spLocks noGrp="1" noRot="1" noChangeArrowheads="1"/>
          </p:cNvSpPr>
          <p:nvPr>
            <p:ph type="body" idx="1"/>
          </p:nvPr>
        </p:nvSpPr>
        <p:spPr>
          <a:xfrm>
            <a:off x="1825625" y="1341439"/>
            <a:ext cx="8540750" cy="4535487"/>
          </a:xfrm>
        </p:spPr>
        <p:txBody>
          <a:bodyPr/>
          <a:lstStyle/>
          <a:p>
            <a:pPr algn="just" eaLnBrk="1" hangingPunct="1">
              <a:lnSpc>
                <a:spcPct val="90000"/>
              </a:lnSpc>
              <a:buFont typeface="Wingdings" panose="05000000000000000000" pitchFamily="2" charset="2"/>
              <a:buNone/>
              <a:defRPr/>
            </a:pPr>
            <a:r>
              <a:rPr lang="tr-TR" sz="2800" dirty="0"/>
              <a:t>   Toprağın ıslanma oranını etkileyen en önemli öge toprak </a:t>
            </a:r>
            <a:r>
              <a:rPr lang="tr-TR" sz="2800" dirty="0" err="1"/>
              <a:t>tekstürüdür</a:t>
            </a:r>
            <a:r>
              <a:rPr lang="tr-TR" sz="2800" dirty="0"/>
              <a:t>. Genelde ince </a:t>
            </a:r>
            <a:r>
              <a:rPr lang="tr-TR" sz="2800" dirty="0" err="1"/>
              <a:t>tekstürlü</a:t>
            </a:r>
            <a:r>
              <a:rPr lang="tr-TR" sz="2800" dirty="0"/>
              <a:t> topraklarda ıslanma yavaş, kaba </a:t>
            </a:r>
            <a:r>
              <a:rPr lang="tr-TR" sz="2800" dirty="0" err="1"/>
              <a:t>tekstürlülerde</a:t>
            </a:r>
            <a:r>
              <a:rPr lang="tr-TR" sz="2800" dirty="0"/>
              <a:t> hızlıdır. </a:t>
            </a:r>
          </a:p>
          <a:p>
            <a:pPr algn="just" eaLnBrk="1" hangingPunct="1">
              <a:lnSpc>
                <a:spcPct val="90000"/>
              </a:lnSpc>
              <a:buFont typeface="Wingdings" panose="05000000000000000000" pitchFamily="2" charset="2"/>
              <a:buNone/>
              <a:defRPr/>
            </a:pPr>
            <a:endParaRPr lang="tr-TR" sz="2800" dirty="0"/>
          </a:p>
          <a:p>
            <a:pPr algn="just" eaLnBrk="1" hangingPunct="1">
              <a:lnSpc>
                <a:spcPct val="90000"/>
              </a:lnSpc>
              <a:buFont typeface="Wingdings" panose="05000000000000000000" pitchFamily="2" charset="2"/>
              <a:buNone/>
              <a:defRPr/>
            </a:pPr>
            <a:r>
              <a:rPr lang="tr-TR" sz="2800" dirty="0"/>
              <a:t>   Bununla beraber, ince bünyeli fakat iyi </a:t>
            </a:r>
            <a:r>
              <a:rPr lang="tr-TR" sz="2800" dirty="0" err="1"/>
              <a:t>agregatlaşmış</a:t>
            </a:r>
            <a:r>
              <a:rPr lang="tr-TR" sz="2800" dirty="0"/>
              <a:t> topraklar da hızlı bir ıslanma gösterebilir. Topraklardaki hızlı ıslanma büyük gözeneklerin varlığı ve bu gözeneklerin toprak derinliği boyunca devamlılığı ile ilgilidir. </a:t>
            </a:r>
          </a:p>
          <a:p>
            <a:pPr eaLnBrk="1" hangingPunct="1">
              <a:lnSpc>
                <a:spcPct val="90000"/>
              </a:lnSpc>
              <a:buFont typeface="Wingdings" panose="05000000000000000000" pitchFamily="2" charset="2"/>
              <a:buNone/>
              <a:defRPr/>
            </a:pPr>
            <a:endParaRPr lang="tr-TR" sz="2800" dirty="0"/>
          </a:p>
          <a:p>
            <a:pPr eaLnBrk="1" hangingPunct="1">
              <a:lnSpc>
                <a:spcPct val="90000"/>
              </a:lnSpc>
              <a:buFont typeface="Wingdings" panose="05000000000000000000" pitchFamily="2" charset="2"/>
              <a:buNone/>
              <a:defRPr/>
            </a:pPr>
            <a:r>
              <a:rPr lang="tr-TR" sz="2800" dirty="0"/>
              <a:t>	</a:t>
            </a:r>
          </a:p>
        </p:txBody>
      </p:sp>
    </p:spTree>
    <p:extLst>
      <p:ext uri="{BB962C8B-B14F-4D97-AF65-F5344CB8AC3E}">
        <p14:creationId xmlns:p14="http://schemas.microsoft.com/office/powerpoint/2010/main" val="2053957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642E5D5E-A3AD-422B-A57A-637272A43C2F}" type="slidenum">
              <a:rPr lang="tr-TR" altLang="tr-TR" sz="1400">
                <a:solidFill>
                  <a:srgbClr val="FFFFFF"/>
                </a:solidFill>
              </a:rPr>
              <a:pPr eaLnBrk="1" hangingPunct="1">
                <a:defRPr/>
              </a:pPr>
              <a:t>23</a:t>
            </a:fld>
            <a:endParaRPr lang="tr-TR" altLang="tr-TR" sz="1400">
              <a:solidFill>
                <a:srgbClr val="FFFFFF"/>
              </a:solidFill>
            </a:endParaRPr>
          </a:p>
        </p:txBody>
      </p:sp>
      <p:sp>
        <p:nvSpPr>
          <p:cNvPr id="151554" name="Rectangle 2"/>
          <p:cNvSpPr>
            <a:spLocks noGrp="1" noRot="1" noChangeArrowheads="1"/>
          </p:cNvSpPr>
          <p:nvPr>
            <p:ph type="title"/>
          </p:nvPr>
        </p:nvSpPr>
        <p:spPr/>
        <p:txBody>
          <a:bodyPr/>
          <a:lstStyle/>
          <a:p>
            <a:pPr eaLnBrk="1" hangingPunct="1">
              <a:defRPr/>
            </a:pPr>
            <a:r>
              <a:rPr lang="tr-TR" smtClean="0">
                <a:solidFill>
                  <a:srgbClr val="FFFF00"/>
                </a:solidFill>
              </a:rPr>
              <a:t>TOPRAK ISLANMASI</a:t>
            </a:r>
          </a:p>
        </p:txBody>
      </p:sp>
      <p:sp>
        <p:nvSpPr>
          <p:cNvPr id="151556" name="Rectangle 4"/>
          <p:cNvSpPr>
            <a:spLocks noGrp="1" noRot="1" noChangeArrowheads="1"/>
          </p:cNvSpPr>
          <p:nvPr>
            <p:ph type="body" sz="half" idx="1"/>
          </p:nvPr>
        </p:nvSpPr>
        <p:spPr>
          <a:xfrm>
            <a:off x="1825626" y="1773239"/>
            <a:ext cx="4125913" cy="4325937"/>
          </a:xfrm>
        </p:spPr>
        <p:txBody>
          <a:bodyPr/>
          <a:lstStyle/>
          <a:p>
            <a:pPr algn="just" eaLnBrk="1" hangingPunct="1">
              <a:lnSpc>
                <a:spcPct val="90000"/>
              </a:lnSpc>
              <a:defRPr/>
            </a:pPr>
            <a:r>
              <a:rPr lang="tr-TR" sz="2400" dirty="0"/>
              <a:t>Kumlu topraklarda (kumlu tın)  aşağıya doğru su akışı, yanlara doğru olan akıştan çok daha fazladır. Diğer taraftan daha ince </a:t>
            </a:r>
            <a:r>
              <a:rPr lang="tr-TR" sz="2400" dirty="0" err="1"/>
              <a:t>tekstürlü</a:t>
            </a:r>
            <a:r>
              <a:rPr lang="tr-TR" sz="2400" dirty="0"/>
              <a:t> toprakta (killi tın)  ıslanma hem yanlara hem de aşağıya doğru birbirine yakın düzeydedir. Bu durum akış yönünün </a:t>
            </a:r>
            <a:r>
              <a:rPr lang="tr-TR" sz="2400" dirty="0" err="1"/>
              <a:t>matrik</a:t>
            </a:r>
            <a:r>
              <a:rPr lang="tr-TR" sz="2400" dirty="0"/>
              <a:t> kuvvetler tarafından yönetildiğini göstermektedir. </a:t>
            </a:r>
          </a:p>
        </p:txBody>
      </p:sp>
      <p:pic>
        <p:nvPicPr>
          <p:cNvPr id="86021" name="Picture 8" descr="lastscan1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11901" y="1773239"/>
            <a:ext cx="4054475" cy="3887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22" name="Metin kutusu 1"/>
          <p:cNvSpPr txBox="1">
            <a:spLocks noChangeArrowheads="1"/>
          </p:cNvSpPr>
          <p:nvPr/>
        </p:nvSpPr>
        <p:spPr bwMode="auto">
          <a:xfrm>
            <a:off x="6672264" y="5949950"/>
            <a:ext cx="3527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Özkan, İ. 1985. Toprak Fiziği.</a:t>
            </a:r>
          </a:p>
        </p:txBody>
      </p:sp>
    </p:spTree>
    <p:extLst>
      <p:ext uri="{BB962C8B-B14F-4D97-AF65-F5344CB8AC3E}">
        <p14:creationId xmlns:p14="http://schemas.microsoft.com/office/powerpoint/2010/main" val="2356261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16F48BC2-555E-4506-8A61-0449B4C9C07F}" type="slidenum">
              <a:rPr lang="tr-TR" altLang="tr-TR" sz="1400">
                <a:solidFill>
                  <a:srgbClr val="FFFFFF"/>
                </a:solidFill>
              </a:rPr>
              <a:pPr eaLnBrk="1" hangingPunct="1">
                <a:defRPr/>
              </a:pPr>
              <a:t>24</a:t>
            </a:fld>
            <a:endParaRPr lang="tr-TR" altLang="tr-TR" sz="1400">
              <a:solidFill>
                <a:srgbClr val="FFFFFF"/>
              </a:solidFill>
            </a:endParaRPr>
          </a:p>
        </p:txBody>
      </p:sp>
      <p:sp>
        <p:nvSpPr>
          <p:cNvPr id="154628" name="Rectangle 4"/>
          <p:cNvSpPr>
            <a:spLocks noGrp="1" noRot="1" noChangeArrowheads="1"/>
          </p:cNvSpPr>
          <p:nvPr>
            <p:ph type="title"/>
          </p:nvPr>
        </p:nvSpPr>
        <p:spPr/>
        <p:txBody>
          <a:bodyPr/>
          <a:lstStyle/>
          <a:p>
            <a:pPr eaLnBrk="1" hangingPunct="1">
              <a:defRPr/>
            </a:pPr>
            <a:r>
              <a:rPr lang="tr-TR" smtClean="0">
                <a:solidFill>
                  <a:srgbClr val="FFFF00"/>
                </a:solidFill>
              </a:rPr>
              <a:t>TOPRAK ISLANMASI</a:t>
            </a:r>
          </a:p>
        </p:txBody>
      </p:sp>
      <p:sp>
        <p:nvSpPr>
          <p:cNvPr id="154629" name="Rectangle 5"/>
          <p:cNvSpPr>
            <a:spLocks noGrp="1" noRot="1" noChangeArrowheads="1"/>
          </p:cNvSpPr>
          <p:nvPr>
            <p:ph type="body" sz="half" idx="1"/>
          </p:nvPr>
        </p:nvSpPr>
        <p:spPr>
          <a:xfrm>
            <a:off x="1825626" y="1676401"/>
            <a:ext cx="4125913" cy="4422775"/>
          </a:xfrm>
        </p:spPr>
        <p:txBody>
          <a:bodyPr/>
          <a:lstStyle/>
          <a:p>
            <a:pPr algn="just" eaLnBrk="1" hangingPunct="1">
              <a:buFont typeface="Wingdings" panose="05000000000000000000" pitchFamily="2" charset="2"/>
              <a:buNone/>
              <a:defRPr/>
            </a:pPr>
            <a:r>
              <a:rPr lang="tr-TR" sz="2400" dirty="0"/>
              <a:t>   Yandaki şekil, karık sulama yapılıyorsa kumlu topraklarda yüzey toprağının tamamen ıslanabilmesi için karıklar arası mesafenin, ince </a:t>
            </a:r>
            <a:r>
              <a:rPr lang="tr-TR" sz="2400" dirty="0" err="1"/>
              <a:t>tekstürlü</a:t>
            </a:r>
            <a:r>
              <a:rPr lang="tr-TR" sz="2400" dirty="0"/>
              <a:t> topraklara göre daha dar tutulması gerektiğini göstermektedir.</a:t>
            </a:r>
          </a:p>
        </p:txBody>
      </p:sp>
      <p:pic>
        <p:nvPicPr>
          <p:cNvPr id="87045" name="Picture 7" descr="lastscan1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40463" y="1552575"/>
            <a:ext cx="4248150" cy="4032250"/>
          </a:xfrm>
          <a:noFill/>
          <a:extLst>
            <a:ext uri="{909E8E84-426E-40DD-AFC4-6F175D3DCCD1}">
              <a14:hiddenFill xmlns:a14="http://schemas.microsoft.com/office/drawing/2010/main">
                <a:solidFill>
                  <a:srgbClr val="FFFFFF"/>
                </a:solidFill>
              </a14:hiddenFill>
            </a:ext>
          </a:extLst>
        </p:spPr>
      </p:pic>
      <p:sp>
        <p:nvSpPr>
          <p:cNvPr id="87046" name="Metin kutusu 1"/>
          <p:cNvSpPr txBox="1">
            <a:spLocks noChangeArrowheads="1"/>
          </p:cNvSpPr>
          <p:nvPr/>
        </p:nvSpPr>
        <p:spPr bwMode="auto">
          <a:xfrm>
            <a:off x="6672264" y="5949950"/>
            <a:ext cx="3527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Özkan, İ. 1985. Toprak Fiziği.</a:t>
            </a:r>
          </a:p>
        </p:txBody>
      </p:sp>
    </p:spTree>
    <p:extLst>
      <p:ext uri="{BB962C8B-B14F-4D97-AF65-F5344CB8AC3E}">
        <p14:creationId xmlns:p14="http://schemas.microsoft.com/office/powerpoint/2010/main" val="535399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1040588-C7FC-4489-AA60-FB3B5C76DEC7}" type="slidenum">
              <a:rPr lang="tr-TR" altLang="tr-TR" sz="1400">
                <a:solidFill>
                  <a:srgbClr val="FFFFFF"/>
                </a:solidFill>
              </a:rPr>
              <a:pPr eaLnBrk="1" hangingPunct="1">
                <a:defRPr/>
              </a:pPr>
              <a:t>25</a:t>
            </a:fld>
            <a:endParaRPr lang="tr-TR" altLang="tr-TR" sz="1400">
              <a:solidFill>
                <a:srgbClr val="FFFFFF"/>
              </a:solidFill>
            </a:endParaRPr>
          </a:p>
        </p:txBody>
      </p:sp>
      <p:sp>
        <p:nvSpPr>
          <p:cNvPr id="156674" name="Rectangle 2"/>
          <p:cNvSpPr>
            <a:spLocks noGrp="1" noRot="1" noChangeArrowheads="1"/>
          </p:cNvSpPr>
          <p:nvPr>
            <p:ph type="title"/>
          </p:nvPr>
        </p:nvSpPr>
        <p:spPr>
          <a:xfrm>
            <a:off x="1825625" y="228600"/>
            <a:ext cx="8510588" cy="1112838"/>
          </a:xfrm>
        </p:spPr>
        <p:txBody>
          <a:bodyPr/>
          <a:lstStyle/>
          <a:p>
            <a:pPr eaLnBrk="1" hangingPunct="1">
              <a:defRPr/>
            </a:pPr>
            <a:r>
              <a:rPr lang="tr-TR" sz="3200" b="1">
                <a:solidFill>
                  <a:srgbClr val="FFFF00"/>
                </a:solidFill>
              </a:rPr>
              <a:t>TOPRAK SUYUNUN BUHAR HAREKETİ</a:t>
            </a:r>
            <a:r>
              <a:rPr lang="tr-TR" smtClean="0"/>
              <a:t> </a:t>
            </a:r>
          </a:p>
        </p:txBody>
      </p:sp>
      <p:sp>
        <p:nvSpPr>
          <p:cNvPr id="156675" name="Rectangle 3"/>
          <p:cNvSpPr>
            <a:spLocks noGrp="1" noRot="1" noChangeArrowheads="1"/>
          </p:cNvSpPr>
          <p:nvPr>
            <p:ph type="body" idx="1"/>
          </p:nvPr>
        </p:nvSpPr>
        <p:spPr>
          <a:xfrm>
            <a:off x="1825625" y="1268414"/>
            <a:ext cx="8540750" cy="5113337"/>
          </a:xfrm>
        </p:spPr>
        <p:txBody>
          <a:bodyPr/>
          <a:lstStyle/>
          <a:p>
            <a:pPr marL="531813" indent="-531813" algn="just" eaLnBrk="1" hangingPunct="1">
              <a:buNone/>
              <a:defRPr/>
            </a:pPr>
            <a:r>
              <a:rPr lang="tr-TR" dirty="0" smtClean="0"/>
              <a:t>    </a:t>
            </a:r>
            <a:r>
              <a:rPr lang="tr-TR" sz="2800" dirty="0"/>
              <a:t>Topraktaki su buharı hareketi, sıvı suyun hareketi gibi su potansiyelinin azaldığı yönde olmaktadır. </a:t>
            </a:r>
          </a:p>
          <a:p>
            <a:pPr marL="531813" indent="-531813" algn="just" eaLnBrk="1" hangingPunct="1">
              <a:buNone/>
              <a:defRPr/>
            </a:pPr>
            <a:endParaRPr lang="tr-TR" sz="2800" dirty="0"/>
          </a:p>
          <a:p>
            <a:pPr marL="531813" indent="-531813" algn="just" eaLnBrk="1" hangingPunct="1">
              <a:buNone/>
              <a:defRPr/>
            </a:pPr>
            <a:r>
              <a:rPr lang="tr-TR" sz="2800" dirty="0"/>
              <a:t>     Fakat, buhar hareketine toprak tarafından tutulan suyun potansiyel enerjisindeki farklılıklardan çok, serbest su moleküllerinin kinetik enerjilerindeki farklılıklar neden olmaktadır. </a:t>
            </a:r>
          </a:p>
          <a:p>
            <a:pPr marL="531813" indent="-531813" algn="just" eaLnBrk="1" hangingPunct="1">
              <a:buNone/>
              <a:defRPr/>
            </a:pPr>
            <a:endParaRPr lang="tr-TR" sz="2800" dirty="0"/>
          </a:p>
          <a:p>
            <a:pPr marL="531813" indent="-531813" algn="just" eaLnBrk="1" hangingPunct="1">
              <a:buNone/>
              <a:defRPr/>
            </a:pPr>
            <a:r>
              <a:rPr lang="tr-TR" sz="2800" dirty="0"/>
              <a:t>     Su buharının kinetik enerjisi </a:t>
            </a:r>
            <a:r>
              <a:rPr lang="tr-TR" sz="2800" dirty="0">
                <a:solidFill>
                  <a:srgbClr val="FF0000"/>
                </a:solidFill>
              </a:rPr>
              <a:t>buhar basıncı</a:t>
            </a:r>
            <a:r>
              <a:rPr lang="tr-TR" sz="2800" dirty="0"/>
              <a:t> olarak tanımlanmaktadır. </a:t>
            </a:r>
          </a:p>
          <a:p>
            <a:pPr marL="531813" indent="-531813" algn="just" eaLnBrk="1" hangingPunct="1">
              <a:buNone/>
              <a:defRPr/>
            </a:pPr>
            <a:r>
              <a:rPr lang="tr-TR" dirty="0" smtClean="0"/>
              <a:t>    </a:t>
            </a:r>
          </a:p>
        </p:txBody>
      </p:sp>
    </p:spTree>
    <p:extLst>
      <p:ext uri="{BB962C8B-B14F-4D97-AF65-F5344CB8AC3E}">
        <p14:creationId xmlns:p14="http://schemas.microsoft.com/office/powerpoint/2010/main" val="1228068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E505FFF-5690-424D-B182-14E6344BA793}" type="slidenum">
              <a:rPr lang="tr-TR" altLang="tr-TR" sz="1400">
                <a:solidFill>
                  <a:srgbClr val="FFFFFF"/>
                </a:solidFill>
              </a:rPr>
              <a:pPr eaLnBrk="1" hangingPunct="1">
                <a:defRPr/>
              </a:pPr>
              <a:t>26</a:t>
            </a:fld>
            <a:endParaRPr lang="tr-TR" altLang="tr-TR" sz="1400">
              <a:solidFill>
                <a:srgbClr val="FFFFFF"/>
              </a:solidFill>
            </a:endParaRPr>
          </a:p>
        </p:txBody>
      </p:sp>
      <p:sp>
        <p:nvSpPr>
          <p:cNvPr id="234498" name="Rectangle 2"/>
          <p:cNvSpPr>
            <a:spLocks noGrp="1" noRot="1" noChangeArrowheads="1"/>
          </p:cNvSpPr>
          <p:nvPr>
            <p:ph type="title"/>
          </p:nvPr>
        </p:nvSpPr>
        <p:spPr>
          <a:xfrm>
            <a:off x="1847850" y="260351"/>
            <a:ext cx="8510588" cy="1325563"/>
          </a:xfrm>
        </p:spPr>
        <p:txBody>
          <a:bodyPr/>
          <a:lstStyle/>
          <a:p>
            <a:pPr eaLnBrk="1" hangingPunct="1">
              <a:defRPr/>
            </a:pPr>
            <a:r>
              <a:rPr lang="tr-TR" sz="3600" b="1">
                <a:solidFill>
                  <a:srgbClr val="FFFF00"/>
                </a:solidFill>
              </a:rPr>
              <a:t>TOPRAK SUYUNUN BUHAR HAREKETİ</a:t>
            </a:r>
          </a:p>
        </p:txBody>
      </p:sp>
      <p:sp>
        <p:nvSpPr>
          <p:cNvPr id="234499" name="Rectangle 3"/>
          <p:cNvSpPr>
            <a:spLocks noGrp="1" noRot="1" noChangeArrowheads="1"/>
          </p:cNvSpPr>
          <p:nvPr>
            <p:ph type="body" idx="1"/>
          </p:nvPr>
        </p:nvSpPr>
        <p:spPr>
          <a:xfrm>
            <a:off x="1825625" y="1557339"/>
            <a:ext cx="8540750" cy="4541837"/>
          </a:xfrm>
        </p:spPr>
        <p:txBody>
          <a:bodyPr/>
          <a:lstStyle/>
          <a:p>
            <a:pPr marL="0" indent="0" algn="just" eaLnBrk="1" hangingPunct="1">
              <a:buNone/>
              <a:defRPr/>
            </a:pPr>
            <a:r>
              <a:rPr lang="tr-TR" sz="2400" dirty="0"/>
              <a:t>Denge koşullarında, buhar basıncı </a:t>
            </a:r>
            <a:r>
              <a:rPr lang="tr-TR" sz="2400" dirty="0" err="1"/>
              <a:t>matrik</a:t>
            </a:r>
            <a:r>
              <a:rPr lang="tr-TR" sz="2400" dirty="0"/>
              <a:t> ve </a:t>
            </a:r>
            <a:r>
              <a:rPr lang="tr-TR" sz="2400" dirty="0" err="1"/>
              <a:t>ozmotik</a:t>
            </a:r>
            <a:r>
              <a:rPr lang="tr-TR" sz="2400" dirty="0"/>
              <a:t> potansiyellerin toplamı olan toplam su potansiyeli ile doğrudan ilişkilidir. </a:t>
            </a:r>
          </a:p>
          <a:p>
            <a:pPr marL="0" indent="0" algn="just" eaLnBrk="1" hangingPunct="1">
              <a:buNone/>
              <a:defRPr/>
            </a:pPr>
            <a:endParaRPr lang="tr-TR" sz="2400" dirty="0"/>
          </a:p>
          <a:p>
            <a:pPr marL="0" indent="0" algn="just" eaLnBrk="1" hangingPunct="1">
              <a:buNone/>
              <a:defRPr/>
            </a:pPr>
            <a:r>
              <a:rPr lang="tr-TR" sz="2400" dirty="0" err="1"/>
              <a:t>Matrik</a:t>
            </a:r>
            <a:r>
              <a:rPr lang="tr-TR" sz="2400" dirty="0"/>
              <a:t> potansiyelin etken olduğu koşullarda akış su miktarının azaldığı yönde, </a:t>
            </a:r>
            <a:r>
              <a:rPr lang="tr-TR" sz="2400" dirty="0" err="1"/>
              <a:t>ozmotik</a:t>
            </a:r>
            <a:r>
              <a:rPr lang="tr-TR" sz="2400" dirty="0"/>
              <a:t> potansiyelin etken olduğu koşullarda, iyon konsantrasyonunun arttığı yöne doğrudur. </a:t>
            </a:r>
          </a:p>
          <a:p>
            <a:pPr marL="0" indent="0" algn="just" eaLnBrk="1" hangingPunct="1">
              <a:buNone/>
              <a:defRPr/>
            </a:pPr>
            <a:endParaRPr lang="tr-TR" sz="2400" dirty="0"/>
          </a:p>
          <a:p>
            <a:pPr marL="0" indent="0" algn="just" eaLnBrk="1" hangingPunct="1">
              <a:buNone/>
              <a:defRPr/>
            </a:pPr>
            <a:r>
              <a:rPr lang="tr-TR" sz="2400" dirty="0"/>
              <a:t>Prensip olarak su buharı, topraktan suyun buhar basıncının daha düşük olduğu atmosfere doğrudur. </a:t>
            </a:r>
          </a:p>
          <a:p>
            <a:pPr marL="0" indent="0" eaLnBrk="1" hangingPunct="1">
              <a:defRPr/>
            </a:pPr>
            <a:endParaRPr lang="tr-TR" sz="2800" dirty="0"/>
          </a:p>
        </p:txBody>
      </p:sp>
    </p:spTree>
    <p:extLst>
      <p:ext uri="{BB962C8B-B14F-4D97-AF65-F5344CB8AC3E}">
        <p14:creationId xmlns:p14="http://schemas.microsoft.com/office/powerpoint/2010/main" val="2296273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90A9C9F2-8221-42C3-A345-0A24255CC2CC}" type="slidenum">
              <a:rPr lang="tr-TR" altLang="tr-TR" sz="1400">
                <a:solidFill>
                  <a:srgbClr val="FFFFFF"/>
                </a:solidFill>
              </a:rPr>
              <a:pPr eaLnBrk="1" hangingPunct="1">
                <a:defRPr/>
              </a:pPr>
              <a:t>27</a:t>
            </a:fld>
            <a:endParaRPr lang="tr-TR" altLang="tr-TR" sz="1400">
              <a:solidFill>
                <a:srgbClr val="FFFFFF"/>
              </a:solidFill>
            </a:endParaRPr>
          </a:p>
        </p:txBody>
      </p:sp>
      <p:sp>
        <p:nvSpPr>
          <p:cNvPr id="175108" name="Rectangle 4"/>
          <p:cNvSpPr>
            <a:spLocks noGrp="1" noRot="1" noChangeArrowheads="1"/>
          </p:cNvSpPr>
          <p:nvPr>
            <p:ph type="title"/>
          </p:nvPr>
        </p:nvSpPr>
        <p:spPr/>
        <p:txBody>
          <a:bodyPr/>
          <a:lstStyle/>
          <a:p>
            <a:pPr eaLnBrk="1" hangingPunct="1">
              <a:defRPr/>
            </a:pPr>
            <a:r>
              <a:rPr lang="tr-TR" sz="3600" b="1">
                <a:solidFill>
                  <a:srgbClr val="FFFF00"/>
                </a:solidFill>
              </a:rPr>
              <a:t>TOPRAK SUYUNUN BUHAR HAREKETİ</a:t>
            </a:r>
          </a:p>
        </p:txBody>
      </p:sp>
      <p:sp>
        <p:nvSpPr>
          <p:cNvPr id="175109" name="Rectangle 5"/>
          <p:cNvSpPr>
            <a:spLocks noGrp="1" noRot="1" noChangeArrowheads="1"/>
          </p:cNvSpPr>
          <p:nvPr>
            <p:ph type="body" sz="half" idx="1"/>
          </p:nvPr>
        </p:nvSpPr>
        <p:spPr/>
        <p:txBody>
          <a:bodyPr/>
          <a:lstStyle/>
          <a:p>
            <a:pPr eaLnBrk="1" hangingPunct="1">
              <a:defRPr/>
            </a:pPr>
            <a:r>
              <a:rPr lang="tr-TR" sz="2400" dirty="0"/>
              <a:t>Buhar, sıcaklık aynı kalmak koşulu ile, buhar basıncının yüksek olduğu ıslak kısımdan, düşük olduğu kuru kısma; su miktarı aynı kalmak koşulu ile buhar basıncının yüksek olduğu sıcak kısımdan, düşük olduğu soğuk kısma doğru hareket etmektedir.</a:t>
            </a:r>
          </a:p>
        </p:txBody>
      </p:sp>
      <p:sp>
        <p:nvSpPr>
          <p:cNvPr id="175110" name="Rectangle 6"/>
          <p:cNvSpPr>
            <a:spLocks noGrp="1" noRot="1" noChangeArrowheads="1"/>
          </p:cNvSpPr>
          <p:nvPr>
            <p:ph sz="half" idx="2"/>
          </p:nvPr>
        </p:nvSpPr>
        <p:spPr>
          <a:xfrm>
            <a:off x="6167439" y="1700214"/>
            <a:ext cx="4194175" cy="4105275"/>
          </a:xfrm>
        </p:spPr>
        <p:txBody>
          <a:bodyPr/>
          <a:lstStyle/>
          <a:p>
            <a:pPr eaLnBrk="1" hangingPunct="1">
              <a:defRPr/>
            </a:pPr>
            <a:endParaRPr lang="tr-TR" sz="2400"/>
          </a:p>
        </p:txBody>
      </p:sp>
      <p:pic>
        <p:nvPicPr>
          <p:cNvPr id="90118" name="Picture 8"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28775"/>
            <a:ext cx="42481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48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layt Numarası Yer Tutucusu 4"/>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B29648E3-9909-4604-B6E0-09045EE5868A}" type="slidenum">
              <a:rPr lang="tr-TR" altLang="tr-TR" sz="1400">
                <a:solidFill>
                  <a:srgbClr val="FFFFFF"/>
                </a:solidFill>
              </a:rPr>
              <a:pPr eaLnBrk="1" hangingPunct="1">
                <a:defRPr/>
              </a:pPr>
              <a:t>28</a:t>
            </a:fld>
            <a:endParaRPr lang="tr-TR" altLang="tr-TR" sz="1400">
              <a:solidFill>
                <a:srgbClr val="FFFFFF"/>
              </a:solidFill>
            </a:endParaRPr>
          </a:p>
        </p:txBody>
      </p:sp>
      <p:sp>
        <p:nvSpPr>
          <p:cNvPr id="177156" name="Rectangle 4"/>
          <p:cNvSpPr>
            <a:spLocks noGrp="1" noRot="1" noChangeArrowheads="1"/>
          </p:cNvSpPr>
          <p:nvPr>
            <p:ph type="title"/>
          </p:nvPr>
        </p:nvSpPr>
        <p:spPr/>
        <p:txBody>
          <a:bodyPr/>
          <a:lstStyle/>
          <a:p>
            <a:pPr eaLnBrk="1" hangingPunct="1">
              <a:defRPr/>
            </a:pPr>
            <a:r>
              <a:rPr lang="tr-TR" sz="4000">
                <a:solidFill>
                  <a:srgbClr val="FFFF00"/>
                </a:solidFill>
              </a:rPr>
              <a:t>TOPRAK SUYUNUN SINIFLANDIRILMASI</a:t>
            </a:r>
            <a:r>
              <a:rPr lang="tr-TR" sz="4000"/>
              <a:t> </a:t>
            </a:r>
          </a:p>
        </p:txBody>
      </p:sp>
      <p:sp>
        <p:nvSpPr>
          <p:cNvPr id="91140" name="Line 9"/>
          <p:cNvSpPr>
            <a:spLocks noChangeShapeType="1"/>
          </p:cNvSpPr>
          <p:nvPr/>
        </p:nvSpPr>
        <p:spPr bwMode="auto">
          <a:xfrm flipH="1">
            <a:off x="3055938" y="2439988"/>
            <a:ext cx="16240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91141" name="Line 7"/>
          <p:cNvSpPr>
            <a:spLocks noChangeShapeType="1"/>
          </p:cNvSpPr>
          <p:nvPr/>
        </p:nvSpPr>
        <p:spPr bwMode="auto">
          <a:xfrm flipH="1">
            <a:off x="3067051" y="4487863"/>
            <a:ext cx="16240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91142" name="Line 5"/>
          <p:cNvSpPr>
            <a:spLocks noChangeShapeType="1"/>
          </p:cNvSpPr>
          <p:nvPr/>
        </p:nvSpPr>
        <p:spPr bwMode="auto">
          <a:xfrm flipH="1">
            <a:off x="3057526" y="5122863"/>
            <a:ext cx="16240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91143" name="Line 6"/>
          <p:cNvSpPr>
            <a:spLocks noChangeShapeType="1"/>
          </p:cNvSpPr>
          <p:nvPr/>
        </p:nvSpPr>
        <p:spPr bwMode="auto">
          <a:xfrm flipH="1">
            <a:off x="3057526" y="4762500"/>
            <a:ext cx="16240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91144" name="Line 8"/>
          <p:cNvSpPr>
            <a:spLocks noChangeShapeType="1"/>
          </p:cNvSpPr>
          <p:nvPr/>
        </p:nvSpPr>
        <p:spPr bwMode="auto">
          <a:xfrm flipH="1">
            <a:off x="3055938" y="3513138"/>
            <a:ext cx="16240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91145" name="Line 10"/>
          <p:cNvSpPr>
            <a:spLocks noChangeShapeType="1"/>
          </p:cNvSpPr>
          <p:nvPr/>
        </p:nvSpPr>
        <p:spPr bwMode="auto">
          <a:xfrm>
            <a:off x="3055938" y="1735139"/>
            <a:ext cx="0" cy="30686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91146" name="Rectangle 11"/>
          <p:cNvSpPr>
            <a:spLocks noChangeArrowheads="1"/>
          </p:cNvSpPr>
          <p:nvPr/>
        </p:nvSpPr>
        <p:spPr bwMode="auto">
          <a:xfrm>
            <a:off x="3119439" y="173513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91147" name="Rectangle 17"/>
          <p:cNvSpPr>
            <a:spLocks noChangeArrowheads="1"/>
          </p:cNvSpPr>
          <p:nvPr/>
        </p:nvSpPr>
        <p:spPr bwMode="auto">
          <a:xfrm>
            <a:off x="3119439" y="173513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91148" name="Rectangle 28"/>
          <p:cNvSpPr>
            <a:spLocks noChangeArrowheads="1"/>
          </p:cNvSpPr>
          <p:nvPr/>
        </p:nvSpPr>
        <p:spPr bwMode="auto">
          <a:xfrm>
            <a:off x="3119439" y="173513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91149" name="Rectangle 34"/>
          <p:cNvSpPr>
            <a:spLocks noChangeArrowheads="1"/>
          </p:cNvSpPr>
          <p:nvPr/>
        </p:nvSpPr>
        <p:spPr bwMode="auto">
          <a:xfrm>
            <a:off x="3119439" y="173513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91150" name="Rectangle 40"/>
          <p:cNvSpPr>
            <a:spLocks noChangeArrowheads="1"/>
          </p:cNvSpPr>
          <p:nvPr/>
        </p:nvSpPr>
        <p:spPr bwMode="auto">
          <a:xfrm>
            <a:off x="3119439" y="173513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91151" name="Rectangle 46"/>
          <p:cNvSpPr>
            <a:spLocks noChangeArrowheads="1"/>
          </p:cNvSpPr>
          <p:nvPr/>
        </p:nvSpPr>
        <p:spPr bwMode="auto">
          <a:xfrm>
            <a:off x="3119439" y="173513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91152" name="Line 248"/>
          <p:cNvSpPr>
            <a:spLocks noChangeShapeType="1"/>
          </p:cNvSpPr>
          <p:nvPr/>
        </p:nvSpPr>
        <p:spPr bwMode="auto">
          <a:xfrm flipH="1">
            <a:off x="3055938" y="2439988"/>
            <a:ext cx="16240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91153" name="Line 246"/>
          <p:cNvSpPr>
            <a:spLocks noChangeShapeType="1"/>
          </p:cNvSpPr>
          <p:nvPr/>
        </p:nvSpPr>
        <p:spPr bwMode="auto">
          <a:xfrm flipH="1">
            <a:off x="3067051" y="4487863"/>
            <a:ext cx="16240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91154" name="Line 244"/>
          <p:cNvSpPr>
            <a:spLocks noChangeShapeType="1"/>
          </p:cNvSpPr>
          <p:nvPr/>
        </p:nvSpPr>
        <p:spPr bwMode="auto">
          <a:xfrm flipH="1">
            <a:off x="3057526" y="5122863"/>
            <a:ext cx="16240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91155" name="Line 245"/>
          <p:cNvSpPr>
            <a:spLocks noChangeShapeType="1"/>
          </p:cNvSpPr>
          <p:nvPr/>
        </p:nvSpPr>
        <p:spPr bwMode="auto">
          <a:xfrm flipH="1">
            <a:off x="3057526" y="4762500"/>
            <a:ext cx="16240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91156" name="Line 247"/>
          <p:cNvSpPr>
            <a:spLocks noChangeShapeType="1"/>
          </p:cNvSpPr>
          <p:nvPr/>
        </p:nvSpPr>
        <p:spPr bwMode="auto">
          <a:xfrm flipH="1">
            <a:off x="3055938" y="3513138"/>
            <a:ext cx="16240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91157" name="Line 249"/>
          <p:cNvSpPr>
            <a:spLocks noChangeShapeType="1"/>
          </p:cNvSpPr>
          <p:nvPr/>
        </p:nvSpPr>
        <p:spPr bwMode="auto">
          <a:xfrm>
            <a:off x="3055938" y="1735139"/>
            <a:ext cx="0" cy="30686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r-TR" sz="2000">
              <a:solidFill>
                <a:srgbClr val="FFFFFF"/>
              </a:solidFill>
            </a:endParaRPr>
          </a:p>
        </p:txBody>
      </p:sp>
      <p:sp>
        <p:nvSpPr>
          <p:cNvPr id="91158" name="Rectangle 250"/>
          <p:cNvSpPr>
            <a:spLocks noChangeArrowheads="1"/>
          </p:cNvSpPr>
          <p:nvPr/>
        </p:nvSpPr>
        <p:spPr bwMode="auto">
          <a:xfrm>
            <a:off x="3119439" y="173513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91159" name="Rectangle 256"/>
          <p:cNvSpPr>
            <a:spLocks noChangeArrowheads="1"/>
          </p:cNvSpPr>
          <p:nvPr/>
        </p:nvSpPr>
        <p:spPr bwMode="auto">
          <a:xfrm>
            <a:off x="3119439" y="173513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91160" name="Rectangle 267"/>
          <p:cNvSpPr>
            <a:spLocks noChangeArrowheads="1"/>
          </p:cNvSpPr>
          <p:nvPr/>
        </p:nvSpPr>
        <p:spPr bwMode="auto">
          <a:xfrm>
            <a:off x="3119439" y="173513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91161" name="Rectangle 273"/>
          <p:cNvSpPr>
            <a:spLocks noChangeArrowheads="1"/>
          </p:cNvSpPr>
          <p:nvPr/>
        </p:nvSpPr>
        <p:spPr bwMode="auto">
          <a:xfrm>
            <a:off x="3119439" y="173513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91162" name="Rectangle 279"/>
          <p:cNvSpPr>
            <a:spLocks noChangeArrowheads="1"/>
          </p:cNvSpPr>
          <p:nvPr/>
        </p:nvSpPr>
        <p:spPr bwMode="auto">
          <a:xfrm>
            <a:off x="3119439" y="173513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91163" name="Rectangle 285"/>
          <p:cNvSpPr>
            <a:spLocks noChangeArrowheads="1"/>
          </p:cNvSpPr>
          <p:nvPr/>
        </p:nvSpPr>
        <p:spPr bwMode="auto">
          <a:xfrm>
            <a:off x="3119439" y="173513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graphicFrame>
        <p:nvGraphicFramePr>
          <p:cNvPr id="177643" name="Group 491"/>
          <p:cNvGraphicFramePr>
            <a:graphicFrameLocks noGrp="1"/>
          </p:cNvGraphicFramePr>
          <p:nvPr/>
        </p:nvGraphicFramePr>
        <p:xfrm>
          <a:off x="2208214" y="1735139"/>
          <a:ext cx="7488237" cy="3938589"/>
        </p:xfrm>
        <a:graphic>
          <a:graphicData uri="http://schemas.openxmlformats.org/drawingml/2006/table">
            <a:tbl>
              <a:tblPr/>
              <a:tblGrid>
                <a:gridCol w="1981200"/>
                <a:gridCol w="1658937"/>
                <a:gridCol w="1349375"/>
                <a:gridCol w="1349375"/>
                <a:gridCol w="1149350"/>
              </a:tblGrid>
              <a:tr h="82294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FFFF00"/>
                          </a:solidFill>
                          <a:effectLst/>
                          <a:latin typeface="Times New Roman" pitchFamily="18" charset="0"/>
                          <a:cs typeface="Times New Roman" pitchFamily="18" charset="0"/>
                        </a:rPr>
                        <a:t>Toprak suyu sınıfı</a:t>
                      </a:r>
                      <a:endParaRPr kumimoji="0" lang="tr-TR" sz="1600" b="0" i="0" u="none" strike="noStrike" cap="none" normalizeH="0" baseline="0" dirty="0" smtClean="0">
                        <a:ln>
                          <a:noFill/>
                        </a:ln>
                        <a:solidFill>
                          <a:srgbClr val="FFFF00"/>
                        </a:solidFill>
                        <a:effectLst/>
                        <a:latin typeface="Arial" charset="0"/>
                      </a:endParaRPr>
                    </a:p>
                  </a:txBody>
                  <a:tcPr marT="45713" marB="45713"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Toprak nem sabiteleri</a:t>
                      </a:r>
                      <a:endParaRPr kumimoji="0" lang="tr-TR" sz="1600" b="0" i="0" u="none" strike="noStrike" cap="none" normalizeH="0" baseline="0" smtClean="0">
                        <a:ln>
                          <a:noFill/>
                        </a:ln>
                        <a:solidFill>
                          <a:srgbClr val="FFFF00"/>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Su sütunu yüksekliği (cm)</a:t>
                      </a:r>
                      <a:endParaRPr kumimoji="0" lang="tr-TR" sz="1600" b="0" i="0" u="none" strike="noStrike" cap="none" normalizeH="0" baseline="0" smtClean="0">
                        <a:ln>
                          <a:noFill/>
                        </a:ln>
                        <a:solidFill>
                          <a:srgbClr val="FFFF00"/>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Basınç (atmosfer)</a:t>
                      </a:r>
                      <a:endParaRPr kumimoji="0" lang="tr-TR" sz="1600" b="0" i="0" u="none" strike="noStrike" cap="none" normalizeH="0" baseline="0" smtClean="0">
                        <a:ln>
                          <a:noFill/>
                        </a:ln>
                        <a:solidFill>
                          <a:srgbClr val="FFFF00"/>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pF</a:t>
                      </a:r>
                      <a:endParaRPr kumimoji="0" lang="tr-TR" sz="1600" b="0" i="0" u="none" strike="noStrike" cap="none" normalizeH="0" baseline="0" smtClean="0">
                        <a:ln>
                          <a:noFill/>
                        </a:ln>
                        <a:solidFill>
                          <a:srgbClr val="FFFF00"/>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791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13" marB="45713"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Fırın kuru</a:t>
                      </a:r>
                      <a:endParaRPr kumimoji="0" lang="tr-TR" sz="1600" b="0" i="0" u="none" strike="noStrike" cap="none" normalizeH="0" baseline="0" smtClean="0">
                        <a:ln>
                          <a:noFill/>
                        </a:ln>
                        <a:solidFill>
                          <a:srgbClr val="FFFF00"/>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10.000.000</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10.000</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7</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633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FFFF00"/>
                          </a:solidFill>
                          <a:effectLst/>
                          <a:latin typeface="Times New Roman" pitchFamily="18" charset="0"/>
                          <a:cs typeface="Times New Roman" pitchFamily="18" charset="0"/>
                        </a:rPr>
                        <a:t>Higroskopik su</a:t>
                      </a:r>
                      <a:endParaRPr kumimoji="0" lang="tr-TR" sz="1600" b="0" i="0" u="none" strike="noStrike" cap="none" normalizeH="0" baseline="0" dirty="0" smtClean="0">
                        <a:ln>
                          <a:noFill/>
                        </a:ln>
                        <a:solidFill>
                          <a:srgbClr val="FFFF00"/>
                        </a:solidFill>
                        <a:effectLst/>
                        <a:latin typeface="Arial" charset="0"/>
                      </a:endParaRPr>
                    </a:p>
                  </a:txBody>
                  <a:tcPr marT="45713" marB="45713"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16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16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16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16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0791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1600" b="0" i="0" u="none" strike="noStrike" cap="none" normalizeH="0" baseline="0" dirty="0" smtClean="0">
                        <a:ln>
                          <a:noFill/>
                        </a:ln>
                        <a:solidFill>
                          <a:srgbClr val="FFFF00"/>
                        </a:solidFill>
                        <a:effectLst>
                          <a:outerShdw blurRad="38100" dist="38100" dir="2700000" algn="tl">
                            <a:srgbClr val="000000"/>
                          </a:outerShdw>
                        </a:effectLst>
                        <a:latin typeface="Arial" charset="0"/>
                      </a:endParaRPr>
                    </a:p>
                  </a:txBody>
                  <a:tcPr marT="45713" marB="45713"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Higroskopik katsayı</a:t>
                      </a:r>
                      <a:endParaRPr kumimoji="0" lang="tr-TR" sz="1600" b="0" i="0" u="none" strike="noStrike" cap="none" normalizeH="0" baseline="0" smtClean="0">
                        <a:ln>
                          <a:noFill/>
                        </a:ln>
                        <a:solidFill>
                          <a:srgbClr val="FFFF00"/>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32023</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31</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4.5</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1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err="1" smtClean="0">
                          <a:ln>
                            <a:noFill/>
                          </a:ln>
                          <a:solidFill>
                            <a:srgbClr val="FFFF00"/>
                          </a:solidFill>
                          <a:effectLst/>
                          <a:latin typeface="Times New Roman" pitchFamily="18" charset="0"/>
                          <a:cs typeface="Times New Roman" pitchFamily="18" charset="0"/>
                        </a:rPr>
                        <a:t>Kapillar</a:t>
                      </a:r>
                      <a:r>
                        <a:rPr kumimoji="0" lang="tr-TR" sz="1600" b="0" i="0" u="none" strike="noStrike" cap="none" normalizeH="0" baseline="0" dirty="0" smtClean="0">
                          <a:ln>
                            <a:noFill/>
                          </a:ln>
                          <a:solidFill>
                            <a:srgbClr val="FFFF00"/>
                          </a:solidFill>
                          <a:effectLst/>
                          <a:latin typeface="Times New Roman" pitchFamily="18" charset="0"/>
                          <a:cs typeface="Times New Roman" pitchFamily="18" charset="0"/>
                        </a:rPr>
                        <a:t> su (bitki yararlanamaz)</a:t>
                      </a:r>
                      <a:endParaRPr kumimoji="0" lang="tr-TR" sz="1600" b="0" i="0" u="none" strike="noStrike" cap="none" normalizeH="0" baseline="0" dirty="0" smtClean="0">
                        <a:ln>
                          <a:noFill/>
                        </a:ln>
                        <a:solidFill>
                          <a:srgbClr val="FFFF00"/>
                        </a:solidFill>
                        <a:effectLst/>
                        <a:latin typeface="Arial" charset="0"/>
                      </a:endParaRPr>
                    </a:p>
                  </a:txBody>
                  <a:tcPr marT="45713" marB="45713"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 Solma noktası</a:t>
                      </a:r>
                      <a:endParaRPr kumimoji="0" lang="tr-TR" sz="1600" b="0" i="0" u="none" strike="noStrike" cap="none" normalizeH="0" baseline="0" smtClean="0">
                        <a:ln>
                          <a:noFill/>
                        </a:ln>
                        <a:solidFill>
                          <a:srgbClr val="FFFF00"/>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15495</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15</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4.2</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1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err="1" smtClean="0">
                          <a:ln>
                            <a:noFill/>
                          </a:ln>
                          <a:solidFill>
                            <a:srgbClr val="FFFF00"/>
                          </a:solidFill>
                          <a:effectLst/>
                          <a:latin typeface="Times New Roman" pitchFamily="18" charset="0"/>
                          <a:cs typeface="Times New Roman" pitchFamily="18" charset="0"/>
                        </a:rPr>
                        <a:t>Kapillar</a:t>
                      </a:r>
                      <a:r>
                        <a:rPr kumimoji="0" lang="tr-TR" sz="1600" b="0" i="0" u="none" strike="noStrike" cap="none" normalizeH="0" baseline="0" dirty="0" smtClean="0">
                          <a:ln>
                            <a:noFill/>
                          </a:ln>
                          <a:solidFill>
                            <a:srgbClr val="FFFF00"/>
                          </a:solidFill>
                          <a:effectLst/>
                          <a:latin typeface="Times New Roman" pitchFamily="18" charset="0"/>
                          <a:cs typeface="Times New Roman" pitchFamily="18" charset="0"/>
                        </a:rPr>
                        <a:t> su (bitki yararlanır)</a:t>
                      </a:r>
                      <a:endParaRPr kumimoji="0" lang="tr-TR" sz="1600" b="0" i="0" u="none" strike="noStrike" cap="none" normalizeH="0" baseline="0" dirty="0" smtClean="0">
                        <a:ln>
                          <a:noFill/>
                        </a:ln>
                        <a:solidFill>
                          <a:srgbClr val="FFFF00"/>
                        </a:solidFill>
                        <a:effectLst/>
                        <a:latin typeface="Arial" charset="0"/>
                      </a:endParaRPr>
                    </a:p>
                  </a:txBody>
                  <a:tcPr marT="45713" marB="45713"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 Tarla kapasitesi</a:t>
                      </a:r>
                      <a:endParaRPr kumimoji="0" lang="tr-TR" sz="1600" b="0" i="0" u="none" strike="noStrike" cap="none" normalizeH="0" baseline="0" smtClean="0">
                        <a:ln>
                          <a:noFill/>
                        </a:ln>
                        <a:solidFill>
                          <a:srgbClr val="FFFF00"/>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340</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1/3</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2.54</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3526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FFFF00"/>
                          </a:solidFill>
                          <a:effectLst/>
                          <a:latin typeface="Times New Roman" pitchFamily="18" charset="0"/>
                          <a:cs typeface="Times New Roman" pitchFamily="18" charset="0"/>
                        </a:rPr>
                        <a:t>Yerçekimi suyu</a:t>
                      </a:r>
                      <a:endParaRPr kumimoji="0" lang="tr-TR" sz="1600" b="0" i="0" u="none" strike="noStrike" cap="none" normalizeH="0" baseline="0" dirty="0" smtClean="0">
                        <a:ln>
                          <a:noFill/>
                        </a:ln>
                        <a:solidFill>
                          <a:srgbClr val="FFFF00"/>
                        </a:solidFill>
                        <a:effectLst/>
                        <a:latin typeface="Arial" charset="0"/>
                      </a:endParaRPr>
                    </a:p>
                  </a:txBody>
                  <a:tcPr marT="45713" marB="45713"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 Saturasyon</a:t>
                      </a:r>
                      <a:endParaRPr kumimoji="0" lang="tr-TR" sz="1600" b="0" i="0" u="none" strike="noStrike" cap="none" normalizeH="0" baseline="0" smtClean="0">
                        <a:ln>
                          <a:noFill/>
                        </a:ln>
                        <a:solidFill>
                          <a:srgbClr val="FFFF00"/>
                        </a:solidFill>
                        <a:effectLst/>
                        <a:latin typeface="Arial"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0</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0</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FF00"/>
                          </a:solidFill>
                          <a:effectLst/>
                          <a:latin typeface="Times New Roman" pitchFamily="18" charset="0"/>
                          <a:cs typeface="Times New Roman" pitchFamily="18" charset="0"/>
                        </a:rPr>
                        <a:t>0</a:t>
                      </a:r>
                      <a:endParaRPr kumimoji="0" lang="tr-TR" sz="1600" b="0" i="0" u="none" strike="noStrike" cap="none" normalizeH="0" baseline="0" smtClean="0">
                        <a:ln>
                          <a:noFill/>
                        </a:ln>
                        <a:solidFill>
                          <a:srgbClr val="FFFF00"/>
                        </a:solidFill>
                        <a:effectLst/>
                        <a:latin typeface="Arial"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1216" name="Text Box 489"/>
          <p:cNvSpPr txBox="1">
            <a:spLocks noChangeArrowheads="1"/>
          </p:cNvSpPr>
          <p:nvPr/>
        </p:nvSpPr>
        <p:spPr bwMode="auto">
          <a:xfrm>
            <a:off x="2351088" y="5805489"/>
            <a:ext cx="75612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tr-TR" altLang="tr-TR" sz="1800" b="1">
                <a:solidFill>
                  <a:srgbClr val="FFFFFF"/>
                </a:solidFill>
              </a:rPr>
              <a:t>1 atmosfer = 1033 cm su sütunu; 1 bar = 1019 cm su sütunu</a:t>
            </a:r>
          </a:p>
        </p:txBody>
      </p:sp>
    </p:spTree>
    <p:extLst>
      <p:ext uri="{BB962C8B-B14F-4D97-AF65-F5344CB8AC3E}">
        <p14:creationId xmlns:p14="http://schemas.microsoft.com/office/powerpoint/2010/main" val="2129342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B98CA7C5-E0E2-4C68-AD40-2D72F962248D}" type="slidenum">
              <a:rPr lang="tr-TR" altLang="tr-TR" sz="1400">
                <a:solidFill>
                  <a:srgbClr val="FFFFFF"/>
                </a:solidFill>
              </a:rPr>
              <a:pPr eaLnBrk="1" hangingPunct="1">
                <a:defRPr/>
              </a:pPr>
              <a:t>29</a:t>
            </a:fld>
            <a:endParaRPr lang="tr-TR" altLang="tr-TR" sz="1400">
              <a:solidFill>
                <a:srgbClr val="FFFFFF"/>
              </a:solidFill>
            </a:endParaRPr>
          </a:p>
        </p:txBody>
      </p:sp>
      <p:sp>
        <p:nvSpPr>
          <p:cNvPr id="181250" name="Rectangle 2"/>
          <p:cNvSpPr>
            <a:spLocks noGrp="1" noRot="1" noChangeArrowheads="1"/>
          </p:cNvSpPr>
          <p:nvPr>
            <p:ph type="title"/>
          </p:nvPr>
        </p:nvSpPr>
        <p:spPr>
          <a:xfrm>
            <a:off x="1825625" y="228600"/>
            <a:ext cx="8510588" cy="896938"/>
          </a:xfrm>
        </p:spPr>
        <p:txBody>
          <a:bodyPr/>
          <a:lstStyle/>
          <a:p>
            <a:pPr eaLnBrk="1" hangingPunct="1">
              <a:defRPr/>
            </a:pPr>
            <a:r>
              <a:rPr lang="tr-TR" sz="3200">
                <a:solidFill>
                  <a:srgbClr val="FFFF00"/>
                </a:solidFill>
              </a:rPr>
              <a:t>TOPRAK SUYUNUN SINIFLANDIRILMASI</a:t>
            </a:r>
          </a:p>
        </p:txBody>
      </p:sp>
      <p:sp>
        <p:nvSpPr>
          <p:cNvPr id="181251" name="Rectangle 3"/>
          <p:cNvSpPr>
            <a:spLocks noGrp="1" noRot="1" noChangeArrowheads="1"/>
          </p:cNvSpPr>
          <p:nvPr>
            <p:ph type="body" idx="1"/>
          </p:nvPr>
        </p:nvSpPr>
        <p:spPr>
          <a:xfrm>
            <a:off x="1825625" y="1268413"/>
            <a:ext cx="8540750" cy="3744912"/>
          </a:xfrm>
        </p:spPr>
        <p:txBody>
          <a:bodyPr/>
          <a:lstStyle/>
          <a:p>
            <a:pPr eaLnBrk="1" hangingPunct="1">
              <a:lnSpc>
                <a:spcPct val="80000"/>
              </a:lnSpc>
              <a:defRPr/>
            </a:pPr>
            <a:endParaRPr lang="tr-TR" sz="800" b="1">
              <a:solidFill>
                <a:srgbClr val="FFFF00"/>
              </a:solidFill>
            </a:endParaRPr>
          </a:p>
          <a:p>
            <a:pPr eaLnBrk="1" hangingPunct="1">
              <a:lnSpc>
                <a:spcPct val="80000"/>
              </a:lnSpc>
              <a:buFont typeface="Wingdings" panose="05000000000000000000" pitchFamily="2" charset="2"/>
              <a:buNone/>
              <a:defRPr/>
            </a:pPr>
            <a:r>
              <a:rPr lang="tr-TR" sz="800" b="1">
                <a:solidFill>
                  <a:srgbClr val="FFFF00"/>
                </a:solidFill>
              </a:rPr>
              <a:t>          </a:t>
            </a:r>
            <a:r>
              <a:rPr lang="tr-TR" sz="2400" b="1">
                <a:solidFill>
                  <a:srgbClr val="FFFF00"/>
                </a:solidFill>
              </a:rPr>
              <a:t>Higroskopik katsayı:</a:t>
            </a:r>
            <a:r>
              <a:rPr lang="tr-TR" sz="2400"/>
              <a:t> Toprağın, oda sıcaklığında ve atmosfer basıncında %98 nisbi nem içeren hava ile dengeye geldiğinde içerdiği suyun yüzde miktarı olarak tanımlanmaktadır (pF=4.5). </a:t>
            </a:r>
          </a:p>
          <a:p>
            <a:pPr eaLnBrk="1" hangingPunct="1">
              <a:lnSpc>
                <a:spcPct val="80000"/>
              </a:lnSpc>
              <a:defRPr/>
            </a:pPr>
            <a:endParaRPr lang="tr-TR" sz="2400"/>
          </a:p>
          <a:p>
            <a:pPr eaLnBrk="1" hangingPunct="1">
              <a:lnSpc>
                <a:spcPct val="80000"/>
              </a:lnSpc>
              <a:buFont typeface="Wingdings" panose="05000000000000000000" pitchFamily="2" charset="2"/>
              <a:buNone/>
              <a:defRPr/>
            </a:pPr>
            <a:r>
              <a:rPr lang="tr-TR" sz="1600"/>
              <a:t>	</a:t>
            </a:r>
            <a:r>
              <a:rPr lang="tr-TR" sz="2400" b="1">
                <a:solidFill>
                  <a:srgbClr val="FFFF00"/>
                </a:solidFill>
              </a:rPr>
              <a:t>Solma noktası:</a:t>
            </a:r>
            <a:r>
              <a:rPr lang="tr-TR" sz="2400"/>
              <a:t> Bir toprakta yetişmekte olan bitkilerde devamlı solmanın başladığı anda toprağın içerdiği suyun miktarıdır. Bu suyun toprakta bitki köklerinin alamayacağı kadar kuvvetle tutulduğu anlamına gelmektedir. Birçok durumda, özellikle orta tekstürlü topraklarda pratik amaçlar için 15 atmosferlik eski basınçla tutulan su yüzdesi solma noktasını belirlemekte yeterli olmaktadır</a:t>
            </a:r>
            <a:r>
              <a:rPr lang="tr-TR" sz="1600"/>
              <a:t>. </a:t>
            </a:r>
          </a:p>
          <a:p>
            <a:pPr eaLnBrk="1" hangingPunct="1">
              <a:lnSpc>
                <a:spcPct val="80000"/>
              </a:lnSpc>
              <a:buFont typeface="Wingdings" panose="05000000000000000000" pitchFamily="2" charset="2"/>
              <a:buNone/>
              <a:defRPr/>
            </a:pPr>
            <a:r>
              <a:rPr lang="tr-TR" sz="800"/>
              <a:t>	</a:t>
            </a:r>
          </a:p>
          <a:p>
            <a:pPr eaLnBrk="1" hangingPunct="1">
              <a:lnSpc>
                <a:spcPct val="80000"/>
              </a:lnSpc>
              <a:buFont typeface="Wingdings" panose="05000000000000000000" pitchFamily="2" charset="2"/>
              <a:buNone/>
              <a:defRPr/>
            </a:pPr>
            <a:r>
              <a:rPr lang="tr-TR" sz="800"/>
              <a:t>	</a:t>
            </a:r>
          </a:p>
        </p:txBody>
      </p:sp>
    </p:spTree>
    <p:extLst>
      <p:ext uri="{BB962C8B-B14F-4D97-AF65-F5344CB8AC3E}">
        <p14:creationId xmlns:p14="http://schemas.microsoft.com/office/powerpoint/2010/main" val="4237298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F9260BD7-57EF-4AF6-B934-EC77F04C31D9}" type="slidenum">
              <a:rPr lang="tr-TR" altLang="tr-TR" sz="1400">
                <a:solidFill>
                  <a:srgbClr val="FFFFFF"/>
                </a:solidFill>
              </a:rPr>
              <a:pPr eaLnBrk="1" hangingPunct="1">
                <a:defRPr/>
              </a:pPr>
              <a:t>3</a:t>
            </a:fld>
            <a:endParaRPr lang="tr-TR" altLang="tr-TR" sz="1400">
              <a:solidFill>
                <a:srgbClr val="FFFFFF"/>
              </a:solidFill>
            </a:endParaRPr>
          </a:p>
        </p:txBody>
      </p:sp>
      <p:sp>
        <p:nvSpPr>
          <p:cNvPr id="137218" name="Rectangle 2"/>
          <p:cNvSpPr>
            <a:spLocks noGrp="1" noRot="1" noChangeArrowheads="1"/>
          </p:cNvSpPr>
          <p:nvPr>
            <p:ph type="title"/>
          </p:nvPr>
        </p:nvSpPr>
        <p:spPr/>
        <p:txBody>
          <a:bodyPr/>
          <a:lstStyle/>
          <a:p>
            <a:pPr eaLnBrk="1" hangingPunct="1">
              <a:defRPr/>
            </a:pPr>
            <a:r>
              <a:rPr lang="tr-TR" sz="4000" b="1">
                <a:solidFill>
                  <a:srgbClr val="FFFF00"/>
                </a:solidFill>
              </a:rPr>
              <a:t>Çeşitli Akış Şartlarında Toplam Su Potansiyelin Unsurları</a:t>
            </a:r>
          </a:p>
        </p:txBody>
      </p:sp>
      <p:sp>
        <p:nvSpPr>
          <p:cNvPr id="137219" name="Rectangle 3"/>
          <p:cNvSpPr>
            <a:spLocks noGrp="1" noRot="1" noChangeArrowheads="1"/>
          </p:cNvSpPr>
          <p:nvPr>
            <p:ph type="body" sz="half" idx="1"/>
          </p:nvPr>
        </p:nvSpPr>
        <p:spPr/>
        <p:txBody>
          <a:bodyPr/>
          <a:lstStyle/>
          <a:p>
            <a:pPr eaLnBrk="1" hangingPunct="1">
              <a:buFont typeface="Wingdings" panose="05000000000000000000" pitchFamily="2" charset="2"/>
              <a:buNone/>
              <a:defRPr/>
            </a:pPr>
            <a:r>
              <a:rPr lang="tr-TR" sz="2800"/>
              <a:t> </a:t>
            </a:r>
          </a:p>
        </p:txBody>
      </p:sp>
      <p:graphicFrame>
        <p:nvGraphicFramePr>
          <p:cNvPr id="137240" name="Group 24"/>
          <p:cNvGraphicFramePr>
            <a:graphicFrameLocks noGrp="1"/>
          </p:cNvGraphicFramePr>
          <p:nvPr>
            <p:ph sz="half" idx="2"/>
          </p:nvPr>
        </p:nvGraphicFramePr>
        <p:xfrm>
          <a:off x="2135189" y="1676401"/>
          <a:ext cx="8231187" cy="4422775"/>
        </p:xfrm>
        <a:graphic>
          <a:graphicData uri="http://schemas.openxmlformats.org/drawingml/2006/table">
            <a:tbl>
              <a:tblPr/>
              <a:tblGrid>
                <a:gridCol w="5153025"/>
                <a:gridCol w="3078162"/>
              </a:tblGrid>
              <a:tr h="830263">
                <a:tc>
                  <a:txBody>
                    <a:bodyPr/>
                    <a:lstStyle/>
                    <a:p>
                      <a:pPr marL="261938" marR="0" lvl="0" indent="-261938" algn="ctr" defTabSz="914400" rtl="0" eaLnBrk="1" fontAlgn="base" latinLnBrk="0" hangingPunct="1">
                        <a:lnSpc>
                          <a:spcPct val="100000"/>
                        </a:lnSpc>
                        <a:spcBef>
                          <a:spcPct val="0"/>
                        </a:spcBef>
                        <a:spcAft>
                          <a:spcPct val="0"/>
                        </a:spcAft>
                        <a:buClrTx/>
                        <a:buSzTx/>
                        <a:buFontTx/>
                        <a:buNone/>
                        <a:tabLst/>
                      </a:pPr>
                      <a:r>
                        <a:rPr kumimoji="0" lang="tr-TR" sz="2800" b="1" i="0" u="sng" strike="noStrike" cap="none" normalizeH="0" baseline="0" smtClean="0">
                          <a:ln>
                            <a:noFill/>
                          </a:ln>
                          <a:solidFill>
                            <a:schemeClr val="tx1"/>
                          </a:solidFill>
                          <a:effectLst/>
                          <a:latin typeface="Times New Roman" pitchFamily="18" charset="0"/>
                          <a:cs typeface="Times New Roman" pitchFamily="18" charset="0"/>
                        </a:rPr>
                        <a:t>Akış şartları</a:t>
                      </a:r>
                      <a:endParaRPr kumimoji="0" lang="tr-T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800" b="1" i="0" u="sng"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tr-TR" sz="2800" b="1" i="0" u="sng" strike="noStrike" cap="none" normalizeH="0" baseline="0" smtClean="0">
                          <a:ln>
                            <a:noFill/>
                          </a:ln>
                          <a:solidFill>
                            <a:schemeClr val="tx1"/>
                          </a:solidFill>
                          <a:effectLst/>
                          <a:latin typeface="Times New Roman" pitchFamily="18" charset="0"/>
                          <a:cs typeface="Times New Roman" pitchFamily="18" charset="0"/>
                        </a:rPr>
                        <a:t>t=</a:t>
                      </a:r>
                      <a:endParaRPr kumimoji="0" lang="tr-TR" sz="2800" b="1" i="0" u="sng"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592512">
                <a:tc>
                  <a:txBody>
                    <a:bodyPr/>
                    <a:lstStyle/>
                    <a:p>
                      <a:pPr marL="342900" marR="0" lvl="0" indent="228600" algn="just"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Doygun akış</a:t>
                      </a:r>
                    </a:p>
                    <a:p>
                      <a:pPr marL="342900" marR="0" lvl="0" indent="22860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Doygun olmayan akış</a:t>
                      </a:r>
                    </a:p>
                    <a:p>
                      <a:pPr marL="342900" marR="0" lvl="0" indent="22860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(boşluktan boşluğa)</a:t>
                      </a:r>
                    </a:p>
                    <a:p>
                      <a:pPr marL="342900" marR="0" lvl="0" indent="22860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Doygun olmayan akış</a:t>
                      </a:r>
                    </a:p>
                    <a:p>
                      <a:pPr marL="342900" marR="0" lvl="0" indent="22860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(boşluktan köke)</a:t>
                      </a:r>
                    </a:p>
                    <a:p>
                      <a:pPr marL="342900" marR="0" lvl="0" indent="22860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Buharlaşma </a:t>
                      </a:r>
                      <a:endParaRPr kumimoji="0" lang="tr-T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36550" algn="ctr"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tr-TR" sz="2800" b="0" i="0" u="none" strike="noStrike" cap="none" normalizeH="0" baseline="-25000" smtClean="0">
                          <a:ln>
                            <a:noFill/>
                          </a:ln>
                          <a:solidFill>
                            <a:schemeClr val="tx1"/>
                          </a:solidFill>
                          <a:effectLst/>
                          <a:latin typeface="Times New Roman" pitchFamily="18" charset="0"/>
                          <a:cs typeface="Times New Roman" pitchFamily="18" charset="0"/>
                        </a:rPr>
                        <a:t>g</a:t>
                      </a: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 + </a:t>
                      </a:r>
                      <a:r>
                        <a:rPr kumimoji="0" lang="tr-TR"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tr-TR" sz="2800" b="0" i="0" u="none" strike="noStrike" cap="none" normalizeH="0" baseline="-25000" smtClean="0">
                          <a:ln>
                            <a:noFill/>
                          </a:ln>
                          <a:solidFill>
                            <a:schemeClr val="tx1"/>
                          </a:solidFill>
                          <a:effectLst/>
                          <a:latin typeface="Times New Roman" pitchFamily="18" charset="0"/>
                          <a:cs typeface="Times New Roman" pitchFamily="18" charset="0"/>
                          <a:sym typeface="Symbol" pitchFamily="18" charset="2"/>
                        </a:rPr>
                        <a:t>p</a:t>
                      </a:r>
                    </a:p>
                    <a:p>
                      <a:pPr marL="342900" marR="0" lvl="0" indent="-336550" algn="ctr"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tr-TR" sz="2800" b="0" i="0" u="none" strike="noStrike" cap="none" normalizeH="0" baseline="-25000" smtClean="0">
                          <a:ln>
                            <a:noFill/>
                          </a:ln>
                          <a:solidFill>
                            <a:schemeClr val="tx1"/>
                          </a:solidFill>
                          <a:effectLst/>
                          <a:latin typeface="Times New Roman" pitchFamily="18" charset="0"/>
                          <a:cs typeface="Times New Roman" pitchFamily="18" charset="0"/>
                        </a:rPr>
                        <a:t>m</a:t>
                      </a: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 + </a:t>
                      </a:r>
                      <a:r>
                        <a:rPr kumimoji="0" lang="tr-TR"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tr-TR" sz="2800" b="0" i="0" u="none" strike="noStrike" cap="none" normalizeH="0" baseline="-25000" smtClean="0">
                          <a:ln>
                            <a:noFill/>
                          </a:ln>
                          <a:solidFill>
                            <a:schemeClr val="tx1"/>
                          </a:solidFill>
                          <a:effectLst/>
                          <a:latin typeface="Times New Roman" pitchFamily="18" charset="0"/>
                          <a:cs typeface="Times New Roman" pitchFamily="18" charset="0"/>
                        </a:rPr>
                        <a:t>g</a:t>
                      </a:r>
                      <a:endParaRPr kumimoji="0" lang="tr-TR" sz="2800" b="0" i="0" u="none" strike="noStrike" cap="none" normalizeH="0" baseline="-25000" smtClean="0">
                        <a:ln>
                          <a:noFill/>
                        </a:ln>
                        <a:solidFill>
                          <a:schemeClr val="tx1"/>
                        </a:solidFill>
                        <a:effectLst/>
                        <a:latin typeface="Times New Roman" pitchFamily="18" charset="0"/>
                        <a:cs typeface="Times New Roman" pitchFamily="18" charset="0"/>
                        <a:sym typeface="Symbol" pitchFamily="18" charset="2"/>
                      </a:endParaRPr>
                    </a:p>
                    <a:p>
                      <a:pPr marL="342900" marR="0" lvl="0" indent="-336550" algn="ctr"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p>
                      <a:pPr marL="342900" marR="0" lvl="0" indent="-336550" algn="ctr"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tr-TR" sz="2800" b="0" i="0" u="none" strike="noStrike" cap="none" normalizeH="0" baseline="-25000" smtClean="0">
                          <a:ln>
                            <a:noFill/>
                          </a:ln>
                          <a:solidFill>
                            <a:schemeClr val="tx1"/>
                          </a:solidFill>
                          <a:effectLst/>
                          <a:latin typeface="Times New Roman" pitchFamily="18" charset="0"/>
                          <a:cs typeface="Times New Roman" pitchFamily="18" charset="0"/>
                        </a:rPr>
                        <a:t>m</a:t>
                      </a: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 + </a:t>
                      </a:r>
                      <a:r>
                        <a:rPr kumimoji="0" lang="tr-TR"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tr-TR" sz="2800" b="0" i="0" u="none" strike="noStrike" cap="none" normalizeH="0" baseline="-25000" smtClean="0">
                          <a:ln>
                            <a:noFill/>
                          </a:ln>
                          <a:solidFill>
                            <a:schemeClr val="tx1"/>
                          </a:solidFill>
                          <a:effectLst/>
                          <a:latin typeface="Times New Roman" pitchFamily="18" charset="0"/>
                          <a:cs typeface="Times New Roman" pitchFamily="18" charset="0"/>
                        </a:rPr>
                        <a:t>o</a:t>
                      </a:r>
                      <a:endParaRPr kumimoji="0" lang="tr-TR" sz="2800" b="0" i="0" u="none" strike="noStrike" cap="none" normalizeH="0" baseline="-25000" smtClean="0">
                        <a:ln>
                          <a:noFill/>
                        </a:ln>
                        <a:solidFill>
                          <a:schemeClr val="tx1"/>
                        </a:solidFill>
                        <a:effectLst/>
                        <a:latin typeface="Times New Roman" pitchFamily="18" charset="0"/>
                        <a:cs typeface="Times New Roman" pitchFamily="18" charset="0"/>
                        <a:sym typeface="Symbol" pitchFamily="18" charset="2"/>
                      </a:endParaRPr>
                    </a:p>
                    <a:p>
                      <a:pPr marL="342900" marR="0" lvl="0" indent="-336550" algn="ctr"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p>
                      <a:pPr marL="342900" marR="0" lvl="0" indent="-336550" algn="ctr"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tr-TR" sz="2800" b="0" i="0" u="none" strike="noStrike" cap="none" normalizeH="0" baseline="-25000" smtClean="0">
                          <a:ln>
                            <a:noFill/>
                          </a:ln>
                          <a:solidFill>
                            <a:schemeClr val="tx1"/>
                          </a:solidFill>
                          <a:effectLst/>
                          <a:latin typeface="Times New Roman" pitchFamily="18" charset="0"/>
                          <a:cs typeface="Times New Roman" pitchFamily="18" charset="0"/>
                        </a:rPr>
                        <a:t>m</a:t>
                      </a: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 + </a:t>
                      </a:r>
                      <a:r>
                        <a:rPr kumimoji="0" lang="tr-TR"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tr-TR" sz="2800" b="0" i="0" u="none" strike="noStrike" cap="none" normalizeH="0" baseline="-25000" smtClean="0">
                          <a:ln>
                            <a:noFill/>
                          </a:ln>
                          <a:solidFill>
                            <a:schemeClr val="tx1"/>
                          </a:solidFill>
                          <a:effectLst/>
                          <a:latin typeface="Times New Roman" pitchFamily="18" charset="0"/>
                          <a:cs typeface="Times New Roman" pitchFamily="18" charset="0"/>
                        </a:rPr>
                        <a:t>o</a:t>
                      </a:r>
                      <a:endParaRPr kumimoji="0" lang="tr-TR" sz="2800" b="0" i="0" u="none" strike="noStrike" cap="none" normalizeH="0" baseline="-2500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37370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CE138480-A629-4648-BABB-D27E39F56809}" type="slidenum">
              <a:rPr lang="tr-TR" altLang="tr-TR" sz="1400">
                <a:solidFill>
                  <a:srgbClr val="FFFFFF"/>
                </a:solidFill>
              </a:rPr>
              <a:pPr eaLnBrk="1" hangingPunct="1">
                <a:defRPr/>
              </a:pPr>
              <a:t>30</a:t>
            </a:fld>
            <a:endParaRPr lang="tr-TR" altLang="tr-TR" sz="1400">
              <a:solidFill>
                <a:srgbClr val="FFFFFF"/>
              </a:solidFill>
            </a:endParaRPr>
          </a:p>
        </p:txBody>
      </p:sp>
      <p:sp>
        <p:nvSpPr>
          <p:cNvPr id="236550" name="Rectangle 6"/>
          <p:cNvSpPr>
            <a:spLocks noGrp="1" noRot="1" noChangeArrowheads="1"/>
          </p:cNvSpPr>
          <p:nvPr>
            <p:ph type="title"/>
          </p:nvPr>
        </p:nvSpPr>
        <p:spPr/>
        <p:txBody>
          <a:bodyPr/>
          <a:lstStyle/>
          <a:p>
            <a:pPr eaLnBrk="1" hangingPunct="1">
              <a:defRPr/>
            </a:pPr>
            <a:r>
              <a:rPr lang="tr-TR" smtClean="0">
                <a:solidFill>
                  <a:srgbClr val="FFFF00"/>
                </a:solidFill>
              </a:rPr>
              <a:t>Tarla Kapasitesi</a:t>
            </a:r>
          </a:p>
        </p:txBody>
      </p:sp>
      <p:sp>
        <p:nvSpPr>
          <p:cNvPr id="236551" name="Rectangle 7"/>
          <p:cNvSpPr>
            <a:spLocks noGrp="1" noRot="1" noChangeArrowheads="1"/>
          </p:cNvSpPr>
          <p:nvPr>
            <p:ph type="body" idx="1"/>
          </p:nvPr>
        </p:nvSpPr>
        <p:spPr/>
        <p:txBody>
          <a:bodyPr/>
          <a:lstStyle/>
          <a:p>
            <a:pPr algn="just" eaLnBrk="1" hangingPunct="1">
              <a:lnSpc>
                <a:spcPct val="80000"/>
              </a:lnSpc>
              <a:defRPr/>
            </a:pPr>
            <a:r>
              <a:rPr lang="tr-TR" sz="2400" dirty="0"/>
              <a:t>Tarla kapasitesi de toprağın </a:t>
            </a:r>
            <a:r>
              <a:rPr lang="tr-TR" sz="2400" dirty="0" err="1"/>
              <a:t>tekstürü</a:t>
            </a:r>
            <a:r>
              <a:rPr lang="tr-TR" sz="2400" dirty="0"/>
              <a:t> ile doğrudan ilgilidir ve ince </a:t>
            </a:r>
            <a:r>
              <a:rPr lang="tr-TR" sz="2400" dirty="0" err="1"/>
              <a:t>tekstürlü</a:t>
            </a:r>
            <a:r>
              <a:rPr lang="tr-TR" sz="2400" dirty="0"/>
              <a:t> topraklar tarla kapasitesinde kaba </a:t>
            </a:r>
            <a:r>
              <a:rPr lang="tr-TR" sz="2400" dirty="0" err="1"/>
              <a:t>tekstürlü</a:t>
            </a:r>
            <a:r>
              <a:rPr lang="tr-TR" sz="2400" dirty="0"/>
              <a:t> topraklardan daha fazla su içerirler. Pratik olarak toprağın tarla kapasitesinin belirlenmesinde 1/3 atmosferlik eksi basınçla tutulan suyun miktarı esas alınmaktadır. </a:t>
            </a:r>
          </a:p>
          <a:p>
            <a:pPr algn="just" eaLnBrk="1" hangingPunct="1">
              <a:lnSpc>
                <a:spcPct val="80000"/>
              </a:lnSpc>
              <a:defRPr/>
            </a:pPr>
            <a:endParaRPr lang="tr-TR" sz="2400" dirty="0"/>
          </a:p>
          <a:p>
            <a:pPr algn="just" eaLnBrk="1" hangingPunct="1">
              <a:lnSpc>
                <a:spcPct val="80000"/>
              </a:lnSpc>
              <a:defRPr/>
            </a:pPr>
            <a:r>
              <a:rPr lang="tr-TR" sz="2400" dirty="0"/>
              <a:t>Tarla kapasitesi değeri bitki için yarayışlı olan toprak suyunun üst sınırını belirlemektedir. Toprakta bitki için yarayışlı olan su 1/3 atmosferle 15 atmosfer eksi basınçlar arasında tutulmakta ve toprak </a:t>
            </a:r>
            <a:r>
              <a:rPr lang="tr-TR" sz="2400" dirty="0" err="1"/>
              <a:t>tekstürüne</a:t>
            </a:r>
            <a:r>
              <a:rPr lang="tr-TR" sz="2400" dirty="0"/>
              <a:t> bağlı olarak değişmeler göstermektedir. </a:t>
            </a:r>
          </a:p>
          <a:p>
            <a:pPr eaLnBrk="1" hangingPunct="1">
              <a:lnSpc>
                <a:spcPct val="80000"/>
              </a:lnSpc>
              <a:defRPr/>
            </a:pPr>
            <a:endParaRPr lang="tr-TR" sz="2800" dirty="0"/>
          </a:p>
        </p:txBody>
      </p:sp>
    </p:spTree>
    <p:extLst>
      <p:ext uri="{BB962C8B-B14F-4D97-AF65-F5344CB8AC3E}">
        <p14:creationId xmlns:p14="http://schemas.microsoft.com/office/powerpoint/2010/main" val="173793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793BFCE7-C034-4A1D-8ABA-E4383F7072DC}" type="slidenum">
              <a:rPr lang="tr-TR" altLang="tr-TR" sz="1400">
                <a:solidFill>
                  <a:srgbClr val="FFFFFF"/>
                </a:solidFill>
              </a:rPr>
              <a:pPr eaLnBrk="1" hangingPunct="1">
                <a:defRPr/>
              </a:pPr>
              <a:t>31</a:t>
            </a:fld>
            <a:endParaRPr lang="tr-TR" altLang="tr-TR" sz="1400">
              <a:solidFill>
                <a:srgbClr val="FFFFFF"/>
              </a:solidFill>
            </a:endParaRPr>
          </a:p>
        </p:txBody>
      </p:sp>
      <p:sp>
        <p:nvSpPr>
          <p:cNvPr id="185348" name="Rectangle 4"/>
          <p:cNvSpPr>
            <a:spLocks noGrp="1" noRot="1" noChangeArrowheads="1"/>
          </p:cNvSpPr>
          <p:nvPr>
            <p:ph type="title"/>
          </p:nvPr>
        </p:nvSpPr>
        <p:spPr/>
        <p:txBody>
          <a:bodyPr/>
          <a:lstStyle/>
          <a:p>
            <a:pPr eaLnBrk="1" hangingPunct="1">
              <a:defRPr/>
            </a:pPr>
            <a:r>
              <a:rPr lang="tr-TR" smtClean="0">
                <a:solidFill>
                  <a:srgbClr val="FFFF00"/>
                </a:solidFill>
              </a:rPr>
              <a:t>YARAYIŞLI SU</a:t>
            </a:r>
          </a:p>
        </p:txBody>
      </p:sp>
      <p:sp>
        <p:nvSpPr>
          <p:cNvPr id="185349" name="Rectangle 5"/>
          <p:cNvSpPr>
            <a:spLocks noGrp="1" noRot="1" noChangeArrowheads="1"/>
          </p:cNvSpPr>
          <p:nvPr>
            <p:ph type="body" sz="half" idx="1"/>
          </p:nvPr>
        </p:nvSpPr>
        <p:spPr/>
        <p:txBody>
          <a:bodyPr/>
          <a:lstStyle/>
          <a:p>
            <a:pPr eaLnBrk="1" hangingPunct="1">
              <a:lnSpc>
                <a:spcPct val="90000"/>
              </a:lnSpc>
              <a:defRPr/>
            </a:pPr>
            <a:r>
              <a:rPr lang="tr-TR" sz="2400"/>
              <a:t>ince tekstürlü toprakların su tutma kapasiteleri kaba ve orta tekstürlülerden daha fazla olduğu halde en fazla yarayışlı su orta tekstürlü topraklarda tutulmaktadır. Araştırmalar, birçok toprakta yarayışlı su miktarının toprağın silt ve çok ince kum içeriği ile yakın derecede ilişkili olduğunu göstermektedir. </a:t>
            </a:r>
          </a:p>
        </p:txBody>
      </p:sp>
      <p:pic>
        <p:nvPicPr>
          <p:cNvPr id="94213" name="Picture 7" descr="lastscan1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05526" y="1682751"/>
            <a:ext cx="4321175" cy="3673475"/>
          </a:xfrm>
          <a:noFill/>
          <a:extLst>
            <a:ext uri="{909E8E84-426E-40DD-AFC4-6F175D3DCCD1}">
              <a14:hiddenFill xmlns:a14="http://schemas.microsoft.com/office/drawing/2010/main">
                <a:solidFill>
                  <a:srgbClr val="FFFFFF"/>
                </a:solidFill>
              </a14:hiddenFill>
            </a:ext>
          </a:extLst>
        </p:spPr>
      </p:pic>
      <p:sp>
        <p:nvSpPr>
          <p:cNvPr id="94214" name="Metin kutusu 1"/>
          <p:cNvSpPr txBox="1">
            <a:spLocks noChangeArrowheads="1"/>
          </p:cNvSpPr>
          <p:nvPr/>
        </p:nvSpPr>
        <p:spPr bwMode="auto">
          <a:xfrm>
            <a:off x="6240463" y="5661025"/>
            <a:ext cx="381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Özkan, İ. 1985. Toprak Fiziği.</a:t>
            </a:r>
          </a:p>
        </p:txBody>
      </p:sp>
    </p:spTree>
    <p:extLst>
      <p:ext uri="{BB962C8B-B14F-4D97-AF65-F5344CB8AC3E}">
        <p14:creationId xmlns:p14="http://schemas.microsoft.com/office/powerpoint/2010/main" val="3641115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42E3394-8818-462A-BD60-5D42C12289AA}" type="slidenum">
              <a:rPr lang="tr-TR" altLang="tr-TR" sz="1400">
                <a:solidFill>
                  <a:srgbClr val="FFFFFF"/>
                </a:solidFill>
              </a:rPr>
              <a:pPr eaLnBrk="1" hangingPunct="1">
                <a:defRPr/>
              </a:pPr>
              <a:t>32</a:t>
            </a:fld>
            <a:endParaRPr lang="tr-TR" altLang="tr-TR" sz="1400">
              <a:solidFill>
                <a:srgbClr val="FFFFFF"/>
              </a:solidFill>
            </a:endParaRPr>
          </a:p>
        </p:txBody>
      </p:sp>
      <p:sp>
        <p:nvSpPr>
          <p:cNvPr id="182274" name="Rectangle 2"/>
          <p:cNvSpPr>
            <a:spLocks noGrp="1" noRot="1" noChangeArrowheads="1"/>
          </p:cNvSpPr>
          <p:nvPr>
            <p:ph type="title"/>
          </p:nvPr>
        </p:nvSpPr>
        <p:spPr>
          <a:xfrm>
            <a:off x="1825625" y="228601"/>
            <a:ext cx="8510588" cy="1039813"/>
          </a:xfrm>
        </p:spPr>
        <p:txBody>
          <a:bodyPr/>
          <a:lstStyle/>
          <a:p>
            <a:pPr eaLnBrk="1" hangingPunct="1">
              <a:defRPr/>
            </a:pPr>
            <a:r>
              <a:rPr lang="tr-TR" sz="3200">
                <a:solidFill>
                  <a:srgbClr val="FFFF00"/>
                </a:solidFill>
              </a:rPr>
              <a:t>TOPRAK SUYUNUN SINIFLANDIRILMASI</a:t>
            </a:r>
          </a:p>
        </p:txBody>
      </p:sp>
      <p:sp>
        <p:nvSpPr>
          <p:cNvPr id="182275" name="Rectangle 3"/>
          <p:cNvSpPr>
            <a:spLocks noGrp="1" noRot="1" noChangeArrowheads="1"/>
          </p:cNvSpPr>
          <p:nvPr>
            <p:ph type="body" idx="1"/>
          </p:nvPr>
        </p:nvSpPr>
        <p:spPr>
          <a:xfrm>
            <a:off x="1825625" y="1196975"/>
            <a:ext cx="8540750" cy="4902200"/>
          </a:xfrm>
        </p:spPr>
        <p:txBody>
          <a:bodyPr/>
          <a:lstStyle/>
          <a:p>
            <a:pPr algn="just" eaLnBrk="1" hangingPunct="1">
              <a:defRPr/>
            </a:pPr>
            <a:r>
              <a:rPr lang="tr-TR" sz="2800"/>
              <a:t>Kuru bir tarla toprağına su verildiğinde, bu su hızla alt katlara doğru sızar ve toprak kütlesini ıslatır. Ancak su verildiğinden hemen sonra toprak içindeki nem dağılışı üniform değildir. Toprağın özelliklerine ve verilen suyun miktarına bağlı olarak genellikle 2-4 gün içinde, yerçekimi ile hareket eden suyun tamamı ortamdan uzaklaştığında ve aşağıya doğru olan su hareketi pratik olarak sona erdiğinde, topraktaki nem dağılımı hemen hemen üniform bir duruma ulaşır. </a:t>
            </a:r>
          </a:p>
          <a:p>
            <a:pPr eaLnBrk="1" hangingPunct="1">
              <a:defRPr/>
            </a:pPr>
            <a:endParaRPr lang="tr-TR" sz="2800"/>
          </a:p>
        </p:txBody>
      </p:sp>
    </p:spTree>
    <p:extLst>
      <p:ext uri="{BB962C8B-B14F-4D97-AF65-F5344CB8AC3E}">
        <p14:creationId xmlns:p14="http://schemas.microsoft.com/office/powerpoint/2010/main" val="9976920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F2AE7148-50EE-41E0-8128-1577A6450CB4}" type="slidenum">
              <a:rPr lang="tr-TR" altLang="tr-TR" sz="1400">
                <a:solidFill>
                  <a:srgbClr val="FFFFFF"/>
                </a:solidFill>
              </a:rPr>
              <a:pPr eaLnBrk="1" hangingPunct="1">
                <a:defRPr/>
              </a:pPr>
              <a:t>33</a:t>
            </a:fld>
            <a:endParaRPr lang="tr-TR" altLang="tr-TR" sz="1400">
              <a:solidFill>
                <a:srgbClr val="FFFFFF"/>
              </a:solidFill>
            </a:endParaRPr>
          </a:p>
        </p:txBody>
      </p:sp>
      <p:sp>
        <p:nvSpPr>
          <p:cNvPr id="187394" name="Rectangle 2"/>
          <p:cNvSpPr>
            <a:spLocks noGrp="1" noRot="1" noChangeArrowheads="1"/>
          </p:cNvSpPr>
          <p:nvPr>
            <p:ph type="title"/>
          </p:nvPr>
        </p:nvSpPr>
        <p:spPr/>
        <p:txBody>
          <a:bodyPr/>
          <a:lstStyle/>
          <a:p>
            <a:pPr eaLnBrk="1" hangingPunct="1">
              <a:defRPr/>
            </a:pPr>
            <a:r>
              <a:rPr lang="tr-TR" b="1" smtClean="0">
                <a:solidFill>
                  <a:srgbClr val="FFFF00"/>
                </a:solidFill>
              </a:rPr>
              <a:t>Higroskopik Su</a:t>
            </a:r>
          </a:p>
        </p:txBody>
      </p:sp>
      <p:sp>
        <p:nvSpPr>
          <p:cNvPr id="187395" name="Rectangle 3"/>
          <p:cNvSpPr>
            <a:spLocks noGrp="1" noRot="1" noChangeArrowheads="1"/>
          </p:cNvSpPr>
          <p:nvPr>
            <p:ph type="body" idx="1"/>
          </p:nvPr>
        </p:nvSpPr>
        <p:spPr/>
        <p:txBody>
          <a:bodyPr/>
          <a:lstStyle/>
          <a:p>
            <a:pPr algn="just" eaLnBrk="1" hangingPunct="1">
              <a:lnSpc>
                <a:spcPct val="90000"/>
              </a:lnSpc>
              <a:defRPr/>
            </a:pPr>
            <a:r>
              <a:rPr lang="tr-TR" sz="2400" dirty="0"/>
              <a:t>Toprakta koloidal taneciklerin yüzeylerinde çok yüksek eksi basınçlarla tutulan su higroskopik su olarak adlandırılmaktadır. Toprak taneciği etrafındaki higroskopik suyun ilk 3-10 su molekül katmanı 8-28 A° kalınlığa sahip bulunmaktadır. Bu suyun toprak taneciğinin yüzeyindeki tutulma gücü 10000 atmosfere kadar ulaşmaktadır. Büyük tutulma gücü nedeniyle higroskopik su hem hareket edememekte hem de bitki kökleri, bu suyu topraktan çekip alamamaktadırlar. Bu nedenle higroskopik su bitkiye yarayışlı olmayan su olarak dikkate alınmaktadır.</a:t>
            </a:r>
          </a:p>
          <a:p>
            <a:pPr algn="just" eaLnBrk="1" hangingPunct="1">
              <a:lnSpc>
                <a:spcPct val="90000"/>
              </a:lnSpc>
              <a:buFont typeface="Wingdings" panose="05000000000000000000" pitchFamily="2" charset="2"/>
              <a:buNone/>
              <a:defRPr/>
            </a:pPr>
            <a:r>
              <a:rPr lang="tr-TR" sz="2400" dirty="0"/>
              <a:t>	</a:t>
            </a:r>
          </a:p>
        </p:txBody>
      </p:sp>
    </p:spTree>
    <p:extLst>
      <p:ext uri="{BB962C8B-B14F-4D97-AF65-F5344CB8AC3E}">
        <p14:creationId xmlns:p14="http://schemas.microsoft.com/office/powerpoint/2010/main" val="2409023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D796332A-5508-44E2-A891-3AB047E91280}" type="slidenum">
              <a:rPr lang="tr-TR" altLang="tr-TR" sz="1400">
                <a:solidFill>
                  <a:srgbClr val="FFFFFF"/>
                </a:solidFill>
              </a:rPr>
              <a:pPr eaLnBrk="1" hangingPunct="1">
                <a:defRPr/>
              </a:pPr>
              <a:t>34</a:t>
            </a:fld>
            <a:endParaRPr lang="tr-TR" altLang="tr-TR" sz="1400">
              <a:solidFill>
                <a:srgbClr val="FFFFFF"/>
              </a:solidFill>
            </a:endParaRPr>
          </a:p>
        </p:txBody>
      </p:sp>
      <p:sp>
        <p:nvSpPr>
          <p:cNvPr id="239618" name="Rectangle 2"/>
          <p:cNvSpPr>
            <a:spLocks noGrp="1" noRot="1" noChangeArrowheads="1"/>
          </p:cNvSpPr>
          <p:nvPr>
            <p:ph type="title"/>
          </p:nvPr>
        </p:nvSpPr>
        <p:spPr/>
        <p:txBody>
          <a:bodyPr/>
          <a:lstStyle/>
          <a:p>
            <a:pPr eaLnBrk="1" hangingPunct="1">
              <a:defRPr/>
            </a:pPr>
            <a:r>
              <a:rPr lang="tr-TR" b="1" smtClean="0">
                <a:solidFill>
                  <a:srgbClr val="FFFF00"/>
                </a:solidFill>
              </a:rPr>
              <a:t>Higroskopik Su</a:t>
            </a:r>
          </a:p>
        </p:txBody>
      </p:sp>
      <p:sp>
        <p:nvSpPr>
          <p:cNvPr id="239619" name="Rectangle 3"/>
          <p:cNvSpPr>
            <a:spLocks noGrp="1" noRot="1" noChangeArrowheads="1"/>
          </p:cNvSpPr>
          <p:nvPr>
            <p:ph type="body" idx="1"/>
          </p:nvPr>
        </p:nvSpPr>
        <p:spPr/>
        <p:txBody>
          <a:bodyPr/>
          <a:lstStyle/>
          <a:p>
            <a:pPr eaLnBrk="1" hangingPunct="1">
              <a:defRPr/>
            </a:pPr>
            <a:r>
              <a:rPr lang="tr-TR" smtClean="0"/>
              <a:t>Toprak tarafından adsorbe edilen higroskopik suyun miktarı, toprağın tekstürü, organik ve inorganik toprak kolloidlerinin doğası ve toprakla temasta bulunan atmosferin sıcaklık ve nem durumu ile ilişkili olarak değişmektedir.</a:t>
            </a:r>
          </a:p>
          <a:p>
            <a:pPr eaLnBrk="1" hangingPunct="1">
              <a:defRPr/>
            </a:pPr>
            <a:endParaRPr lang="tr-TR" smtClean="0"/>
          </a:p>
        </p:txBody>
      </p:sp>
    </p:spTree>
    <p:extLst>
      <p:ext uri="{BB962C8B-B14F-4D97-AF65-F5344CB8AC3E}">
        <p14:creationId xmlns:p14="http://schemas.microsoft.com/office/powerpoint/2010/main" val="346257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BD6E167B-A952-4C9D-998E-0F74735D6543}" type="slidenum">
              <a:rPr lang="tr-TR" altLang="tr-TR" sz="1400">
                <a:solidFill>
                  <a:srgbClr val="FFFFFF"/>
                </a:solidFill>
              </a:rPr>
              <a:pPr eaLnBrk="1" hangingPunct="1">
                <a:defRPr/>
              </a:pPr>
              <a:t>35</a:t>
            </a:fld>
            <a:endParaRPr lang="tr-TR" altLang="tr-TR" sz="1400">
              <a:solidFill>
                <a:srgbClr val="FFFFFF"/>
              </a:solidFill>
            </a:endParaRPr>
          </a:p>
        </p:txBody>
      </p:sp>
      <p:sp>
        <p:nvSpPr>
          <p:cNvPr id="188418" name="Rectangle 2"/>
          <p:cNvSpPr>
            <a:spLocks noGrp="1" noRot="1" noChangeArrowheads="1"/>
          </p:cNvSpPr>
          <p:nvPr>
            <p:ph type="title"/>
          </p:nvPr>
        </p:nvSpPr>
        <p:spPr/>
        <p:txBody>
          <a:bodyPr/>
          <a:lstStyle/>
          <a:p>
            <a:pPr eaLnBrk="1" hangingPunct="1">
              <a:defRPr/>
            </a:pPr>
            <a:r>
              <a:rPr lang="tr-TR" b="1" smtClean="0">
                <a:solidFill>
                  <a:srgbClr val="FFFF00"/>
                </a:solidFill>
              </a:rPr>
              <a:t>Higroskopik Su</a:t>
            </a:r>
          </a:p>
        </p:txBody>
      </p:sp>
      <p:sp>
        <p:nvSpPr>
          <p:cNvPr id="188419" name="Rectangle 3"/>
          <p:cNvSpPr>
            <a:spLocks noGrp="1" noRot="1" noChangeArrowheads="1"/>
          </p:cNvSpPr>
          <p:nvPr>
            <p:ph type="body" idx="1"/>
          </p:nvPr>
        </p:nvSpPr>
        <p:spPr>
          <a:xfrm>
            <a:off x="1825625" y="1341439"/>
            <a:ext cx="8540750" cy="4757737"/>
          </a:xfrm>
        </p:spPr>
        <p:txBody>
          <a:bodyPr/>
          <a:lstStyle/>
          <a:p>
            <a:pPr eaLnBrk="1" hangingPunct="1">
              <a:lnSpc>
                <a:spcPct val="90000"/>
              </a:lnSpc>
              <a:buFont typeface="Wingdings" panose="05000000000000000000" pitchFamily="2" charset="2"/>
              <a:buNone/>
              <a:defRPr/>
            </a:pPr>
            <a:r>
              <a:rPr lang="tr-TR" sz="2400" dirty="0"/>
              <a:t>        </a:t>
            </a:r>
          </a:p>
          <a:p>
            <a:pPr algn="just" eaLnBrk="1" hangingPunct="1">
              <a:lnSpc>
                <a:spcPct val="90000"/>
              </a:lnSpc>
              <a:buFont typeface="Wingdings" panose="05000000000000000000" pitchFamily="2" charset="2"/>
              <a:buNone/>
              <a:defRPr/>
            </a:pPr>
            <a:r>
              <a:rPr lang="tr-TR" sz="2400" dirty="0"/>
              <a:t>    Topraktaki organik </a:t>
            </a:r>
            <a:r>
              <a:rPr lang="tr-TR" sz="2400" dirty="0" err="1"/>
              <a:t>kolloidlerin</a:t>
            </a:r>
            <a:r>
              <a:rPr lang="tr-TR" sz="2400" dirty="0"/>
              <a:t> miktarı arttığında </a:t>
            </a:r>
            <a:r>
              <a:rPr lang="tr-TR" sz="2400" dirty="0" err="1"/>
              <a:t>adsorbe</a:t>
            </a:r>
            <a:r>
              <a:rPr lang="tr-TR" sz="2400" dirty="0"/>
              <a:t> edilen higroskopik suyun miktarında da artma görülmektedir. İnorganik </a:t>
            </a:r>
            <a:r>
              <a:rPr lang="tr-TR" sz="2400" dirty="0" err="1"/>
              <a:t>kolloidlerde</a:t>
            </a:r>
            <a:r>
              <a:rPr lang="tr-TR" sz="2400" dirty="0"/>
              <a:t> de durum aynıdır. Ancak topraktaki kilin yalnız miktarı değil, kil minerallerinin tipi de higroskopik suyun miktarını etkilemektedir. </a:t>
            </a:r>
          </a:p>
          <a:p>
            <a:pPr algn="just" eaLnBrk="1" hangingPunct="1">
              <a:lnSpc>
                <a:spcPct val="90000"/>
              </a:lnSpc>
              <a:buFont typeface="Wingdings" panose="05000000000000000000" pitchFamily="2" charset="2"/>
              <a:buNone/>
              <a:defRPr/>
            </a:pPr>
            <a:endParaRPr lang="tr-TR" sz="2400" dirty="0"/>
          </a:p>
          <a:p>
            <a:pPr algn="just" eaLnBrk="1" hangingPunct="1">
              <a:lnSpc>
                <a:spcPct val="90000"/>
              </a:lnSpc>
              <a:buFont typeface="Wingdings" panose="05000000000000000000" pitchFamily="2" charset="2"/>
              <a:buNone/>
              <a:defRPr/>
            </a:pPr>
            <a:r>
              <a:rPr lang="tr-TR" sz="2400" dirty="0"/>
              <a:t>    Geniş yüzey alanı ve fazla elektrik yükü içeren kil mineralleri diğerlerinden daha fazla miktarda higroskopik su </a:t>
            </a:r>
            <a:r>
              <a:rPr lang="tr-TR" sz="2400" dirty="0" err="1"/>
              <a:t>adsorbe</a:t>
            </a:r>
            <a:r>
              <a:rPr lang="tr-TR" sz="2400" dirty="0"/>
              <a:t> etmektedirler. Örneğin </a:t>
            </a:r>
            <a:r>
              <a:rPr lang="tr-TR" sz="2400" dirty="0" err="1"/>
              <a:t>montmorillonit</a:t>
            </a:r>
            <a:r>
              <a:rPr lang="tr-TR" sz="2400" dirty="0"/>
              <a:t> (</a:t>
            </a:r>
            <a:r>
              <a:rPr lang="tr-TR" sz="2400" dirty="0" err="1"/>
              <a:t>smektit</a:t>
            </a:r>
            <a:r>
              <a:rPr lang="tr-TR" sz="2400" dirty="0"/>
              <a:t>), kaolinite oranla daha fazla higroskopik su </a:t>
            </a:r>
            <a:r>
              <a:rPr lang="tr-TR" sz="2400" dirty="0" err="1"/>
              <a:t>adsorbe</a:t>
            </a:r>
            <a:r>
              <a:rPr lang="tr-TR" sz="2400" dirty="0"/>
              <a:t> edebilmektedir. </a:t>
            </a:r>
            <a:r>
              <a:rPr lang="tr-TR" sz="2400" dirty="0" err="1"/>
              <a:t>İllit</a:t>
            </a:r>
            <a:r>
              <a:rPr lang="tr-TR" sz="2400" dirty="0"/>
              <a:t> minerali ise ikisi arasında yer almaktadır.</a:t>
            </a:r>
          </a:p>
          <a:p>
            <a:pPr eaLnBrk="1" hangingPunct="1">
              <a:lnSpc>
                <a:spcPct val="90000"/>
              </a:lnSpc>
              <a:buFont typeface="Wingdings" panose="05000000000000000000" pitchFamily="2" charset="2"/>
              <a:buNone/>
              <a:defRPr/>
            </a:pPr>
            <a:r>
              <a:rPr lang="tr-TR" sz="2400" dirty="0"/>
              <a:t>	</a:t>
            </a:r>
          </a:p>
        </p:txBody>
      </p:sp>
    </p:spTree>
    <p:extLst>
      <p:ext uri="{BB962C8B-B14F-4D97-AF65-F5344CB8AC3E}">
        <p14:creationId xmlns:p14="http://schemas.microsoft.com/office/powerpoint/2010/main" val="875625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F7EBC5B8-2B8C-4D1B-B3F9-DCF3AA521533}" type="slidenum">
              <a:rPr lang="tr-TR" altLang="tr-TR" sz="1400">
                <a:solidFill>
                  <a:srgbClr val="FFFFFF"/>
                </a:solidFill>
              </a:rPr>
              <a:pPr eaLnBrk="1" hangingPunct="1">
                <a:defRPr/>
              </a:pPr>
              <a:t>36</a:t>
            </a:fld>
            <a:endParaRPr lang="tr-TR" altLang="tr-TR" sz="1400">
              <a:solidFill>
                <a:srgbClr val="FFFFFF"/>
              </a:solidFill>
            </a:endParaRPr>
          </a:p>
        </p:txBody>
      </p:sp>
      <p:sp>
        <p:nvSpPr>
          <p:cNvPr id="189442" name="Rectangle 2"/>
          <p:cNvSpPr>
            <a:spLocks noGrp="1" noRot="1" noChangeArrowheads="1"/>
          </p:cNvSpPr>
          <p:nvPr>
            <p:ph type="title"/>
          </p:nvPr>
        </p:nvSpPr>
        <p:spPr/>
        <p:txBody>
          <a:bodyPr/>
          <a:lstStyle/>
          <a:p>
            <a:pPr eaLnBrk="1" hangingPunct="1">
              <a:defRPr/>
            </a:pPr>
            <a:r>
              <a:rPr lang="tr-TR" b="1" smtClean="0">
                <a:solidFill>
                  <a:srgbClr val="FFFF00"/>
                </a:solidFill>
              </a:rPr>
              <a:t>Kapillar Su</a:t>
            </a:r>
          </a:p>
        </p:txBody>
      </p:sp>
      <p:sp>
        <p:nvSpPr>
          <p:cNvPr id="189443" name="Rectangle 3"/>
          <p:cNvSpPr>
            <a:spLocks noGrp="1" noRot="1" noChangeArrowheads="1"/>
          </p:cNvSpPr>
          <p:nvPr>
            <p:ph type="body" idx="1"/>
          </p:nvPr>
        </p:nvSpPr>
        <p:spPr/>
        <p:txBody>
          <a:bodyPr/>
          <a:lstStyle/>
          <a:p>
            <a:pPr algn="just" eaLnBrk="1" hangingPunct="1">
              <a:lnSpc>
                <a:spcPct val="80000"/>
              </a:lnSpc>
              <a:defRPr/>
            </a:pPr>
            <a:r>
              <a:rPr lang="tr-TR" sz="2800" dirty="0"/>
              <a:t>Higroskopik su kapasitesinin en üst düzeyinde su içeren bir toprağa su ilave edildiğinde bu su toprak taneciklerinin yüzeylerinde ince su filmleri halinde tutulmakta ve bu su filmleri </a:t>
            </a:r>
            <a:r>
              <a:rPr lang="tr-TR" sz="2800" dirty="0" err="1"/>
              <a:t>kapillar</a:t>
            </a:r>
            <a:r>
              <a:rPr lang="tr-TR" sz="2800" dirty="0"/>
              <a:t> su olarak adlandırılmaktadır. </a:t>
            </a:r>
          </a:p>
          <a:p>
            <a:pPr algn="just" eaLnBrk="1" hangingPunct="1">
              <a:lnSpc>
                <a:spcPct val="80000"/>
              </a:lnSpc>
              <a:defRPr/>
            </a:pPr>
            <a:endParaRPr lang="tr-TR" sz="2800" dirty="0"/>
          </a:p>
          <a:p>
            <a:pPr algn="just" eaLnBrk="1" hangingPunct="1">
              <a:lnSpc>
                <a:spcPct val="80000"/>
              </a:lnSpc>
              <a:defRPr/>
            </a:pPr>
            <a:r>
              <a:rPr lang="tr-TR" sz="2800" dirty="0"/>
              <a:t>Başlangıçta ince filmler halinde olan su, nem içeriği arttıkça kalınlaşmakta ve birbirine bitişik taneler etrafındaki sular birleşerek </a:t>
            </a:r>
            <a:r>
              <a:rPr lang="tr-TR" sz="2800" dirty="0" err="1"/>
              <a:t>kapillar</a:t>
            </a:r>
            <a:r>
              <a:rPr lang="tr-TR" sz="2800" dirty="0"/>
              <a:t> boşluklarda suyun devamlılığını sağlamaktadır. </a:t>
            </a:r>
          </a:p>
          <a:p>
            <a:pPr algn="just" eaLnBrk="1" hangingPunct="1">
              <a:lnSpc>
                <a:spcPct val="80000"/>
              </a:lnSpc>
              <a:buFont typeface="Wingdings" panose="05000000000000000000" pitchFamily="2" charset="2"/>
              <a:buNone/>
              <a:defRPr/>
            </a:pPr>
            <a:r>
              <a:rPr lang="tr-TR" sz="2400" dirty="0"/>
              <a:t>	</a:t>
            </a:r>
          </a:p>
        </p:txBody>
      </p:sp>
    </p:spTree>
    <p:extLst>
      <p:ext uri="{BB962C8B-B14F-4D97-AF65-F5344CB8AC3E}">
        <p14:creationId xmlns:p14="http://schemas.microsoft.com/office/powerpoint/2010/main" val="271462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2BA2A3D-C776-4F42-937A-D596FA939030}" type="slidenum">
              <a:rPr lang="tr-TR" altLang="tr-TR" sz="1400">
                <a:solidFill>
                  <a:srgbClr val="FFFFFF"/>
                </a:solidFill>
              </a:rPr>
              <a:pPr eaLnBrk="1" hangingPunct="1">
                <a:defRPr/>
              </a:pPr>
              <a:t>37</a:t>
            </a:fld>
            <a:endParaRPr lang="tr-TR" altLang="tr-TR" sz="1400">
              <a:solidFill>
                <a:srgbClr val="FFFFFF"/>
              </a:solidFill>
            </a:endParaRPr>
          </a:p>
        </p:txBody>
      </p:sp>
      <p:sp>
        <p:nvSpPr>
          <p:cNvPr id="240642" name="Rectangle 2"/>
          <p:cNvSpPr>
            <a:spLocks noGrp="1" noRot="1" noChangeArrowheads="1"/>
          </p:cNvSpPr>
          <p:nvPr>
            <p:ph type="title"/>
          </p:nvPr>
        </p:nvSpPr>
        <p:spPr/>
        <p:txBody>
          <a:bodyPr/>
          <a:lstStyle/>
          <a:p>
            <a:pPr eaLnBrk="1" hangingPunct="1">
              <a:defRPr/>
            </a:pPr>
            <a:r>
              <a:rPr lang="tr-TR" b="1" smtClean="0">
                <a:solidFill>
                  <a:srgbClr val="FFFF00"/>
                </a:solidFill>
              </a:rPr>
              <a:t>Kapillar Su</a:t>
            </a:r>
          </a:p>
        </p:txBody>
      </p:sp>
      <p:sp>
        <p:nvSpPr>
          <p:cNvPr id="240643" name="Rectangle 3"/>
          <p:cNvSpPr>
            <a:spLocks noGrp="1" noRot="1" noChangeArrowheads="1"/>
          </p:cNvSpPr>
          <p:nvPr>
            <p:ph type="body" idx="1"/>
          </p:nvPr>
        </p:nvSpPr>
        <p:spPr/>
        <p:txBody>
          <a:bodyPr/>
          <a:lstStyle/>
          <a:p>
            <a:pPr algn="just" eaLnBrk="1" hangingPunct="1">
              <a:defRPr/>
            </a:pPr>
            <a:r>
              <a:rPr lang="tr-TR" sz="2800" dirty="0" err="1"/>
              <a:t>Kapillar</a:t>
            </a:r>
            <a:r>
              <a:rPr lang="tr-TR" sz="2800" dirty="0"/>
              <a:t> su da toprak taneciklerinde yüzey kuvvetleri tarafından tutulmakla birlikte tutulma güçleri higroskopik suyunki kadar fazla değildir. </a:t>
            </a:r>
          </a:p>
          <a:p>
            <a:pPr algn="just" eaLnBrk="1" hangingPunct="1">
              <a:defRPr/>
            </a:pPr>
            <a:endParaRPr lang="tr-TR" sz="2800" dirty="0"/>
          </a:p>
          <a:p>
            <a:pPr algn="just" eaLnBrk="1" hangingPunct="1">
              <a:defRPr/>
            </a:pPr>
            <a:r>
              <a:rPr lang="tr-TR" sz="2800" dirty="0"/>
              <a:t>Ancak toprak tanecikleri tarafından yerçekimi etkisiyle koparılamayacak kadar da kuvvetli tutulmaktadırlar. Buna göre </a:t>
            </a:r>
            <a:r>
              <a:rPr lang="tr-TR" sz="2800" dirty="0" err="1"/>
              <a:t>kapillar</a:t>
            </a:r>
            <a:r>
              <a:rPr lang="tr-TR" sz="2800" dirty="0"/>
              <a:t> su toprakta </a:t>
            </a:r>
            <a:r>
              <a:rPr lang="tr-TR" sz="2800" b="1" dirty="0"/>
              <a:t>1/3 atmosferle 31 atmosferlik </a:t>
            </a:r>
            <a:r>
              <a:rPr lang="tr-TR" sz="2800" dirty="0"/>
              <a:t>eksi basınçlar arasında tutulan sudur. </a:t>
            </a:r>
          </a:p>
          <a:p>
            <a:pPr algn="just" eaLnBrk="1" hangingPunct="1">
              <a:defRPr/>
            </a:pPr>
            <a:endParaRPr lang="tr-TR" sz="2800" dirty="0"/>
          </a:p>
        </p:txBody>
      </p:sp>
    </p:spTree>
    <p:extLst>
      <p:ext uri="{BB962C8B-B14F-4D97-AF65-F5344CB8AC3E}">
        <p14:creationId xmlns:p14="http://schemas.microsoft.com/office/powerpoint/2010/main" val="1972598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D3A3E911-DCAF-44C4-B069-BA59F0DFE9EE}" type="slidenum">
              <a:rPr lang="tr-TR" altLang="tr-TR" sz="1400">
                <a:solidFill>
                  <a:srgbClr val="FFFFFF"/>
                </a:solidFill>
              </a:rPr>
              <a:pPr eaLnBrk="1" hangingPunct="1">
                <a:defRPr/>
              </a:pPr>
              <a:t>38</a:t>
            </a:fld>
            <a:endParaRPr lang="tr-TR" altLang="tr-TR" sz="1400">
              <a:solidFill>
                <a:srgbClr val="FFFFFF"/>
              </a:solidFill>
            </a:endParaRPr>
          </a:p>
        </p:txBody>
      </p:sp>
      <p:sp>
        <p:nvSpPr>
          <p:cNvPr id="190466" name="Rectangle 2"/>
          <p:cNvSpPr>
            <a:spLocks noGrp="1" noRot="1" noChangeArrowheads="1"/>
          </p:cNvSpPr>
          <p:nvPr>
            <p:ph type="title"/>
          </p:nvPr>
        </p:nvSpPr>
        <p:spPr/>
        <p:txBody>
          <a:bodyPr/>
          <a:lstStyle/>
          <a:p>
            <a:pPr eaLnBrk="1" hangingPunct="1">
              <a:defRPr/>
            </a:pPr>
            <a:r>
              <a:rPr lang="tr-TR" b="1" smtClean="0">
                <a:solidFill>
                  <a:srgbClr val="FFFF00"/>
                </a:solidFill>
              </a:rPr>
              <a:t>Kapillar Su</a:t>
            </a:r>
          </a:p>
        </p:txBody>
      </p:sp>
      <p:sp>
        <p:nvSpPr>
          <p:cNvPr id="190467" name="Rectangle 3"/>
          <p:cNvSpPr>
            <a:spLocks noGrp="1" noRot="1" noChangeArrowheads="1"/>
          </p:cNvSpPr>
          <p:nvPr>
            <p:ph type="body" idx="1"/>
          </p:nvPr>
        </p:nvSpPr>
        <p:spPr>
          <a:xfrm>
            <a:off x="1825625" y="1341439"/>
            <a:ext cx="8540750" cy="4757737"/>
          </a:xfrm>
        </p:spPr>
        <p:txBody>
          <a:bodyPr/>
          <a:lstStyle/>
          <a:p>
            <a:pPr eaLnBrk="1" hangingPunct="1">
              <a:lnSpc>
                <a:spcPct val="90000"/>
              </a:lnSpc>
              <a:buFont typeface="Wingdings" panose="05000000000000000000" pitchFamily="2" charset="2"/>
              <a:buNone/>
              <a:defRPr/>
            </a:pPr>
            <a:r>
              <a:rPr lang="tr-TR" sz="2400" dirty="0"/>
              <a:t>    </a:t>
            </a:r>
            <a:r>
              <a:rPr lang="tr-TR" sz="2400" dirty="0" err="1"/>
              <a:t>Kapillar</a:t>
            </a:r>
            <a:r>
              <a:rPr lang="tr-TR" sz="2400" dirty="0"/>
              <a:t> suyun tamamının sıvı durumda ve hareketli olmasına karşın bitki kökleri 15 atmosfer eksi basınçtan daha güçlü tutulan sudan yararlanamadığı için bu suyun </a:t>
            </a:r>
          </a:p>
          <a:p>
            <a:pPr eaLnBrk="1" hangingPunct="1">
              <a:lnSpc>
                <a:spcPct val="90000"/>
              </a:lnSpc>
              <a:buFont typeface="Wingdings" panose="05000000000000000000" pitchFamily="2" charset="2"/>
              <a:buNone/>
              <a:defRPr/>
            </a:pPr>
            <a:r>
              <a:rPr lang="tr-TR" sz="2400" dirty="0"/>
              <a:t>    15 atmosferle 31 atmosferlik eksi basınç arasındaki kısmı, bitki için yararlı olmamaktadır. </a:t>
            </a:r>
          </a:p>
          <a:p>
            <a:pPr eaLnBrk="1" hangingPunct="1">
              <a:lnSpc>
                <a:spcPct val="90000"/>
              </a:lnSpc>
              <a:buFont typeface="Wingdings" panose="05000000000000000000" pitchFamily="2" charset="2"/>
              <a:buNone/>
              <a:defRPr/>
            </a:pPr>
            <a:r>
              <a:rPr lang="tr-TR" sz="2400" dirty="0"/>
              <a:t>    Çeşitli toprakların </a:t>
            </a:r>
            <a:r>
              <a:rPr lang="tr-TR" sz="2400" dirty="0" err="1"/>
              <a:t>kapillar</a:t>
            </a:r>
            <a:r>
              <a:rPr lang="tr-TR" sz="2400" dirty="0"/>
              <a:t> su içerikleri önemli farklılıklar göstermektedir. Bu farklılıklara neden olan başlıca etmenler; </a:t>
            </a:r>
          </a:p>
          <a:p>
            <a:pPr eaLnBrk="1" hangingPunct="1">
              <a:lnSpc>
                <a:spcPct val="90000"/>
              </a:lnSpc>
              <a:buFont typeface="Wingdings" panose="05000000000000000000" pitchFamily="2" charset="2"/>
              <a:buNone/>
              <a:defRPr/>
            </a:pPr>
            <a:r>
              <a:rPr lang="tr-TR" sz="2400" dirty="0"/>
              <a:t>    a) Su filminin yüzey gerilimi, </a:t>
            </a:r>
          </a:p>
          <a:p>
            <a:pPr eaLnBrk="1" hangingPunct="1">
              <a:lnSpc>
                <a:spcPct val="90000"/>
              </a:lnSpc>
              <a:buFont typeface="Wingdings" panose="05000000000000000000" pitchFamily="2" charset="2"/>
              <a:buNone/>
              <a:defRPr/>
            </a:pPr>
            <a:r>
              <a:rPr lang="tr-TR" sz="2400" dirty="0"/>
              <a:t>    b) Toprak </a:t>
            </a:r>
            <a:r>
              <a:rPr lang="tr-TR" sz="2400" dirty="0" err="1"/>
              <a:t>tekstürü</a:t>
            </a:r>
            <a:r>
              <a:rPr lang="tr-TR" sz="2400" dirty="0"/>
              <a:t>, </a:t>
            </a:r>
          </a:p>
          <a:p>
            <a:pPr eaLnBrk="1" hangingPunct="1">
              <a:lnSpc>
                <a:spcPct val="90000"/>
              </a:lnSpc>
              <a:buFont typeface="Wingdings" panose="05000000000000000000" pitchFamily="2" charset="2"/>
              <a:buNone/>
              <a:defRPr/>
            </a:pPr>
            <a:r>
              <a:rPr lang="tr-TR" sz="2400" dirty="0"/>
              <a:t>    c) Toprak strüktürü ve </a:t>
            </a:r>
          </a:p>
          <a:p>
            <a:pPr eaLnBrk="1" hangingPunct="1">
              <a:lnSpc>
                <a:spcPct val="90000"/>
              </a:lnSpc>
              <a:buFont typeface="Wingdings" panose="05000000000000000000" pitchFamily="2" charset="2"/>
              <a:buNone/>
              <a:defRPr/>
            </a:pPr>
            <a:r>
              <a:rPr lang="tr-TR" sz="2400" dirty="0"/>
              <a:t>    d) Organik madde miktarıdır.</a:t>
            </a:r>
          </a:p>
        </p:txBody>
      </p:sp>
    </p:spTree>
    <p:extLst>
      <p:ext uri="{BB962C8B-B14F-4D97-AF65-F5344CB8AC3E}">
        <p14:creationId xmlns:p14="http://schemas.microsoft.com/office/powerpoint/2010/main" val="3203215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0FBB76A4-9CAF-4EE5-A553-0B0C7952B5B8}" type="slidenum">
              <a:rPr lang="tr-TR" altLang="tr-TR" sz="1400">
                <a:solidFill>
                  <a:srgbClr val="FFFFFF"/>
                </a:solidFill>
              </a:rPr>
              <a:pPr eaLnBrk="1" hangingPunct="1">
                <a:defRPr/>
              </a:pPr>
              <a:t>39</a:t>
            </a:fld>
            <a:endParaRPr lang="tr-TR" altLang="tr-TR" sz="1400">
              <a:solidFill>
                <a:srgbClr val="FFFFFF"/>
              </a:solidFill>
            </a:endParaRPr>
          </a:p>
        </p:txBody>
      </p:sp>
      <p:sp>
        <p:nvSpPr>
          <p:cNvPr id="191490" name="Rectangle 2"/>
          <p:cNvSpPr>
            <a:spLocks noGrp="1" noRot="1" noChangeArrowheads="1"/>
          </p:cNvSpPr>
          <p:nvPr>
            <p:ph type="title"/>
          </p:nvPr>
        </p:nvSpPr>
        <p:spPr/>
        <p:txBody>
          <a:bodyPr/>
          <a:lstStyle/>
          <a:p>
            <a:pPr eaLnBrk="1" hangingPunct="1">
              <a:defRPr/>
            </a:pPr>
            <a:r>
              <a:rPr lang="tr-TR" b="1" smtClean="0">
                <a:solidFill>
                  <a:srgbClr val="FFFF00"/>
                </a:solidFill>
              </a:rPr>
              <a:t>Kapillar Su</a:t>
            </a:r>
          </a:p>
        </p:txBody>
      </p:sp>
      <p:sp>
        <p:nvSpPr>
          <p:cNvPr id="191491" name="Rectangle 3"/>
          <p:cNvSpPr>
            <a:spLocks noGrp="1" noRot="1" noChangeArrowheads="1"/>
          </p:cNvSpPr>
          <p:nvPr>
            <p:ph type="body" idx="1"/>
          </p:nvPr>
        </p:nvSpPr>
        <p:spPr/>
        <p:txBody>
          <a:bodyPr/>
          <a:lstStyle/>
          <a:p>
            <a:pPr eaLnBrk="1" hangingPunct="1">
              <a:lnSpc>
                <a:spcPct val="90000"/>
              </a:lnSpc>
              <a:defRPr/>
            </a:pPr>
            <a:r>
              <a:rPr lang="tr-TR" dirty="0" smtClean="0"/>
              <a:t>Sıcaklık arttıkça yüzey gerilimi azalmakta ve buna bağlı olarak </a:t>
            </a:r>
            <a:r>
              <a:rPr lang="tr-TR" dirty="0" err="1" smtClean="0"/>
              <a:t>kapillar</a:t>
            </a:r>
            <a:r>
              <a:rPr lang="tr-TR" dirty="0" smtClean="0"/>
              <a:t> suyun miktarında da düşme görülmektedir.</a:t>
            </a:r>
          </a:p>
          <a:p>
            <a:pPr marL="0" indent="0" eaLnBrk="1" hangingPunct="1">
              <a:lnSpc>
                <a:spcPct val="90000"/>
              </a:lnSpc>
              <a:buNone/>
              <a:defRPr/>
            </a:pPr>
            <a:endParaRPr lang="tr-TR" dirty="0" smtClean="0"/>
          </a:p>
          <a:p>
            <a:pPr eaLnBrk="1" hangingPunct="1">
              <a:lnSpc>
                <a:spcPct val="90000"/>
              </a:lnSpc>
              <a:defRPr/>
            </a:pPr>
            <a:r>
              <a:rPr lang="tr-TR" dirty="0" err="1" smtClean="0"/>
              <a:t>Tekstür</a:t>
            </a:r>
            <a:r>
              <a:rPr lang="tr-TR" dirty="0" smtClean="0"/>
              <a:t> inceldikçe toprak tarafından tutulan </a:t>
            </a:r>
            <a:r>
              <a:rPr lang="tr-TR" dirty="0" err="1" smtClean="0"/>
              <a:t>kapillar</a:t>
            </a:r>
            <a:r>
              <a:rPr lang="tr-TR" dirty="0" smtClean="0"/>
              <a:t> suyun miktarı artmaktadır. Bunun esas nedeni ince </a:t>
            </a:r>
            <a:r>
              <a:rPr lang="tr-TR" dirty="0" err="1" smtClean="0"/>
              <a:t>tekstürlü</a:t>
            </a:r>
            <a:r>
              <a:rPr lang="tr-TR" dirty="0" smtClean="0"/>
              <a:t> topraklardaki geniş yüzey alanı ve çok büyük kısmını küçük </a:t>
            </a:r>
            <a:r>
              <a:rPr lang="tr-TR" dirty="0" err="1" smtClean="0"/>
              <a:t>porların</a:t>
            </a:r>
            <a:r>
              <a:rPr lang="tr-TR" dirty="0" smtClean="0"/>
              <a:t> sağladığı yüksek </a:t>
            </a:r>
            <a:r>
              <a:rPr lang="tr-TR" dirty="0" err="1" smtClean="0"/>
              <a:t>porozitedir</a:t>
            </a:r>
            <a:r>
              <a:rPr lang="tr-TR" dirty="0" smtClean="0"/>
              <a:t>.</a:t>
            </a:r>
          </a:p>
          <a:p>
            <a:pPr eaLnBrk="1" hangingPunct="1">
              <a:lnSpc>
                <a:spcPct val="90000"/>
              </a:lnSpc>
              <a:defRPr/>
            </a:pPr>
            <a:endParaRPr lang="tr-TR" dirty="0" smtClean="0"/>
          </a:p>
        </p:txBody>
      </p:sp>
    </p:spTree>
    <p:extLst>
      <p:ext uri="{BB962C8B-B14F-4D97-AF65-F5344CB8AC3E}">
        <p14:creationId xmlns:p14="http://schemas.microsoft.com/office/powerpoint/2010/main" val="1374126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564E8CD2-B355-482E-BB15-29484717B7CC}" type="slidenum">
              <a:rPr lang="tr-TR" altLang="tr-TR" sz="1400">
                <a:solidFill>
                  <a:srgbClr val="FFFFFF"/>
                </a:solidFill>
              </a:rPr>
              <a:pPr eaLnBrk="1" hangingPunct="1">
                <a:defRPr/>
              </a:pPr>
              <a:t>4</a:t>
            </a:fld>
            <a:endParaRPr lang="tr-TR" altLang="tr-TR" sz="1400">
              <a:solidFill>
                <a:srgbClr val="FFFFFF"/>
              </a:solidFill>
            </a:endParaRPr>
          </a:p>
        </p:txBody>
      </p:sp>
      <p:sp>
        <p:nvSpPr>
          <p:cNvPr id="139266" name="Rectangle 2"/>
          <p:cNvSpPr>
            <a:spLocks noGrp="1" noRot="1" noChangeArrowheads="1"/>
          </p:cNvSpPr>
          <p:nvPr>
            <p:ph type="title"/>
          </p:nvPr>
        </p:nvSpPr>
        <p:spPr/>
        <p:txBody>
          <a:bodyPr/>
          <a:lstStyle/>
          <a:p>
            <a:pPr eaLnBrk="1" hangingPunct="1">
              <a:defRPr/>
            </a:pPr>
            <a:r>
              <a:rPr lang="tr-TR" smtClean="0">
                <a:solidFill>
                  <a:srgbClr val="FFFF00"/>
                </a:solidFill>
              </a:rPr>
              <a:t>HİDROLİK İLETKENLİK</a:t>
            </a:r>
          </a:p>
        </p:txBody>
      </p:sp>
      <p:sp>
        <p:nvSpPr>
          <p:cNvPr id="139267" name="Rectangle 3"/>
          <p:cNvSpPr>
            <a:spLocks noGrp="1" noRot="1" noChangeArrowheads="1"/>
          </p:cNvSpPr>
          <p:nvPr>
            <p:ph type="body" idx="1"/>
          </p:nvPr>
        </p:nvSpPr>
        <p:spPr>
          <a:xfrm>
            <a:off x="1825625" y="1341439"/>
            <a:ext cx="8540750" cy="4757737"/>
          </a:xfrm>
        </p:spPr>
        <p:txBody>
          <a:bodyPr/>
          <a:lstStyle/>
          <a:p>
            <a:pPr algn="just" eaLnBrk="1" hangingPunct="1">
              <a:buFont typeface="Wingdings" panose="05000000000000000000" pitchFamily="2" charset="2"/>
              <a:buNone/>
              <a:defRPr/>
            </a:pPr>
            <a:r>
              <a:rPr lang="tr-TR" sz="2800" dirty="0"/>
              <a:t>   Hidrolik iletkenlik büyük ölçüde toprağın su içeriğine bağlı bir özelliktir ve toprağın su içeriği doygunluktan solma noktasına doğru azaldıkça farklı oranlarda azalmalar göstermektedir. </a:t>
            </a:r>
          </a:p>
          <a:p>
            <a:pPr algn="just" eaLnBrk="1" hangingPunct="1">
              <a:buFont typeface="Wingdings" panose="05000000000000000000" pitchFamily="2" charset="2"/>
              <a:buNone/>
              <a:defRPr/>
            </a:pPr>
            <a:r>
              <a:rPr lang="tr-TR" sz="2800" dirty="0"/>
              <a:t>   </a:t>
            </a:r>
          </a:p>
          <a:p>
            <a:pPr algn="just" eaLnBrk="1" hangingPunct="1">
              <a:buFont typeface="Wingdings" panose="05000000000000000000" pitchFamily="2" charset="2"/>
              <a:buNone/>
              <a:defRPr/>
            </a:pPr>
            <a:r>
              <a:rPr lang="tr-TR" sz="2800" dirty="0"/>
              <a:t>   Toprağın su içeriği ile </a:t>
            </a:r>
            <a:r>
              <a:rPr lang="tr-TR" sz="2800" dirty="0" err="1"/>
              <a:t>porların</a:t>
            </a:r>
            <a:r>
              <a:rPr lang="tr-TR" sz="2800" dirty="0"/>
              <a:t> büyüklük ve dağılımları arasındaki farklılıklar farklı </a:t>
            </a:r>
            <a:r>
              <a:rPr lang="tr-TR" sz="2800" dirty="0" err="1"/>
              <a:t>tekstür</a:t>
            </a:r>
            <a:r>
              <a:rPr lang="tr-TR" sz="2800" dirty="0"/>
              <a:t> ve strüktüre sahip topraklarda hidrolik iletkenlik ve su içeriği arasındaki ilişkide önemli değişikliklere neden olmaktadır. </a:t>
            </a:r>
          </a:p>
        </p:txBody>
      </p:sp>
    </p:spTree>
    <p:extLst>
      <p:ext uri="{BB962C8B-B14F-4D97-AF65-F5344CB8AC3E}">
        <p14:creationId xmlns:p14="http://schemas.microsoft.com/office/powerpoint/2010/main" val="2318828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3524713-DA35-4A12-935F-FD8EDCBFF4C8}" type="slidenum">
              <a:rPr lang="tr-TR" altLang="tr-TR" sz="1400">
                <a:solidFill>
                  <a:srgbClr val="FFFFFF"/>
                </a:solidFill>
              </a:rPr>
              <a:pPr eaLnBrk="1" hangingPunct="1">
                <a:defRPr/>
              </a:pPr>
              <a:t>40</a:t>
            </a:fld>
            <a:endParaRPr lang="tr-TR" altLang="tr-TR" sz="1400">
              <a:solidFill>
                <a:srgbClr val="FFFFFF"/>
              </a:solidFill>
            </a:endParaRPr>
          </a:p>
        </p:txBody>
      </p:sp>
      <p:sp>
        <p:nvSpPr>
          <p:cNvPr id="241666" name="Rectangle 2"/>
          <p:cNvSpPr>
            <a:spLocks noGrp="1" noRot="1" noChangeArrowheads="1"/>
          </p:cNvSpPr>
          <p:nvPr>
            <p:ph type="title"/>
          </p:nvPr>
        </p:nvSpPr>
        <p:spPr/>
        <p:txBody>
          <a:bodyPr/>
          <a:lstStyle/>
          <a:p>
            <a:pPr eaLnBrk="1" hangingPunct="1">
              <a:defRPr/>
            </a:pPr>
            <a:r>
              <a:rPr lang="tr-TR" b="1" smtClean="0">
                <a:solidFill>
                  <a:srgbClr val="FFFF00"/>
                </a:solidFill>
              </a:rPr>
              <a:t>Kapillar Su</a:t>
            </a:r>
          </a:p>
        </p:txBody>
      </p:sp>
      <p:sp>
        <p:nvSpPr>
          <p:cNvPr id="241667" name="Rectangle 3"/>
          <p:cNvSpPr>
            <a:spLocks noGrp="1" noRot="1" noChangeArrowheads="1"/>
          </p:cNvSpPr>
          <p:nvPr>
            <p:ph type="body" idx="1"/>
          </p:nvPr>
        </p:nvSpPr>
        <p:spPr>
          <a:xfrm>
            <a:off x="1825625" y="1341439"/>
            <a:ext cx="8540750" cy="4757737"/>
          </a:xfrm>
        </p:spPr>
        <p:txBody>
          <a:bodyPr/>
          <a:lstStyle/>
          <a:p>
            <a:pPr eaLnBrk="1" hangingPunct="1">
              <a:lnSpc>
                <a:spcPct val="90000"/>
              </a:lnSpc>
              <a:defRPr/>
            </a:pPr>
            <a:r>
              <a:rPr lang="tr-TR" sz="2400" dirty="0"/>
              <a:t>Strüktür de </a:t>
            </a:r>
            <a:r>
              <a:rPr lang="tr-TR" sz="2400" dirty="0" err="1"/>
              <a:t>kapillar</a:t>
            </a:r>
            <a:r>
              <a:rPr lang="tr-TR" sz="2400" dirty="0"/>
              <a:t> suyun miktarını kontrol eden diğer bir etmendir. İyi </a:t>
            </a:r>
            <a:r>
              <a:rPr lang="tr-TR" sz="2400" dirty="0" err="1"/>
              <a:t>agregatlaşmış</a:t>
            </a:r>
            <a:r>
              <a:rPr lang="tr-TR" sz="2400" dirty="0"/>
              <a:t> killi toprakların, </a:t>
            </a:r>
            <a:r>
              <a:rPr lang="tr-TR" sz="2400" dirty="0" err="1"/>
              <a:t>teksel</a:t>
            </a:r>
            <a:r>
              <a:rPr lang="tr-TR" sz="2400" dirty="0"/>
              <a:t> yapıda olanlara kıyasla daha fazla </a:t>
            </a:r>
            <a:r>
              <a:rPr lang="tr-TR" sz="2400" dirty="0" err="1"/>
              <a:t>porozite</a:t>
            </a:r>
            <a:r>
              <a:rPr lang="tr-TR" sz="2400" dirty="0"/>
              <a:t> içermeleri bu toprakların daha fazla </a:t>
            </a:r>
            <a:r>
              <a:rPr lang="tr-TR" sz="2400" dirty="0" err="1"/>
              <a:t>kapillar</a:t>
            </a:r>
            <a:r>
              <a:rPr lang="tr-TR" sz="2400" dirty="0"/>
              <a:t> su tutmalarına neden olmaktadır. Kumlu topraklarda ise kısmi sıkışma </a:t>
            </a:r>
            <a:r>
              <a:rPr lang="tr-TR" sz="2400" dirty="0" err="1"/>
              <a:t>kapillar</a:t>
            </a:r>
            <a:r>
              <a:rPr lang="tr-TR" sz="2400" dirty="0"/>
              <a:t> su içeriğinin artmasına yardım etmektedir. </a:t>
            </a:r>
          </a:p>
          <a:p>
            <a:pPr marL="0" indent="0" eaLnBrk="1" hangingPunct="1">
              <a:lnSpc>
                <a:spcPct val="90000"/>
              </a:lnSpc>
              <a:buNone/>
              <a:defRPr/>
            </a:pPr>
            <a:endParaRPr lang="tr-TR" sz="2400" dirty="0"/>
          </a:p>
          <a:p>
            <a:pPr eaLnBrk="1" hangingPunct="1">
              <a:lnSpc>
                <a:spcPct val="90000"/>
              </a:lnSpc>
              <a:defRPr/>
            </a:pPr>
            <a:r>
              <a:rPr lang="tr-TR" sz="2400" dirty="0"/>
              <a:t>Organik maddenin varlığı, hem topraktaki </a:t>
            </a:r>
            <a:r>
              <a:rPr lang="tr-TR" sz="2400" dirty="0" err="1"/>
              <a:t>kapillar</a:t>
            </a:r>
            <a:r>
              <a:rPr lang="tr-TR" sz="2400" dirty="0"/>
              <a:t> boşlukların miktarını artırdığından hem de organik maddenin kendisi yüksek su tutma kapasitesine sahip olduğundan, benzer </a:t>
            </a:r>
            <a:r>
              <a:rPr lang="tr-TR" sz="2400" dirty="0" err="1"/>
              <a:t>tekstürlü</a:t>
            </a:r>
            <a:r>
              <a:rPr lang="tr-TR" sz="2400" dirty="0"/>
              <a:t> topraklarda organik madde içeriği arttıkça </a:t>
            </a:r>
            <a:r>
              <a:rPr lang="tr-TR" sz="2400" dirty="0" err="1"/>
              <a:t>kapillar</a:t>
            </a:r>
            <a:r>
              <a:rPr lang="tr-TR" sz="2400" dirty="0"/>
              <a:t> su miktarı da artmaktadır. </a:t>
            </a:r>
          </a:p>
          <a:p>
            <a:pPr eaLnBrk="1" hangingPunct="1">
              <a:lnSpc>
                <a:spcPct val="90000"/>
              </a:lnSpc>
              <a:defRPr/>
            </a:pPr>
            <a:endParaRPr lang="tr-TR" sz="2400" dirty="0"/>
          </a:p>
        </p:txBody>
      </p:sp>
    </p:spTree>
    <p:extLst>
      <p:ext uri="{BB962C8B-B14F-4D97-AF65-F5344CB8AC3E}">
        <p14:creationId xmlns:p14="http://schemas.microsoft.com/office/powerpoint/2010/main" val="15815462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220798F8-7F6E-47A5-A434-DEE850375D40}" type="slidenum">
              <a:rPr lang="tr-TR" altLang="tr-TR" sz="1400">
                <a:solidFill>
                  <a:srgbClr val="FFFFFF"/>
                </a:solidFill>
              </a:rPr>
              <a:pPr eaLnBrk="1" hangingPunct="1">
                <a:defRPr/>
              </a:pPr>
              <a:t>41</a:t>
            </a:fld>
            <a:endParaRPr lang="tr-TR" altLang="tr-TR" sz="1400">
              <a:solidFill>
                <a:srgbClr val="FFFFFF"/>
              </a:solidFill>
            </a:endParaRPr>
          </a:p>
        </p:txBody>
      </p:sp>
      <p:sp>
        <p:nvSpPr>
          <p:cNvPr id="192514" name="Rectangle 2"/>
          <p:cNvSpPr>
            <a:spLocks noGrp="1" noRot="1" noChangeArrowheads="1"/>
          </p:cNvSpPr>
          <p:nvPr>
            <p:ph type="title"/>
          </p:nvPr>
        </p:nvSpPr>
        <p:spPr/>
        <p:txBody>
          <a:bodyPr/>
          <a:lstStyle/>
          <a:p>
            <a:pPr eaLnBrk="1" hangingPunct="1">
              <a:defRPr/>
            </a:pPr>
            <a:r>
              <a:rPr lang="tr-TR" b="1" smtClean="0">
                <a:solidFill>
                  <a:srgbClr val="FFFF00"/>
                </a:solidFill>
              </a:rPr>
              <a:t>Yerçekimi Etkisindeki Su</a:t>
            </a:r>
          </a:p>
        </p:txBody>
      </p:sp>
      <p:sp>
        <p:nvSpPr>
          <p:cNvPr id="192515" name="Rectangle 3"/>
          <p:cNvSpPr>
            <a:spLocks noGrp="1" noRot="1" noChangeArrowheads="1"/>
          </p:cNvSpPr>
          <p:nvPr>
            <p:ph type="body" idx="1"/>
          </p:nvPr>
        </p:nvSpPr>
        <p:spPr/>
        <p:txBody>
          <a:bodyPr/>
          <a:lstStyle/>
          <a:p>
            <a:pPr algn="just" eaLnBrk="1" hangingPunct="1">
              <a:lnSpc>
                <a:spcPct val="80000"/>
              </a:lnSpc>
              <a:buFont typeface="Wingdings" panose="05000000000000000000" pitchFamily="2" charset="2"/>
              <a:buNone/>
              <a:defRPr/>
            </a:pPr>
            <a:r>
              <a:rPr lang="tr-TR" sz="2400"/>
              <a:t>    Topraktaki su miktarı tarla kapasitesini aştığında bu kapasitenin üzerindeki fazla su, yerçekimi etkisiyle toprak içinde aşağıya doğru hareket etmekte ve yerçekimi etkisindeki su olarak adlandırılmaktadır. </a:t>
            </a:r>
          </a:p>
          <a:p>
            <a:pPr algn="just" eaLnBrk="1" hangingPunct="1">
              <a:lnSpc>
                <a:spcPct val="80000"/>
              </a:lnSpc>
              <a:buFont typeface="Wingdings" panose="05000000000000000000" pitchFamily="2" charset="2"/>
              <a:buNone/>
              <a:defRPr/>
            </a:pPr>
            <a:r>
              <a:rPr lang="tr-TR" sz="2400"/>
              <a:t>	</a:t>
            </a:r>
          </a:p>
          <a:p>
            <a:pPr algn="just" eaLnBrk="1" hangingPunct="1">
              <a:lnSpc>
                <a:spcPct val="80000"/>
              </a:lnSpc>
              <a:buFont typeface="Wingdings" panose="05000000000000000000" pitchFamily="2" charset="2"/>
              <a:buNone/>
              <a:defRPr/>
            </a:pPr>
            <a:r>
              <a:rPr lang="tr-TR" sz="2400"/>
              <a:t>    Geçirgen bir toprakta yerçekimi etkisindeki su alt katlara doğru hareketi sonucunda toprağı terk ettiği halde, geçirimsiz katman içeren topraklarda üst katmanlardan gelen su bu geçirimsiz katman üzerinde birikmektedir. Eğer üst katmanlardan suyun akışı devam ederse geçirimsiz katman üzerinde biriken suyun miktarı artmakta ve boşlukları tamamen suyla dolu bir toprak katmanı ortaya çıkmaktadır. </a:t>
            </a:r>
          </a:p>
        </p:txBody>
      </p:sp>
    </p:spTree>
    <p:extLst>
      <p:ext uri="{BB962C8B-B14F-4D97-AF65-F5344CB8AC3E}">
        <p14:creationId xmlns:p14="http://schemas.microsoft.com/office/powerpoint/2010/main" val="2327228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CC5EBE38-1AE8-4148-B217-7EBEC19A22A2}" type="slidenum">
              <a:rPr lang="tr-TR" altLang="tr-TR" sz="1400">
                <a:solidFill>
                  <a:srgbClr val="FFFFFF"/>
                </a:solidFill>
              </a:rPr>
              <a:pPr eaLnBrk="1" hangingPunct="1">
                <a:defRPr/>
              </a:pPr>
              <a:t>42</a:t>
            </a:fld>
            <a:endParaRPr lang="tr-TR" altLang="tr-TR" sz="1400">
              <a:solidFill>
                <a:srgbClr val="FFFFFF"/>
              </a:solidFill>
            </a:endParaRPr>
          </a:p>
        </p:txBody>
      </p:sp>
      <p:sp>
        <p:nvSpPr>
          <p:cNvPr id="243714" name="Rectangle 2"/>
          <p:cNvSpPr>
            <a:spLocks noGrp="1" noRot="1" noChangeArrowheads="1"/>
          </p:cNvSpPr>
          <p:nvPr>
            <p:ph type="title"/>
          </p:nvPr>
        </p:nvSpPr>
        <p:spPr/>
        <p:txBody>
          <a:bodyPr/>
          <a:lstStyle/>
          <a:p>
            <a:pPr eaLnBrk="1" hangingPunct="1">
              <a:defRPr/>
            </a:pPr>
            <a:r>
              <a:rPr lang="tr-TR" b="1" smtClean="0">
                <a:solidFill>
                  <a:srgbClr val="FFFF00"/>
                </a:solidFill>
              </a:rPr>
              <a:t>Yerçekimi Etkisindeki Su</a:t>
            </a:r>
          </a:p>
        </p:txBody>
      </p:sp>
      <p:sp>
        <p:nvSpPr>
          <p:cNvPr id="243715" name="Rectangle 3"/>
          <p:cNvSpPr>
            <a:spLocks noGrp="1" noRot="1" noChangeArrowheads="1"/>
          </p:cNvSpPr>
          <p:nvPr>
            <p:ph type="body" idx="1"/>
          </p:nvPr>
        </p:nvSpPr>
        <p:spPr/>
        <p:txBody>
          <a:bodyPr/>
          <a:lstStyle/>
          <a:p>
            <a:pPr algn="just" eaLnBrk="1" hangingPunct="1">
              <a:buFont typeface="Wingdings" panose="05000000000000000000" pitchFamily="2" charset="2"/>
              <a:buNone/>
              <a:defRPr/>
            </a:pPr>
            <a:r>
              <a:rPr lang="tr-TR" sz="2800"/>
              <a:t>   Bu katmandaki toprak doygun toprak ve bu katman içinde birikmiş olan suyun üst düzeyi de </a:t>
            </a:r>
            <a:r>
              <a:rPr lang="tr-TR" sz="2800">
                <a:solidFill>
                  <a:srgbClr val="FF0000"/>
                </a:solidFill>
              </a:rPr>
              <a:t>su tablası</a:t>
            </a:r>
            <a:r>
              <a:rPr lang="tr-TR" sz="2800"/>
              <a:t> olarak adlandırılmaktadır. Yukarıdan aşağıya doğru hareket eden suyun miktarı arttıkça su tablası yükselmekte ve suyla doygun olan katmanın kalınlığı fazlalaşmaktadır. Söz konusu su tablasının kökler bölgesine kadar yükselmesi halinde kökler kendileri için gerekli oksijeni almamakta ve bitki gelişimi durmaktadır. </a:t>
            </a:r>
          </a:p>
          <a:p>
            <a:pPr eaLnBrk="1" hangingPunct="1">
              <a:defRPr/>
            </a:pPr>
            <a:endParaRPr lang="tr-TR" sz="2800"/>
          </a:p>
        </p:txBody>
      </p:sp>
    </p:spTree>
    <p:extLst>
      <p:ext uri="{BB962C8B-B14F-4D97-AF65-F5344CB8AC3E}">
        <p14:creationId xmlns:p14="http://schemas.microsoft.com/office/powerpoint/2010/main" val="14883345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705CE75D-549C-4EF8-8FE4-8A2331915B61}" type="slidenum">
              <a:rPr lang="tr-TR" altLang="tr-TR" sz="1400">
                <a:solidFill>
                  <a:srgbClr val="FFFFFF"/>
                </a:solidFill>
              </a:rPr>
              <a:pPr eaLnBrk="1" hangingPunct="1">
                <a:defRPr/>
              </a:pPr>
              <a:t>43</a:t>
            </a:fld>
            <a:endParaRPr lang="tr-TR" altLang="tr-TR" sz="1400">
              <a:solidFill>
                <a:srgbClr val="FFFFFF"/>
              </a:solidFill>
            </a:endParaRPr>
          </a:p>
        </p:txBody>
      </p:sp>
      <p:sp>
        <p:nvSpPr>
          <p:cNvPr id="193538" name="Rectangle 2"/>
          <p:cNvSpPr>
            <a:spLocks noGrp="1" noRot="1" noChangeArrowheads="1"/>
          </p:cNvSpPr>
          <p:nvPr>
            <p:ph type="title"/>
          </p:nvPr>
        </p:nvSpPr>
        <p:spPr/>
        <p:txBody>
          <a:bodyPr/>
          <a:lstStyle/>
          <a:p>
            <a:pPr eaLnBrk="1" hangingPunct="1">
              <a:defRPr/>
            </a:pPr>
            <a:r>
              <a:rPr lang="tr-TR" b="1" smtClean="0">
                <a:solidFill>
                  <a:srgbClr val="FFFF00"/>
                </a:solidFill>
              </a:rPr>
              <a:t>Yerçekimi Etkisindeki Su</a:t>
            </a:r>
          </a:p>
        </p:txBody>
      </p:sp>
      <p:sp>
        <p:nvSpPr>
          <p:cNvPr id="193539" name="Rectangle 3"/>
          <p:cNvSpPr>
            <a:spLocks noGrp="1" noRot="1" noChangeArrowheads="1"/>
          </p:cNvSpPr>
          <p:nvPr>
            <p:ph type="body" idx="1"/>
          </p:nvPr>
        </p:nvSpPr>
        <p:spPr/>
        <p:txBody>
          <a:bodyPr/>
          <a:lstStyle/>
          <a:p>
            <a:pPr eaLnBrk="1" hangingPunct="1">
              <a:lnSpc>
                <a:spcPct val="90000"/>
              </a:lnSpc>
              <a:defRPr/>
            </a:pPr>
            <a:r>
              <a:rPr lang="tr-TR" sz="2400" dirty="0"/>
              <a:t>Su tablasının fazla yükselmesi aynı zamanda tuzlu ve alkali toprakların gelişmesine de neden olmaktadır (Özellikle tuzlu taban sularının varlığında). Bu bakımdan böyle topraklardaki serbest su uygun drenaj yöntemleriyle en azından kökler bölgesinden olabildiğince hızlı bir biçimde uzaklaştırılmalıdır.</a:t>
            </a:r>
          </a:p>
          <a:p>
            <a:pPr eaLnBrk="1" hangingPunct="1">
              <a:lnSpc>
                <a:spcPct val="90000"/>
              </a:lnSpc>
              <a:buFont typeface="Wingdings" panose="05000000000000000000" pitchFamily="2" charset="2"/>
              <a:buNone/>
              <a:defRPr/>
            </a:pPr>
            <a:endParaRPr lang="tr-TR" sz="2400" dirty="0"/>
          </a:p>
          <a:p>
            <a:pPr eaLnBrk="1" hangingPunct="1">
              <a:lnSpc>
                <a:spcPct val="90000"/>
              </a:lnSpc>
              <a:defRPr/>
            </a:pPr>
            <a:r>
              <a:rPr lang="tr-TR" sz="2400" dirty="0"/>
              <a:t>Yerçekimi etkisindeki suyun toprak içindeki hareketi </a:t>
            </a:r>
            <a:r>
              <a:rPr lang="tr-TR" sz="2400" dirty="0" err="1"/>
              <a:t>tekstür</a:t>
            </a:r>
            <a:r>
              <a:rPr lang="tr-TR" sz="2400" dirty="0"/>
              <a:t>, strüktür, sıcaklık ve basınç gibi etmenlerin kontrolünde bulunmaktadır. Bunlardan sıcaklık ve basıncı tarla şartlarındaki pratik önemleri fazla değildir. </a:t>
            </a:r>
            <a:r>
              <a:rPr lang="tr-TR" sz="2400" dirty="0" err="1"/>
              <a:t>Tekstür</a:t>
            </a:r>
            <a:r>
              <a:rPr lang="tr-TR" sz="2400" dirty="0"/>
              <a:t> ve strüktür ise bu suyun hareketinde büyük etki sahibidirler. </a:t>
            </a:r>
          </a:p>
        </p:txBody>
      </p:sp>
    </p:spTree>
    <p:extLst>
      <p:ext uri="{BB962C8B-B14F-4D97-AF65-F5344CB8AC3E}">
        <p14:creationId xmlns:p14="http://schemas.microsoft.com/office/powerpoint/2010/main" val="3394359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34065EBE-CED5-422A-9524-6D7AEA049504}" type="slidenum">
              <a:rPr lang="tr-TR" altLang="tr-TR" sz="1400">
                <a:solidFill>
                  <a:srgbClr val="FFFFFF"/>
                </a:solidFill>
              </a:rPr>
              <a:pPr eaLnBrk="1" hangingPunct="1">
                <a:defRPr/>
              </a:pPr>
              <a:t>44</a:t>
            </a:fld>
            <a:endParaRPr lang="tr-TR" altLang="tr-TR" sz="1400">
              <a:solidFill>
                <a:srgbClr val="FFFFFF"/>
              </a:solidFill>
            </a:endParaRPr>
          </a:p>
        </p:txBody>
      </p:sp>
      <p:sp>
        <p:nvSpPr>
          <p:cNvPr id="242690" name="Rectangle 2"/>
          <p:cNvSpPr>
            <a:spLocks noGrp="1" noRot="1" noChangeArrowheads="1"/>
          </p:cNvSpPr>
          <p:nvPr>
            <p:ph type="title"/>
          </p:nvPr>
        </p:nvSpPr>
        <p:spPr/>
        <p:txBody>
          <a:bodyPr/>
          <a:lstStyle/>
          <a:p>
            <a:pPr eaLnBrk="1" hangingPunct="1">
              <a:defRPr/>
            </a:pPr>
            <a:r>
              <a:rPr lang="tr-TR" b="1" smtClean="0">
                <a:solidFill>
                  <a:srgbClr val="FFFF00"/>
                </a:solidFill>
              </a:rPr>
              <a:t>Yerçekimi Etkisindeki Su</a:t>
            </a:r>
          </a:p>
        </p:txBody>
      </p:sp>
      <p:sp>
        <p:nvSpPr>
          <p:cNvPr id="242691" name="Rectangle 3"/>
          <p:cNvSpPr>
            <a:spLocks noGrp="1" noRot="1" noChangeArrowheads="1"/>
          </p:cNvSpPr>
          <p:nvPr>
            <p:ph type="body" idx="1"/>
          </p:nvPr>
        </p:nvSpPr>
        <p:spPr/>
        <p:txBody>
          <a:bodyPr/>
          <a:lstStyle/>
          <a:p>
            <a:pPr algn="just" eaLnBrk="1" hangingPunct="1">
              <a:defRPr/>
            </a:pPr>
            <a:r>
              <a:rPr lang="tr-TR" sz="2400" dirty="0"/>
              <a:t>Suyun akışı tane büyüklüğü ile orantılı olmakta ve tane büyüklüğü arttıkça, </a:t>
            </a:r>
            <a:r>
              <a:rPr lang="tr-TR" sz="2400" dirty="0" err="1"/>
              <a:t>porların</a:t>
            </a:r>
            <a:r>
              <a:rPr lang="tr-TR" sz="2400" dirty="0"/>
              <a:t> büyümesine bağlı olarak, suyun akış hızı da artmaktadır. Strüktürel yönden ise </a:t>
            </a:r>
            <a:r>
              <a:rPr lang="tr-TR" sz="2400" dirty="0" err="1"/>
              <a:t>agregatlaşmış</a:t>
            </a:r>
            <a:r>
              <a:rPr lang="tr-TR" sz="2400" dirty="0"/>
              <a:t> topraklarda tanecikler ne kadar sık paketlenmişlerse suyun hareketi o kadar yavaş olmaktadır. </a:t>
            </a:r>
          </a:p>
          <a:p>
            <a:pPr algn="just" eaLnBrk="1" hangingPunct="1">
              <a:defRPr/>
            </a:pPr>
            <a:endParaRPr lang="tr-TR" sz="2400" dirty="0"/>
          </a:p>
          <a:p>
            <a:pPr algn="just" eaLnBrk="1" hangingPunct="1">
              <a:defRPr/>
            </a:pPr>
            <a:r>
              <a:rPr lang="tr-TR" sz="2400" dirty="0" err="1"/>
              <a:t>Granüler</a:t>
            </a:r>
            <a:r>
              <a:rPr lang="tr-TR" sz="2400" dirty="0"/>
              <a:t> strüktürlü topraklar suyun serbest bir şekilde akmasına izin vermekte buna karşın özellikle killi topraklarda </a:t>
            </a:r>
            <a:r>
              <a:rPr lang="tr-TR" sz="2400" dirty="0" err="1"/>
              <a:t>teksel</a:t>
            </a:r>
            <a:r>
              <a:rPr lang="tr-TR" sz="2400" dirty="0"/>
              <a:t> yapının varlığı suyun akışını yavaşlatmaktadır. </a:t>
            </a:r>
          </a:p>
          <a:p>
            <a:pPr eaLnBrk="1" hangingPunct="1">
              <a:defRPr/>
            </a:pPr>
            <a:endParaRPr lang="tr-TR" sz="2800" dirty="0"/>
          </a:p>
        </p:txBody>
      </p:sp>
    </p:spTree>
    <p:extLst>
      <p:ext uri="{BB962C8B-B14F-4D97-AF65-F5344CB8AC3E}">
        <p14:creationId xmlns:p14="http://schemas.microsoft.com/office/powerpoint/2010/main" val="16404579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F8D55E0-161A-4C26-8CE9-EB7735A8BF8B}" type="slidenum">
              <a:rPr lang="tr-TR" altLang="tr-TR" sz="1400">
                <a:solidFill>
                  <a:srgbClr val="FFFFFF"/>
                </a:solidFill>
              </a:rPr>
              <a:pPr eaLnBrk="1" hangingPunct="1">
                <a:defRPr/>
              </a:pPr>
              <a:t>45</a:t>
            </a:fld>
            <a:endParaRPr lang="tr-TR" altLang="tr-TR" sz="1400">
              <a:solidFill>
                <a:srgbClr val="FFFFFF"/>
              </a:solidFill>
            </a:endParaRPr>
          </a:p>
        </p:txBody>
      </p:sp>
      <p:sp>
        <p:nvSpPr>
          <p:cNvPr id="259074" name="Rectangle 2"/>
          <p:cNvSpPr>
            <a:spLocks noGrp="1" noRot="1" noChangeArrowheads="1"/>
          </p:cNvSpPr>
          <p:nvPr>
            <p:ph type="title"/>
          </p:nvPr>
        </p:nvSpPr>
        <p:spPr>
          <a:xfrm>
            <a:off x="1825625" y="228600"/>
            <a:ext cx="8510588" cy="985838"/>
          </a:xfrm>
        </p:spPr>
        <p:txBody>
          <a:bodyPr/>
          <a:lstStyle/>
          <a:p>
            <a:pPr eaLnBrk="1" hangingPunct="1">
              <a:defRPr/>
            </a:pPr>
            <a:r>
              <a:rPr lang="tr-TR" sz="3600">
                <a:solidFill>
                  <a:srgbClr val="FFFF00"/>
                </a:solidFill>
              </a:rPr>
              <a:t>HİDROLOJİK DÖNGÜ</a:t>
            </a:r>
          </a:p>
        </p:txBody>
      </p:sp>
      <p:sp>
        <p:nvSpPr>
          <p:cNvPr id="259075" name="Rectangle 3"/>
          <p:cNvSpPr>
            <a:spLocks noGrp="1" noRot="1" noChangeArrowheads="1"/>
          </p:cNvSpPr>
          <p:nvPr>
            <p:ph type="body" idx="1"/>
          </p:nvPr>
        </p:nvSpPr>
        <p:spPr>
          <a:xfrm>
            <a:off x="1919289" y="1268414"/>
            <a:ext cx="8353425" cy="5184775"/>
          </a:xfrm>
        </p:spPr>
        <p:txBody>
          <a:bodyPr/>
          <a:lstStyle/>
          <a:p>
            <a:pPr eaLnBrk="1" hangingPunct="1">
              <a:lnSpc>
                <a:spcPct val="90000"/>
              </a:lnSpc>
              <a:defRPr/>
            </a:pPr>
            <a:r>
              <a:rPr lang="tr-TR" sz="2800" dirty="0"/>
              <a:t>Toprağa giren suyun kaynakları</a:t>
            </a:r>
          </a:p>
          <a:p>
            <a:pPr eaLnBrk="1" hangingPunct="1">
              <a:lnSpc>
                <a:spcPct val="90000"/>
              </a:lnSpc>
              <a:buFont typeface="Wingdings" panose="05000000000000000000" pitchFamily="2" charset="2"/>
              <a:buNone/>
              <a:defRPr/>
            </a:pPr>
            <a:r>
              <a:rPr lang="tr-TR" sz="2800" dirty="0"/>
              <a:t>    Yağış (P) ve sulama suyu (I)</a:t>
            </a:r>
          </a:p>
          <a:p>
            <a:pPr eaLnBrk="1" hangingPunct="1">
              <a:lnSpc>
                <a:spcPct val="90000"/>
              </a:lnSpc>
              <a:defRPr/>
            </a:pPr>
            <a:r>
              <a:rPr lang="tr-TR" sz="2800" dirty="0"/>
              <a:t>Topraktan uzaklaşan suyun kaynakları</a:t>
            </a:r>
          </a:p>
          <a:p>
            <a:pPr eaLnBrk="1" hangingPunct="1">
              <a:lnSpc>
                <a:spcPct val="90000"/>
              </a:lnSpc>
              <a:buFont typeface="Wingdings" panose="05000000000000000000" pitchFamily="2" charset="2"/>
              <a:buNone/>
              <a:defRPr/>
            </a:pPr>
            <a:r>
              <a:rPr lang="tr-TR" sz="2800" dirty="0"/>
              <a:t>    </a:t>
            </a:r>
            <a:r>
              <a:rPr lang="tr-TR" sz="2800" dirty="0" err="1"/>
              <a:t>Evapotranspirasyon</a:t>
            </a:r>
            <a:r>
              <a:rPr lang="tr-TR" sz="2800" dirty="0"/>
              <a:t> (ET), Drenaj (D), Yüzey akışı (R) </a:t>
            </a:r>
          </a:p>
          <a:p>
            <a:pPr eaLnBrk="1" hangingPunct="1">
              <a:lnSpc>
                <a:spcPct val="90000"/>
              </a:lnSpc>
              <a:buFont typeface="Wingdings" panose="05000000000000000000" pitchFamily="2" charset="2"/>
              <a:buNone/>
              <a:defRPr/>
            </a:pPr>
            <a:r>
              <a:rPr lang="tr-TR" sz="2800" dirty="0"/>
              <a:t>   Düz eğimli alanlarda yüzey akış ihmal edildiğinde;</a:t>
            </a:r>
          </a:p>
          <a:p>
            <a:pPr eaLnBrk="1" hangingPunct="1">
              <a:lnSpc>
                <a:spcPct val="90000"/>
              </a:lnSpc>
              <a:buFont typeface="Wingdings" panose="05000000000000000000" pitchFamily="2" charset="2"/>
              <a:buNone/>
              <a:defRPr/>
            </a:pPr>
            <a:r>
              <a:rPr lang="tr-TR" sz="2800" dirty="0"/>
              <a:t>   I+P-(D+ET)= </a:t>
            </a:r>
            <a:r>
              <a:rPr lang="tr-TR" sz="2800" dirty="0">
                <a:cs typeface="Arial" charset="0"/>
              </a:rPr>
              <a:t>∆S,  </a:t>
            </a:r>
          </a:p>
          <a:p>
            <a:pPr eaLnBrk="1" hangingPunct="1">
              <a:lnSpc>
                <a:spcPct val="90000"/>
              </a:lnSpc>
              <a:buFont typeface="Wingdings" panose="05000000000000000000" pitchFamily="2" charset="2"/>
              <a:buNone/>
              <a:defRPr/>
            </a:pPr>
            <a:r>
              <a:rPr lang="tr-TR" sz="2800" dirty="0">
                <a:cs typeface="Arial" charset="0"/>
              </a:rPr>
              <a:t>   Kuru tarım topraklarında sulama ve drenaj ihmal edildiğinde</a:t>
            </a:r>
          </a:p>
          <a:p>
            <a:pPr eaLnBrk="1" hangingPunct="1">
              <a:lnSpc>
                <a:spcPct val="90000"/>
              </a:lnSpc>
              <a:buFont typeface="Wingdings" panose="05000000000000000000" pitchFamily="2" charset="2"/>
              <a:buNone/>
              <a:defRPr/>
            </a:pPr>
            <a:r>
              <a:rPr lang="tr-TR" sz="2800" dirty="0">
                <a:solidFill>
                  <a:srgbClr val="FF0000"/>
                </a:solidFill>
                <a:cs typeface="Arial" charset="0"/>
              </a:rPr>
              <a:t>    ET= ∆S+P</a:t>
            </a:r>
          </a:p>
          <a:p>
            <a:pPr eaLnBrk="1" hangingPunct="1">
              <a:lnSpc>
                <a:spcPct val="90000"/>
              </a:lnSpc>
              <a:buFont typeface="Wingdings" panose="05000000000000000000" pitchFamily="2" charset="2"/>
              <a:buNone/>
              <a:defRPr/>
            </a:pPr>
            <a:r>
              <a:rPr lang="tr-TR" sz="2800" dirty="0">
                <a:solidFill>
                  <a:srgbClr val="FF0000"/>
                </a:solidFill>
                <a:cs typeface="Arial" charset="0"/>
              </a:rPr>
              <a:t>    </a:t>
            </a:r>
          </a:p>
          <a:p>
            <a:pPr eaLnBrk="1" hangingPunct="1">
              <a:lnSpc>
                <a:spcPct val="90000"/>
              </a:lnSpc>
              <a:buFont typeface="Wingdings" panose="05000000000000000000" pitchFamily="2" charset="2"/>
              <a:buNone/>
              <a:defRPr/>
            </a:pPr>
            <a:r>
              <a:rPr lang="tr-TR" sz="2800" dirty="0">
                <a:cs typeface="Arial" charset="0"/>
              </a:rPr>
              <a:t>      </a:t>
            </a:r>
            <a:endParaRPr lang="tr-TR" sz="2800" dirty="0">
              <a:solidFill>
                <a:srgbClr val="FF0000"/>
              </a:solidFill>
              <a:cs typeface="Arial" charset="0"/>
            </a:endParaRPr>
          </a:p>
          <a:p>
            <a:pPr eaLnBrk="1" hangingPunct="1">
              <a:lnSpc>
                <a:spcPct val="90000"/>
              </a:lnSpc>
              <a:buFont typeface="Wingdings" panose="05000000000000000000" pitchFamily="2" charset="2"/>
              <a:buNone/>
              <a:defRPr/>
            </a:pPr>
            <a:endParaRPr lang="tr-TR" sz="2800" dirty="0">
              <a:cs typeface="Arial" charset="0"/>
            </a:endParaRPr>
          </a:p>
          <a:p>
            <a:pPr eaLnBrk="1" hangingPunct="1">
              <a:lnSpc>
                <a:spcPct val="90000"/>
              </a:lnSpc>
              <a:buFont typeface="Wingdings" panose="05000000000000000000" pitchFamily="2" charset="2"/>
              <a:buNone/>
              <a:defRPr/>
            </a:pPr>
            <a:endParaRPr lang="tr-TR" dirty="0" smtClean="0"/>
          </a:p>
        </p:txBody>
      </p:sp>
    </p:spTree>
    <p:extLst>
      <p:ext uri="{BB962C8B-B14F-4D97-AF65-F5344CB8AC3E}">
        <p14:creationId xmlns:p14="http://schemas.microsoft.com/office/powerpoint/2010/main" val="347932526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D1BF399B-3EBD-4D82-A97A-80512793295B}" type="slidenum">
              <a:rPr lang="tr-TR" altLang="tr-TR" sz="1400">
                <a:solidFill>
                  <a:srgbClr val="FFFFFF"/>
                </a:solidFill>
              </a:rPr>
              <a:pPr eaLnBrk="1" hangingPunct="1">
                <a:defRPr/>
              </a:pPr>
              <a:t>46</a:t>
            </a:fld>
            <a:endParaRPr lang="tr-TR" altLang="tr-TR" sz="1400">
              <a:solidFill>
                <a:srgbClr val="FFFFFF"/>
              </a:solidFill>
            </a:endParaRPr>
          </a:p>
        </p:txBody>
      </p:sp>
      <p:sp>
        <p:nvSpPr>
          <p:cNvPr id="260098" name="Rectangle 2"/>
          <p:cNvSpPr>
            <a:spLocks noGrp="1" noRot="1" noChangeArrowheads="1"/>
          </p:cNvSpPr>
          <p:nvPr>
            <p:ph type="title"/>
          </p:nvPr>
        </p:nvSpPr>
        <p:spPr>
          <a:xfrm>
            <a:off x="1825625" y="228600"/>
            <a:ext cx="8510588" cy="896938"/>
          </a:xfrm>
        </p:spPr>
        <p:txBody>
          <a:bodyPr/>
          <a:lstStyle/>
          <a:p>
            <a:pPr eaLnBrk="1" hangingPunct="1">
              <a:defRPr/>
            </a:pPr>
            <a:r>
              <a:rPr lang="tr-TR" sz="2400">
                <a:solidFill>
                  <a:srgbClr val="FFFF00"/>
                </a:solidFill>
              </a:rPr>
              <a:t>100 cm Toprak derinliğinde Ürüne Bağlı Nem Değişimleri</a:t>
            </a:r>
          </a:p>
        </p:txBody>
      </p:sp>
      <p:graphicFrame>
        <p:nvGraphicFramePr>
          <p:cNvPr id="260099" name="Group 3"/>
          <p:cNvGraphicFramePr>
            <a:graphicFrameLocks noGrp="1"/>
          </p:cNvGraphicFramePr>
          <p:nvPr>
            <p:ph type="tbl" idx="1"/>
          </p:nvPr>
        </p:nvGraphicFramePr>
        <p:xfrm>
          <a:off x="1774826" y="1196976"/>
          <a:ext cx="8289925" cy="5351464"/>
        </p:xfrm>
        <a:graphic>
          <a:graphicData uri="http://schemas.openxmlformats.org/drawingml/2006/table">
            <a:tbl>
              <a:tblPr/>
              <a:tblGrid>
                <a:gridCol w="1657350"/>
                <a:gridCol w="1658938"/>
                <a:gridCol w="1657350"/>
                <a:gridCol w="1658937"/>
                <a:gridCol w="1657350"/>
              </a:tblGrid>
              <a:tr h="106678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rgbClr val="FFFF00"/>
                          </a:solidFill>
                          <a:effectLst>
                            <a:outerShdw blurRad="38100" dist="38100" dir="2700000" algn="tl">
                              <a:srgbClr val="000000"/>
                            </a:outerShdw>
                          </a:effectLst>
                          <a:latin typeface="Arial" charset="0"/>
                        </a:rPr>
                        <a:t>Ürün</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rgbClr val="FFFF00"/>
                          </a:solidFill>
                          <a:effectLst>
                            <a:outerShdw blurRad="38100" dist="38100" dir="2700000" algn="tl">
                              <a:srgbClr val="000000"/>
                            </a:outerShdw>
                          </a:effectLst>
                          <a:latin typeface="Arial" charset="0"/>
                        </a:rPr>
                        <a:t>Su kapsamı (cm)</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rgbClr val="FFFF00"/>
                          </a:solidFill>
                          <a:effectLst>
                            <a:outerShdw blurRad="38100" dist="38100" dir="2700000" algn="tl">
                              <a:srgbClr val="000000"/>
                            </a:outerShdw>
                          </a:effectLst>
                          <a:latin typeface="Arial" charset="0"/>
                        </a:rPr>
                        <a:t>Haziran 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rgbClr val="FFFF00"/>
                          </a:solidFill>
                          <a:effectLst>
                            <a:outerShdw blurRad="38100" dist="38100" dir="2700000" algn="tl">
                              <a:srgbClr val="000000"/>
                            </a:outerShdw>
                          </a:effectLst>
                          <a:latin typeface="Arial" charset="0"/>
                        </a:rPr>
                        <a:t>Su kapsamı (cm)</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rgbClr val="FFFF00"/>
                          </a:solidFill>
                          <a:effectLst>
                            <a:outerShdw blurRad="38100" dist="38100" dir="2700000" algn="tl">
                              <a:srgbClr val="000000"/>
                            </a:outerShdw>
                          </a:effectLst>
                          <a:latin typeface="Arial" charset="0"/>
                        </a:rPr>
                        <a:t>Ağustos 2 </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rgbClr val="FFFF00"/>
                          </a:solidFill>
                          <a:effectLst>
                            <a:outerShdw blurRad="38100" dist="38100" dir="2700000" algn="tl">
                              <a:srgbClr val="000000"/>
                            </a:outerShdw>
                          </a:effectLst>
                          <a:latin typeface="Arial" charset="0"/>
                        </a:rPr>
                        <a:t>Yağış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rgbClr val="FFFF00"/>
                          </a:solidFill>
                          <a:effectLst>
                            <a:outerShdw blurRad="38100" dist="38100" dir="2700000" algn="tl">
                              <a:srgbClr val="000000"/>
                            </a:outerShdw>
                          </a:effectLst>
                          <a:latin typeface="Arial" charset="0"/>
                        </a:rPr>
                        <a:t>(cm)</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rgbClr val="FFFF00"/>
                          </a:solidFill>
                          <a:effectLst>
                            <a:outerShdw blurRad="38100" dist="38100" dir="2700000" algn="tl">
                              <a:srgbClr val="000000"/>
                            </a:outerShdw>
                          </a:effectLst>
                          <a:latin typeface="Arial" charset="0"/>
                        </a:rPr>
                        <a:t>ET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rgbClr val="FFFF00"/>
                          </a:solidFill>
                          <a:effectLst>
                            <a:outerShdw blurRad="38100" dist="38100" dir="2700000" algn="tl">
                              <a:srgbClr val="000000"/>
                            </a:outerShdw>
                          </a:effectLst>
                          <a:latin typeface="Arial" charset="0"/>
                        </a:rPr>
                        <a:t>(cm)</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71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Nadas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26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23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0.3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3.3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09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Mısır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26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12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0.3</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14.3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18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Buğday</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24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0.3  </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16.3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850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Yulaf</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28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0.3 </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19.3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18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Arpa</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29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10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0.3</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rgbClr val="FFFF00"/>
                          </a:solidFill>
                          <a:effectLst>
                            <a:outerShdw blurRad="38100" dist="38100" dir="2700000" algn="tl">
                              <a:srgbClr val="000000"/>
                            </a:outerShdw>
                          </a:effectLst>
                          <a:latin typeface="Arial" charset="0"/>
                        </a:rPr>
                        <a:t>19.3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61269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9BFFB00C-AF85-4E90-99F1-E729706CB874}" type="slidenum">
              <a:rPr lang="tr-TR" altLang="tr-TR" sz="1400">
                <a:solidFill>
                  <a:srgbClr val="FFFFFF"/>
                </a:solidFill>
              </a:rPr>
              <a:pPr eaLnBrk="1" hangingPunct="1">
                <a:defRPr/>
              </a:pPr>
              <a:t>47</a:t>
            </a:fld>
            <a:endParaRPr lang="tr-TR" altLang="tr-TR" sz="1400">
              <a:solidFill>
                <a:srgbClr val="FFFFFF"/>
              </a:solidFill>
            </a:endParaRPr>
          </a:p>
        </p:txBody>
      </p:sp>
      <p:sp>
        <p:nvSpPr>
          <p:cNvPr id="261122" name="Rectangle 2"/>
          <p:cNvSpPr>
            <a:spLocks noGrp="1" noRot="1" noChangeArrowheads="1"/>
          </p:cNvSpPr>
          <p:nvPr>
            <p:ph type="title"/>
          </p:nvPr>
        </p:nvSpPr>
        <p:spPr/>
        <p:txBody>
          <a:bodyPr/>
          <a:lstStyle/>
          <a:p>
            <a:pPr eaLnBrk="1" hangingPunct="1">
              <a:defRPr/>
            </a:pPr>
            <a:r>
              <a:rPr lang="tr-TR" sz="2800">
                <a:solidFill>
                  <a:srgbClr val="FFFF00"/>
                </a:solidFill>
              </a:rPr>
              <a:t>Üç Farklı Denemede Hidrolojik Döngünün Değişik Ögelerinin Miktarları (mm)</a:t>
            </a:r>
          </a:p>
        </p:txBody>
      </p:sp>
      <p:graphicFrame>
        <p:nvGraphicFramePr>
          <p:cNvPr id="261123" name="Group 3"/>
          <p:cNvGraphicFramePr>
            <a:graphicFrameLocks noGrp="1"/>
          </p:cNvGraphicFramePr>
          <p:nvPr>
            <p:ph type="tbl" idx="1"/>
          </p:nvPr>
        </p:nvGraphicFramePr>
        <p:xfrm>
          <a:off x="1825625" y="1676400"/>
          <a:ext cx="8540750" cy="4959350"/>
        </p:xfrm>
        <a:graphic>
          <a:graphicData uri="http://schemas.openxmlformats.org/drawingml/2006/table">
            <a:tbl>
              <a:tblPr/>
              <a:tblGrid>
                <a:gridCol w="2325688"/>
                <a:gridCol w="2160587"/>
                <a:gridCol w="1919288"/>
                <a:gridCol w="2135187"/>
              </a:tblGrid>
              <a:tr h="103021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Arial" charset="0"/>
                        </a:rPr>
                        <a:t>Hidrolojik döngü ögesi</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Arial" charset="0"/>
                        </a:rPr>
                        <a:t>Deneme I</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Arial" charset="0"/>
                        </a:rPr>
                        <a:t>Deneme II</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800" b="0" i="0" u="none" strike="noStrike" cap="none" normalizeH="0" baseline="0" smtClean="0">
                          <a:ln>
                            <a:noFill/>
                          </a:ln>
                          <a:solidFill>
                            <a:schemeClr val="tx1"/>
                          </a:solidFill>
                          <a:effectLst>
                            <a:outerShdw blurRad="38100" dist="38100" dir="2700000" algn="tl">
                              <a:srgbClr val="000000"/>
                            </a:outerShdw>
                          </a:effectLst>
                          <a:latin typeface="Arial" charset="0"/>
                        </a:rPr>
                        <a:t>Deneme III</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tr-T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76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Arial" charset="0"/>
                        </a:rPr>
                        <a:t>Sulama</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40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280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392</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76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Arial" charset="0"/>
                        </a:rPr>
                        <a:t>Yağış</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59</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59</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59</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76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Arial" charset="0"/>
                        </a:rPr>
                        <a:t>Drenaj</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18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62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91</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3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Arial" charset="0"/>
                        </a:rPr>
                        <a:t>Sezon başında nem</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450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450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450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3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Arial" charset="0"/>
                        </a:rPr>
                        <a:t>Sezon sonunda nem</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208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206</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236</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76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Arial" charset="0"/>
                        </a:rPr>
                        <a:t>Yüzey akışı</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tr-TR" sz="2400" b="0" i="0" u="none" strike="noStrike" cap="none" normalizeH="0" baseline="0" smtClean="0">
                          <a:ln>
                            <a:noFill/>
                          </a:ln>
                          <a:solidFill>
                            <a:schemeClr val="tx1"/>
                          </a:solidFill>
                          <a:effectLst>
                            <a:outerShdw blurRad="38100" dist="38100" dir="2700000" algn="tl">
                              <a:srgbClr val="000000"/>
                            </a:outerShdw>
                          </a:effectLst>
                          <a:latin typeface="Arial" charset="0"/>
                        </a:rPr>
                        <a:t>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249819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49D51324-9401-4122-A3D0-10EB5C5C1095}" type="slidenum">
              <a:rPr lang="tr-TR" altLang="tr-TR" sz="1400">
                <a:solidFill>
                  <a:srgbClr val="FFFFFF"/>
                </a:solidFill>
              </a:rPr>
              <a:pPr eaLnBrk="1" hangingPunct="1">
                <a:defRPr/>
              </a:pPr>
              <a:t>48</a:t>
            </a:fld>
            <a:endParaRPr lang="tr-TR" altLang="tr-TR" sz="1400">
              <a:solidFill>
                <a:srgbClr val="FFFFFF"/>
              </a:solidFill>
            </a:endParaRPr>
          </a:p>
        </p:txBody>
      </p:sp>
      <p:sp>
        <p:nvSpPr>
          <p:cNvPr id="262146" name="Rectangle 2"/>
          <p:cNvSpPr>
            <a:spLocks noGrp="1" noRot="1" noChangeArrowheads="1"/>
          </p:cNvSpPr>
          <p:nvPr>
            <p:ph type="title"/>
          </p:nvPr>
        </p:nvSpPr>
        <p:spPr>
          <a:xfrm>
            <a:off x="1825625" y="228600"/>
            <a:ext cx="8510588" cy="1112838"/>
          </a:xfrm>
        </p:spPr>
        <p:txBody>
          <a:bodyPr/>
          <a:lstStyle/>
          <a:p>
            <a:pPr eaLnBrk="1" hangingPunct="1">
              <a:defRPr/>
            </a:pPr>
            <a:r>
              <a:rPr lang="tr-TR" sz="3200">
                <a:solidFill>
                  <a:srgbClr val="FF0000"/>
                </a:solidFill>
              </a:rPr>
              <a:t>Her  Deneme İçin Evapotranpirasyon (ET)</a:t>
            </a:r>
          </a:p>
        </p:txBody>
      </p:sp>
      <p:sp>
        <p:nvSpPr>
          <p:cNvPr id="262147" name="Rectangle 3"/>
          <p:cNvSpPr>
            <a:spLocks noGrp="1" noRot="1" noChangeArrowheads="1"/>
          </p:cNvSpPr>
          <p:nvPr>
            <p:ph type="body" idx="1"/>
          </p:nvPr>
        </p:nvSpPr>
        <p:spPr>
          <a:xfrm>
            <a:off x="1825626" y="1196975"/>
            <a:ext cx="8734425" cy="4902200"/>
          </a:xfrm>
        </p:spPr>
        <p:txBody>
          <a:bodyPr/>
          <a:lstStyle/>
          <a:p>
            <a:pPr eaLnBrk="1" hangingPunct="1">
              <a:buFont typeface="Wingdings" panose="05000000000000000000" pitchFamily="2" charset="2"/>
              <a:buNone/>
              <a:defRPr/>
            </a:pPr>
            <a:r>
              <a:rPr lang="tr-TR" sz="2400">
                <a:solidFill>
                  <a:srgbClr val="FFFF00"/>
                </a:solidFill>
                <a:cs typeface="Arial" charset="0"/>
              </a:rPr>
              <a:t>∆S= </a:t>
            </a:r>
            <a:r>
              <a:rPr lang="tr-TR" sz="2000">
                <a:solidFill>
                  <a:srgbClr val="FFFF00"/>
                </a:solidFill>
                <a:cs typeface="Arial" charset="0"/>
              </a:rPr>
              <a:t>Sezon sonunda topraktaki su - Sezon başındaki toprakta su  </a:t>
            </a:r>
          </a:p>
          <a:p>
            <a:pPr eaLnBrk="1" hangingPunct="1">
              <a:buFont typeface="Wingdings" panose="05000000000000000000" pitchFamily="2" charset="2"/>
              <a:buNone/>
              <a:defRPr/>
            </a:pPr>
            <a:r>
              <a:rPr lang="tr-TR" sz="2400">
                <a:solidFill>
                  <a:srgbClr val="FFFF00"/>
                </a:solidFill>
                <a:cs typeface="Arial" charset="0"/>
              </a:rPr>
              <a:t>∆S(A)= 208mm - 450 mm= -242mm</a:t>
            </a:r>
          </a:p>
          <a:p>
            <a:pPr eaLnBrk="1" hangingPunct="1">
              <a:buFont typeface="Wingdings" panose="05000000000000000000" pitchFamily="2" charset="2"/>
              <a:buNone/>
              <a:defRPr/>
            </a:pPr>
            <a:r>
              <a:rPr lang="tr-TR" sz="2400">
                <a:solidFill>
                  <a:srgbClr val="FFFF00"/>
                </a:solidFill>
                <a:cs typeface="Arial" charset="0"/>
              </a:rPr>
              <a:t>∆S(B)= 206mm – 450 mm= -244mm</a:t>
            </a:r>
          </a:p>
          <a:p>
            <a:pPr eaLnBrk="1" hangingPunct="1">
              <a:buFont typeface="Wingdings" panose="05000000000000000000" pitchFamily="2" charset="2"/>
              <a:buNone/>
              <a:defRPr/>
            </a:pPr>
            <a:r>
              <a:rPr lang="tr-TR" sz="2400">
                <a:solidFill>
                  <a:srgbClr val="FFFF00"/>
                </a:solidFill>
                <a:cs typeface="Arial" charset="0"/>
              </a:rPr>
              <a:t>∆S(C)= 236mm – 450mm = -214mm</a:t>
            </a:r>
          </a:p>
          <a:p>
            <a:pPr eaLnBrk="1" hangingPunct="1">
              <a:buFont typeface="Wingdings" panose="05000000000000000000" pitchFamily="2" charset="2"/>
              <a:buNone/>
              <a:defRPr/>
            </a:pPr>
            <a:endParaRPr lang="tr-TR" sz="2400">
              <a:solidFill>
                <a:srgbClr val="FFFF00"/>
              </a:solidFill>
              <a:cs typeface="Arial" charset="0"/>
            </a:endParaRPr>
          </a:p>
          <a:p>
            <a:pPr eaLnBrk="1" hangingPunct="1">
              <a:buFont typeface="Wingdings" panose="05000000000000000000" pitchFamily="2" charset="2"/>
              <a:buNone/>
              <a:defRPr/>
            </a:pPr>
            <a:r>
              <a:rPr lang="tr-TR" sz="2400">
                <a:solidFill>
                  <a:srgbClr val="FFFF00"/>
                </a:solidFill>
                <a:cs typeface="Arial" charset="0"/>
              </a:rPr>
              <a:t>ET=Yağış+Sulama -Yüzey akışı -Tutulan su - Drenaj</a:t>
            </a:r>
          </a:p>
          <a:p>
            <a:pPr eaLnBrk="1" hangingPunct="1">
              <a:buFont typeface="Wingdings" panose="05000000000000000000" pitchFamily="2" charset="2"/>
              <a:buNone/>
              <a:defRPr/>
            </a:pPr>
            <a:r>
              <a:rPr lang="tr-TR" sz="2400">
                <a:solidFill>
                  <a:srgbClr val="FFFF00"/>
                </a:solidFill>
                <a:cs typeface="Arial" charset="0"/>
              </a:rPr>
              <a:t>ET(A)=59mm+40mm-0mm-(-242mm)-18mm =   323mm</a:t>
            </a:r>
          </a:p>
          <a:p>
            <a:pPr eaLnBrk="1" hangingPunct="1">
              <a:buFont typeface="Wingdings" panose="05000000000000000000" pitchFamily="2" charset="2"/>
              <a:buNone/>
              <a:defRPr/>
            </a:pPr>
            <a:r>
              <a:rPr lang="tr-TR" sz="2400">
                <a:solidFill>
                  <a:srgbClr val="FFFF00"/>
                </a:solidFill>
                <a:cs typeface="Arial" charset="0"/>
              </a:rPr>
              <a:t>ET(B)=59mm+280mm-0mm-(-244mm)-62mm = 521mm</a:t>
            </a:r>
          </a:p>
          <a:p>
            <a:pPr eaLnBrk="1" hangingPunct="1">
              <a:buFont typeface="Wingdings" panose="05000000000000000000" pitchFamily="2" charset="2"/>
              <a:buNone/>
              <a:defRPr/>
            </a:pPr>
            <a:r>
              <a:rPr lang="tr-TR" sz="2400">
                <a:solidFill>
                  <a:srgbClr val="FFFF00"/>
                </a:solidFill>
                <a:cs typeface="Arial" charset="0"/>
              </a:rPr>
              <a:t>ET(C)=59mm+392mm-0mm-(-214mm)-91mm = 574mm</a:t>
            </a:r>
          </a:p>
        </p:txBody>
      </p:sp>
    </p:spTree>
    <p:extLst>
      <p:ext uri="{BB962C8B-B14F-4D97-AF65-F5344CB8AC3E}">
        <p14:creationId xmlns:p14="http://schemas.microsoft.com/office/powerpoint/2010/main" val="3100390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5F3742B7-4035-4BF2-A428-6FB38387FE12}" type="slidenum">
              <a:rPr lang="tr-TR" altLang="tr-TR" sz="1400">
                <a:solidFill>
                  <a:srgbClr val="FFFFFF"/>
                </a:solidFill>
              </a:rPr>
              <a:pPr eaLnBrk="1" hangingPunct="1">
                <a:defRPr/>
              </a:pPr>
              <a:t>5</a:t>
            </a:fld>
            <a:endParaRPr lang="tr-TR" altLang="tr-TR" sz="1400">
              <a:solidFill>
                <a:srgbClr val="FFFFFF"/>
              </a:solidFill>
            </a:endParaRPr>
          </a:p>
        </p:txBody>
      </p:sp>
      <p:sp>
        <p:nvSpPr>
          <p:cNvPr id="140290" name="Rectangle 2"/>
          <p:cNvSpPr>
            <a:spLocks noGrp="1" noRot="1" noChangeArrowheads="1"/>
          </p:cNvSpPr>
          <p:nvPr>
            <p:ph type="title" idx="4294967295"/>
          </p:nvPr>
        </p:nvSpPr>
        <p:spPr>
          <a:xfrm>
            <a:off x="1524000" y="228601"/>
            <a:ext cx="8510588" cy="1325563"/>
          </a:xfrm>
        </p:spPr>
        <p:txBody>
          <a:bodyPr/>
          <a:lstStyle/>
          <a:p>
            <a:pPr eaLnBrk="1" hangingPunct="1">
              <a:defRPr/>
            </a:pPr>
            <a:r>
              <a:rPr lang="tr-TR" smtClean="0">
                <a:solidFill>
                  <a:srgbClr val="FFFF00"/>
                </a:solidFill>
              </a:rPr>
              <a:t>HİDROLİK İLETKENLİK</a:t>
            </a:r>
          </a:p>
        </p:txBody>
      </p:sp>
      <p:pic>
        <p:nvPicPr>
          <p:cNvPr id="67588" name="Picture 5" descr="lastscan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1268414"/>
            <a:ext cx="69119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Metin kutusu 1"/>
          <p:cNvSpPr txBox="1">
            <a:spLocks noChangeArrowheads="1"/>
          </p:cNvSpPr>
          <p:nvPr/>
        </p:nvSpPr>
        <p:spPr bwMode="auto">
          <a:xfrm>
            <a:off x="2279651" y="6165850"/>
            <a:ext cx="590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Özkan, İ. 1985. Toprak Fiziği.</a:t>
            </a:r>
          </a:p>
        </p:txBody>
      </p:sp>
    </p:spTree>
    <p:extLst>
      <p:ext uri="{BB962C8B-B14F-4D97-AF65-F5344CB8AC3E}">
        <p14:creationId xmlns:p14="http://schemas.microsoft.com/office/powerpoint/2010/main" val="29612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37BE8B0C-72DE-4EA8-B847-2197B552BB55}" type="slidenum">
              <a:rPr lang="tr-TR" altLang="tr-TR" sz="1400">
                <a:solidFill>
                  <a:srgbClr val="FFFFFF"/>
                </a:solidFill>
              </a:rPr>
              <a:pPr eaLnBrk="1" hangingPunct="1">
                <a:defRPr/>
              </a:pPr>
              <a:t>6</a:t>
            </a:fld>
            <a:endParaRPr lang="tr-TR" altLang="tr-TR" sz="1400">
              <a:solidFill>
                <a:srgbClr val="FFFFFF"/>
              </a:solidFill>
            </a:endParaRPr>
          </a:p>
        </p:txBody>
      </p:sp>
      <p:sp>
        <p:nvSpPr>
          <p:cNvPr id="110594" name="Rectangle 2"/>
          <p:cNvSpPr>
            <a:spLocks noGrp="1" noRot="1" noChangeArrowheads="1"/>
          </p:cNvSpPr>
          <p:nvPr>
            <p:ph type="title"/>
          </p:nvPr>
        </p:nvSpPr>
        <p:spPr/>
        <p:txBody>
          <a:bodyPr/>
          <a:lstStyle/>
          <a:p>
            <a:pPr eaLnBrk="1" hangingPunct="1">
              <a:defRPr/>
            </a:pPr>
            <a:r>
              <a:rPr lang="tr-TR" sz="4000">
                <a:solidFill>
                  <a:srgbClr val="FFFF00"/>
                </a:solidFill>
              </a:rPr>
              <a:t>SU AKIŞI İLE İLGİLİ TEMEL YASALAR</a:t>
            </a:r>
          </a:p>
        </p:txBody>
      </p:sp>
      <p:sp>
        <p:nvSpPr>
          <p:cNvPr id="110595" name="Rectangle 3"/>
          <p:cNvSpPr>
            <a:spLocks noGrp="1" noRot="1" noChangeArrowheads="1"/>
          </p:cNvSpPr>
          <p:nvPr>
            <p:ph type="body" idx="1"/>
          </p:nvPr>
        </p:nvSpPr>
        <p:spPr>
          <a:xfrm>
            <a:off x="1825625" y="1676400"/>
            <a:ext cx="8540750" cy="3265488"/>
          </a:xfrm>
        </p:spPr>
        <p:txBody>
          <a:bodyPr/>
          <a:lstStyle/>
          <a:p>
            <a:pPr marL="609600" indent="-609600" eaLnBrk="1" hangingPunct="1">
              <a:lnSpc>
                <a:spcPct val="80000"/>
              </a:lnSpc>
              <a:buNone/>
              <a:defRPr/>
            </a:pPr>
            <a:r>
              <a:rPr lang="tr-TR" sz="2800" dirty="0"/>
              <a:t>	</a:t>
            </a:r>
            <a:r>
              <a:rPr lang="tr-TR" sz="2000" dirty="0"/>
              <a:t>Gözenekli bir ortamda suyun hareketi ile ilgili iki temel yasa vardır.</a:t>
            </a:r>
          </a:p>
          <a:p>
            <a:pPr marL="0" indent="0" eaLnBrk="1" hangingPunct="1">
              <a:lnSpc>
                <a:spcPct val="80000"/>
              </a:lnSpc>
              <a:buNone/>
              <a:defRPr/>
            </a:pPr>
            <a:r>
              <a:rPr lang="tr-TR" sz="2400" dirty="0"/>
              <a:t>        </a:t>
            </a:r>
            <a:r>
              <a:rPr lang="tr-TR" sz="2400" b="1" dirty="0" err="1"/>
              <a:t>Poiseuille</a:t>
            </a:r>
            <a:r>
              <a:rPr lang="tr-TR" sz="2400" b="1" dirty="0"/>
              <a:t> ve </a:t>
            </a:r>
            <a:r>
              <a:rPr lang="tr-TR" sz="2400" b="1" dirty="0" err="1"/>
              <a:t>Darcy</a:t>
            </a:r>
            <a:r>
              <a:rPr lang="tr-TR" sz="2400" b="1" dirty="0"/>
              <a:t> yasaları</a:t>
            </a:r>
          </a:p>
          <a:p>
            <a:pPr marL="609600" indent="-609600" eaLnBrk="1" hangingPunct="1">
              <a:lnSpc>
                <a:spcPct val="80000"/>
              </a:lnSpc>
              <a:buFontTx/>
              <a:buChar char="•"/>
              <a:defRPr/>
            </a:pPr>
            <a:endParaRPr lang="tr-TR" sz="2400" b="1" dirty="0"/>
          </a:p>
          <a:p>
            <a:pPr marL="609600" indent="-609600" eaLnBrk="1" hangingPunct="1">
              <a:lnSpc>
                <a:spcPct val="80000"/>
              </a:lnSpc>
              <a:buNone/>
              <a:defRPr/>
            </a:pPr>
            <a:r>
              <a:rPr lang="tr-TR" sz="2000" dirty="0"/>
              <a:t>      </a:t>
            </a:r>
            <a:r>
              <a:rPr lang="tr-TR" sz="2800" dirty="0"/>
              <a:t>Q = </a:t>
            </a:r>
            <a:r>
              <a:rPr lang="el-GR" sz="2800" dirty="0">
                <a:cs typeface="Arial" charset="0"/>
              </a:rPr>
              <a:t>π</a:t>
            </a:r>
            <a:r>
              <a:rPr lang="tr-TR" sz="2800" dirty="0">
                <a:cs typeface="Arial" charset="0"/>
              </a:rPr>
              <a:t> r</a:t>
            </a:r>
            <a:r>
              <a:rPr lang="tr-TR" sz="2800" baseline="30000" dirty="0">
                <a:cs typeface="Arial" charset="0"/>
              </a:rPr>
              <a:t>4 </a:t>
            </a:r>
            <a:r>
              <a:rPr lang="tr-TR" sz="2800" dirty="0">
                <a:cs typeface="Arial" charset="0"/>
              </a:rPr>
              <a:t>P/ 8 </a:t>
            </a:r>
            <a:r>
              <a:rPr lang="el-GR" sz="2800" dirty="0">
                <a:cs typeface="Arial" charset="0"/>
              </a:rPr>
              <a:t>η</a:t>
            </a:r>
            <a:r>
              <a:rPr lang="tr-TR" sz="2800" dirty="0">
                <a:cs typeface="Arial" charset="0"/>
              </a:rPr>
              <a:t>  L</a:t>
            </a:r>
            <a:endParaRPr lang="el-GR" sz="2800" baseline="30000" dirty="0">
              <a:cs typeface="Arial" charset="0"/>
            </a:endParaRPr>
          </a:p>
          <a:p>
            <a:pPr marL="609600" indent="-609600" eaLnBrk="1" hangingPunct="1">
              <a:lnSpc>
                <a:spcPct val="80000"/>
              </a:lnSpc>
              <a:buNone/>
              <a:defRPr/>
            </a:pPr>
            <a:r>
              <a:rPr lang="tr-TR" sz="2000" dirty="0"/>
              <a:t>     </a:t>
            </a:r>
          </a:p>
          <a:p>
            <a:pPr marL="609600" indent="-609600" eaLnBrk="1" hangingPunct="1">
              <a:lnSpc>
                <a:spcPct val="80000"/>
              </a:lnSpc>
              <a:buNone/>
              <a:defRPr/>
            </a:pPr>
            <a:r>
              <a:rPr lang="tr-TR" sz="2000" dirty="0"/>
              <a:t>      Q = Debi (cm</a:t>
            </a:r>
            <a:r>
              <a:rPr lang="tr-TR" sz="2000" baseline="30000" dirty="0"/>
              <a:t>3</a:t>
            </a:r>
            <a:r>
              <a:rPr lang="tr-TR" sz="2000" dirty="0"/>
              <a:t>/</a:t>
            </a:r>
            <a:r>
              <a:rPr lang="tr-TR" sz="2000" dirty="0" err="1"/>
              <a:t>sn</a:t>
            </a:r>
            <a:r>
              <a:rPr lang="tr-TR" sz="2000" dirty="0"/>
              <a:t>) </a:t>
            </a:r>
          </a:p>
          <a:p>
            <a:pPr marL="609600" indent="-609600" eaLnBrk="1" hangingPunct="1">
              <a:lnSpc>
                <a:spcPct val="80000"/>
              </a:lnSpc>
              <a:buNone/>
              <a:defRPr/>
            </a:pPr>
            <a:r>
              <a:rPr lang="tr-TR" sz="2000" dirty="0"/>
              <a:t>      r = </a:t>
            </a:r>
            <a:r>
              <a:rPr lang="tr-TR" sz="2000" dirty="0" err="1"/>
              <a:t>Kapillar</a:t>
            </a:r>
            <a:r>
              <a:rPr lang="tr-TR" sz="2000" dirty="0"/>
              <a:t> boru yarıçapı (cm)</a:t>
            </a:r>
          </a:p>
          <a:p>
            <a:pPr marL="609600" indent="-609600" eaLnBrk="1" hangingPunct="1">
              <a:lnSpc>
                <a:spcPct val="80000"/>
              </a:lnSpc>
              <a:buNone/>
              <a:defRPr/>
            </a:pPr>
            <a:r>
              <a:rPr lang="tr-TR" sz="2000" dirty="0"/>
              <a:t>      P = Borunun iki ucu arasındaki basınç farkı (bar, din/cm</a:t>
            </a:r>
            <a:r>
              <a:rPr lang="tr-TR" sz="2000" baseline="30000" dirty="0"/>
              <a:t>2</a:t>
            </a:r>
            <a:r>
              <a:rPr lang="tr-TR" sz="2000" dirty="0"/>
              <a:t>)</a:t>
            </a:r>
          </a:p>
          <a:p>
            <a:pPr marL="609600" indent="-609600" eaLnBrk="1" hangingPunct="1">
              <a:lnSpc>
                <a:spcPct val="80000"/>
              </a:lnSpc>
              <a:buNone/>
              <a:defRPr/>
            </a:pPr>
            <a:r>
              <a:rPr lang="tr-TR" sz="2000" dirty="0"/>
              <a:t>      L = Borunun uzunluğu (cm)</a:t>
            </a:r>
          </a:p>
          <a:p>
            <a:pPr marL="609600" indent="-609600" eaLnBrk="1" hangingPunct="1">
              <a:lnSpc>
                <a:spcPct val="80000"/>
              </a:lnSpc>
              <a:buNone/>
              <a:defRPr/>
            </a:pPr>
            <a:r>
              <a:rPr lang="tr-TR" sz="2000" dirty="0"/>
              <a:t>      </a:t>
            </a:r>
            <a:r>
              <a:rPr lang="el-GR" sz="2000" dirty="0">
                <a:cs typeface="Arial" charset="0"/>
              </a:rPr>
              <a:t>η</a:t>
            </a:r>
            <a:r>
              <a:rPr lang="tr-TR" sz="2000" dirty="0">
                <a:cs typeface="Arial" charset="0"/>
              </a:rPr>
              <a:t> = </a:t>
            </a:r>
            <a:r>
              <a:rPr lang="tr-TR" sz="2000" dirty="0"/>
              <a:t>Sıvının viskozitesi (g/s.cm)  </a:t>
            </a:r>
          </a:p>
          <a:p>
            <a:pPr marL="609600" indent="-609600" eaLnBrk="1" hangingPunct="1">
              <a:lnSpc>
                <a:spcPct val="80000"/>
              </a:lnSpc>
              <a:buNone/>
              <a:defRPr/>
            </a:pPr>
            <a:endParaRPr lang="tr-TR" sz="2000" dirty="0"/>
          </a:p>
          <a:p>
            <a:pPr marL="609600" indent="-609600" eaLnBrk="1" hangingPunct="1">
              <a:lnSpc>
                <a:spcPct val="80000"/>
              </a:lnSpc>
              <a:buNone/>
              <a:defRPr/>
            </a:pPr>
            <a:endParaRPr lang="tr-TR" sz="2800" dirty="0"/>
          </a:p>
          <a:p>
            <a:pPr marL="609600" indent="-609600" eaLnBrk="1" hangingPunct="1">
              <a:lnSpc>
                <a:spcPct val="80000"/>
              </a:lnSpc>
              <a:buNone/>
              <a:defRPr/>
            </a:pPr>
            <a:endParaRPr lang="tr-TR" sz="2800" dirty="0"/>
          </a:p>
        </p:txBody>
      </p:sp>
      <p:sp>
        <p:nvSpPr>
          <p:cNvPr id="68613" name="Rectangle 5"/>
          <p:cNvSpPr>
            <a:spLocks noChangeArrowheads="1"/>
          </p:cNvSpPr>
          <p:nvPr/>
        </p:nvSpPr>
        <p:spPr bwMode="auto">
          <a:xfrm>
            <a:off x="1524001"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68614" name="Rectangle 7"/>
          <p:cNvSpPr>
            <a:spLocks noChangeArrowheads="1"/>
          </p:cNvSpPr>
          <p:nvPr/>
        </p:nvSpPr>
        <p:spPr bwMode="auto">
          <a:xfrm>
            <a:off x="1524001"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68615" name="Rectangle 9"/>
          <p:cNvSpPr>
            <a:spLocks noChangeArrowheads="1"/>
          </p:cNvSpPr>
          <p:nvPr/>
        </p:nvSpPr>
        <p:spPr bwMode="auto">
          <a:xfrm>
            <a:off x="2279651" y="2724120"/>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68616" name="Rectangle 11"/>
          <p:cNvSpPr>
            <a:spLocks noChangeArrowheads="1"/>
          </p:cNvSpPr>
          <p:nvPr/>
        </p:nvSpPr>
        <p:spPr bwMode="auto">
          <a:xfrm>
            <a:off x="1524001"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68617" name="Rectangle 13"/>
          <p:cNvSpPr>
            <a:spLocks noChangeArrowheads="1"/>
          </p:cNvSpPr>
          <p:nvPr/>
        </p:nvSpPr>
        <p:spPr bwMode="auto">
          <a:xfrm>
            <a:off x="1524001"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68618" name="Rectangle 15"/>
          <p:cNvSpPr>
            <a:spLocks noChangeArrowheads="1"/>
          </p:cNvSpPr>
          <p:nvPr/>
        </p:nvSpPr>
        <p:spPr bwMode="auto">
          <a:xfrm>
            <a:off x="1524001"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68619" name="Rectangle 17"/>
          <p:cNvSpPr>
            <a:spLocks noChangeArrowheads="1"/>
          </p:cNvSpPr>
          <p:nvPr/>
        </p:nvSpPr>
        <p:spPr bwMode="auto">
          <a:xfrm>
            <a:off x="1524001"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68620" name="Rectangle 20"/>
          <p:cNvSpPr>
            <a:spLocks noChangeArrowheads="1"/>
          </p:cNvSpPr>
          <p:nvPr/>
        </p:nvSpPr>
        <p:spPr bwMode="auto">
          <a:xfrm>
            <a:off x="1524001"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
        <p:nvSpPr>
          <p:cNvPr id="68621" name="Rectangle 24"/>
          <p:cNvSpPr>
            <a:spLocks noChangeArrowheads="1"/>
          </p:cNvSpPr>
          <p:nvPr/>
        </p:nvSpPr>
        <p:spPr bwMode="auto">
          <a:xfrm>
            <a:off x="1524001"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Tree>
    <p:extLst>
      <p:ext uri="{BB962C8B-B14F-4D97-AF65-F5344CB8AC3E}">
        <p14:creationId xmlns:p14="http://schemas.microsoft.com/office/powerpoint/2010/main" val="3122722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51801F0F-D29E-47CE-AB84-5E315A750465}" type="slidenum">
              <a:rPr lang="tr-TR" altLang="tr-TR" sz="1400">
                <a:solidFill>
                  <a:srgbClr val="FFFFFF"/>
                </a:solidFill>
              </a:rPr>
              <a:pPr eaLnBrk="1" hangingPunct="1">
                <a:defRPr/>
              </a:pPr>
              <a:t>7</a:t>
            </a:fld>
            <a:endParaRPr lang="tr-TR" altLang="tr-TR" sz="1400">
              <a:solidFill>
                <a:srgbClr val="FFFFFF"/>
              </a:solidFill>
            </a:endParaRPr>
          </a:p>
        </p:txBody>
      </p:sp>
      <p:sp>
        <p:nvSpPr>
          <p:cNvPr id="212996" name="Rectangle 4"/>
          <p:cNvSpPr>
            <a:spLocks noGrp="1" noRot="1" noChangeArrowheads="1"/>
          </p:cNvSpPr>
          <p:nvPr>
            <p:ph type="title"/>
          </p:nvPr>
        </p:nvSpPr>
        <p:spPr/>
        <p:txBody>
          <a:bodyPr/>
          <a:lstStyle/>
          <a:p>
            <a:pPr algn="just" eaLnBrk="1" hangingPunct="1">
              <a:defRPr/>
            </a:pPr>
            <a:r>
              <a:rPr lang="tr-TR" sz="2400" dirty="0">
                <a:solidFill>
                  <a:srgbClr val="FFFF00"/>
                </a:solidFill>
              </a:rPr>
              <a:t>Soru: 1 m uzunluğunda bir boruda 1 barlık hidrostatik basınç muhafaza edilmek istendiğinde, </a:t>
            </a:r>
            <a:r>
              <a:rPr lang="tr-TR" sz="2400" dirty="0" err="1">
                <a:solidFill>
                  <a:srgbClr val="FFFF00"/>
                </a:solidFill>
              </a:rPr>
              <a:t>kapillar</a:t>
            </a:r>
            <a:r>
              <a:rPr lang="tr-TR" sz="2400" dirty="0">
                <a:solidFill>
                  <a:srgbClr val="FFFF00"/>
                </a:solidFill>
              </a:rPr>
              <a:t> çapı 0.2 mm olan bir </a:t>
            </a:r>
            <a:r>
              <a:rPr lang="tr-TR" sz="2400" dirty="0" err="1">
                <a:solidFill>
                  <a:srgbClr val="FFFF00"/>
                </a:solidFill>
              </a:rPr>
              <a:t>kapillar</a:t>
            </a:r>
            <a:r>
              <a:rPr lang="tr-TR" sz="2400" dirty="0">
                <a:solidFill>
                  <a:srgbClr val="FFFF00"/>
                </a:solidFill>
              </a:rPr>
              <a:t> borudan geçen su miktarı kaç litre/</a:t>
            </a:r>
            <a:r>
              <a:rPr lang="tr-TR" sz="2400" dirty="0" err="1">
                <a:solidFill>
                  <a:srgbClr val="FFFF00"/>
                </a:solidFill>
              </a:rPr>
              <a:t>saat’dir</a:t>
            </a:r>
            <a:r>
              <a:rPr lang="tr-TR" sz="2400" dirty="0">
                <a:solidFill>
                  <a:srgbClr val="FFFF00"/>
                </a:solidFill>
              </a:rPr>
              <a:t>.</a:t>
            </a:r>
          </a:p>
        </p:txBody>
      </p:sp>
      <p:graphicFrame>
        <p:nvGraphicFramePr>
          <p:cNvPr id="69636" name="Object 6"/>
          <p:cNvGraphicFramePr>
            <a:graphicFrameLocks noGrp="1" noChangeAspect="1"/>
          </p:cNvGraphicFramePr>
          <p:nvPr>
            <p:ph sz="half" idx="1"/>
          </p:nvPr>
        </p:nvGraphicFramePr>
        <p:xfrm>
          <a:off x="3098800" y="2259013"/>
          <a:ext cx="1455738" cy="893762"/>
        </p:xfrm>
        <a:graphic>
          <a:graphicData uri="http://schemas.openxmlformats.org/presentationml/2006/ole">
            <mc:AlternateContent xmlns:mc="http://schemas.openxmlformats.org/markup-compatibility/2006">
              <mc:Choice xmlns:v="urn:schemas-microsoft-com:vml" Requires="v">
                <p:oleObj spid="_x0000_s1028" name="Denklem" r:id="rId3" imgW="723586" imgH="444307" progId="Equation.3">
                  <p:embed/>
                </p:oleObj>
              </mc:Choice>
              <mc:Fallback>
                <p:oleObj name="Denklem" r:id="rId3" imgW="723586"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800" y="2259013"/>
                        <a:ext cx="1455738" cy="893762"/>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37" name="Rectangle 5"/>
          <p:cNvSpPr>
            <a:spLocks noChangeArrowheads="1"/>
          </p:cNvSpPr>
          <p:nvPr/>
        </p:nvSpPr>
        <p:spPr bwMode="auto">
          <a:xfrm>
            <a:off x="2063751" y="1773238"/>
            <a:ext cx="1439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r>
              <a:rPr lang="tr-TR" altLang="tr-TR" sz="1800">
                <a:solidFill>
                  <a:srgbClr val="B7E7FF"/>
                </a:solidFill>
              </a:rPr>
              <a:t>Cevap:</a:t>
            </a:r>
          </a:p>
        </p:txBody>
      </p:sp>
      <p:sp>
        <p:nvSpPr>
          <p:cNvPr id="69638" name="Rectangle 8"/>
          <p:cNvSpPr>
            <a:spLocks noChangeArrowheads="1"/>
          </p:cNvSpPr>
          <p:nvPr/>
        </p:nvSpPr>
        <p:spPr bwMode="auto">
          <a:xfrm>
            <a:off x="7104063" y="2492376"/>
            <a:ext cx="252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r>
              <a:rPr lang="tr-TR" altLang="tr-TR" sz="1800">
                <a:solidFill>
                  <a:srgbClr val="FFFFFF"/>
                </a:solidFill>
              </a:rPr>
              <a:t>1 bar=10</a:t>
            </a:r>
            <a:r>
              <a:rPr lang="tr-TR" altLang="tr-TR" sz="1800" baseline="30000">
                <a:solidFill>
                  <a:srgbClr val="FFFFFF"/>
                </a:solidFill>
              </a:rPr>
              <a:t>6</a:t>
            </a:r>
            <a:r>
              <a:rPr lang="tr-TR" altLang="tr-TR" sz="1800">
                <a:solidFill>
                  <a:srgbClr val="FFFFFF"/>
                </a:solidFill>
              </a:rPr>
              <a:t> din/cm</a:t>
            </a:r>
            <a:r>
              <a:rPr lang="tr-TR" altLang="tr-TR" sz="1800" baseline="30000">
                <a:solidFill>
                  <a:srgbClr val="FFFFFF"/>
                </a:solidFill>
              </a:rPr>
              <a:t>2</a:t>
            </a:r>
          </a:p>
        </p:txBody>
      </p:sp>
      <p:graphicFrame>
        <p:nvGraphicFramePr>
          <p:cNvPr id="69639" name="Object 11"/>
          <p:cNvGraphicFramePr>
            <a:graphicFrameLocks noGrp="1" noChangeAspect="1"/>
          </p:cNvGraphicFramePr>
          <p:nvPr>
            <p:ph sz="half" idx="2"/>
          </p:nvPr>
        </p:nvGraphicFramePr>
        <p:xfrm>
          <a:off x="3284539" y="3805238"/>
          <a:ext cx="5551487" cy="1352550"/>
        </p:xfrm>
        <a:graphic>
          <a:graphicData uri="http://schemas.openxmlformats.org/presentationml/2006/ole">
            <mc:AlternateContent xmlns:mc="http://schemas.openxmlformats.org/markup-compatibility/2006">
              <mc:Choice xmlns:v="urn:schemas-microsoft-com:vml" Requires="v">
                <p:oleObj spid="_x0000_s1029" name="Denklem" r:id="rId5" imgW="2501900" imgH="609600" progId="Equation.3">
                  <p:embed/>
                </p:oleObj>
              </mc:Choice>
              <mc:Fallback>
                <p:oleObj name="Denklem" r:id="rId5" imgW="2501900" imgH="60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4539" y="3805238"/>
                        <a:ext cx="5551487" cy="135255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25768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2F22B632-7144-4FA3-9F98-3C4A425E7A52}" type="slidenum">
              <a:rPr lang="tr-TR" altLang="tr-TR" sz="1400">
                <a:solidFill>
                  <a:srgbClr val="FFFFFF"/>
                </a:solidFill>
              </a:rPr>
              <a:pPr eaLnBrk="1" hangingPunct="1">
                <a:defRPr/>
              </a:pPr>
              <a:t>8</a:t>
            </a:fld>
            <a:endParaRPr lang="tr-TR" altLang="tr-TR" sz="1400">
              <a:solidFill>
                <a:srgbClr val="FFFFFF"/>
              </a:solidFill>
            </a:endParaRPr>
          </a:p>
        </p:txBody>
      </p:sp>
      <p:sp>
        <p:nvSpPr>
          <p:cNvPr id="143362" name="Rectangle 2"/>
          <p:cNvSpPr>
            <a:spLocks noGrp="1" noRot="1" noChangeArrowheads="1"/>
          </p:cNvSpPr>
          <p:nvPr>
            <p:ph type="title"/>
          </p:nvPr>
        </p:nvSpPr>
        <p:spPr/>
        <p:txBody>
          <a:bodyPr/>
          <a:lstStyle/>
          <a:p>
            <a:pPr eaLnBrk="1" hangingPunct="1">
              <a:defRPr/>
            </a:pPr>
            <a:r>
              <a:rPr lang="tr-TR" smtClean="0">
                <a:solidFill>
                  <a:srgbClr val="FFFF00"/>
                </a:solidFill>
              </a:rPr>
              <a:t>DARCY  YASASI</a:t>
            </a:r>
          </a:p>
        </p:txBody>
      </p:sp>
      <p:sp>
        <p:nvSpPr>
          <p:cNvPr id="143363" name="Rectangle 3"/>
          <p:cNvSpPr>
            <a:spLocks noGrp="1" noRot="1" noChangeArrowheads="1"/>
          </p:cNvSpPr>
          <p:nvPr>
            <p:ph type="body" idx="1"/>
          </p:nvPr>
        </p:nvSpPr>
        <p:spPr/>
        <p:txBody>
          <a:bodyPr/>
          <a:lstStyle/>
          <a:p>
            <a:pPr eaLnBrk="1" hangingPunct="1">
              <a:buFont typeface="Wingdings" panose="05000000000000000000" pitchFamily="2" charset="2"/>
              <a:buNone/>
              <a:defRPr/>
            </a:pPr>
            <a:r>
              <a:rPr lang="tr-TR" sz="2800"/>
              <a:t>   Doygun şartlarda topraktaki su hareketini açıklamada kullanılmaktadır.</a:t>
            </a:r>
          </a:p>
          <a:p>
            <a:pPr eaLnBrk="1" hangingPunct="1">
              <a:buFont typeface="Wingdings" panose="05000000000000000000" pitchFamily="2" charset="2"/>
              <a:buNone/>
              <a:defRPr/>
            </a:pPr>
            <a:r>
              <a:rPr lang="tr-TR" sz="2800"/>
              <a:t>   </a:t>
            </a:r>
            <a:r>
              <a:rPr lang="tr-TR" sz="2800">
                <a:sym typeface="Symbol" pitchFamily="18" charset="2"/>
              </a:rPr>
              <a:t>q = Akış hızı (cm/sn)</a:t>
            </a:r>
            <a:endParaRPr lang="tr-TR" sz="2800"/>
          </a:p>
          <a:p>
            <a:pPr eaLnBrk="1" hangingPunct="1">
              <a:buFont typeface="Wingdings" panose="05000000000000000000" pitchFamily="2" charset="2"/>
              <a:buNone/>
              <a:defRPr/>
            </a:pPr>
            <a:r>
              <a:rPr lang="tr-TR" sz="2800"/>
              <a:t>   q= -K d</a:t>
            </a:r>
            <a:r>
              <a:rPr lang="tr-TR" sz="2800">
                <a:effectLst/>
                <a:latin typeface="Times New Roman" pitchFamily="18" charset="0"/>
                <a:cs typeface="Times New Roman" pitchFamily="18" charset="0"/>
                <a:sym typeface="Symbol" pitchFamily="18" charset="2"/>
              </a:rPr>
              <a:t></a:t>
            </a:r>
            <a:r>
              <a:rPr lang="tr-TR" sz="2800" baseline="-25000">
                <a:effectLst/>
                <a:latin typeface="Times New Roman" pitchFamily="18" charset="0"/>
                <a:cs typeface="Times New Roman" pitchFamily="18" charset="0"/>
                <a:sym typeface="Symbol" pitchFamily="18" charset="2"/>
              </a:rPr>
              <a:t>h</a:t>
            </a:r>
            <a:r>
              <a:rPr lang="tr-TR" sz="2800">
                <a:effectLst/>
                <a:latin typeface="Times New Roman" pitchFamily="18" charset="0"/>
                <a:cs typeface="Times New Roman" pitchFamily="18" charset="0"/>
                <a:sym typeface="Symbol" pitchFamily="18" charset="2"/>
              </a:rPr>
              <a:t> / dx</a:t>
            </a:r>
          </a:p>
          <a:p>
            <a:pPr eaLnBrk="1" hangingPunct="1">
              <a:buFont typeface="Wingdings" panose="05000000000000000000" pitchFamily="2" charset="2"/>
              <a:buNone/>
              <a:defRPr/>
            </a:pPr>
            <a:r>
              <a:rPr lang="tr-TR" sz="2800">
                <a:effectLst/>
                <a:latin typeface="Times New Roman" pitchFamily="18" charset="0"/>
                <a:cs typeface="Times New Roman" pitchFamily="18" charset="0"/>
                <a:sym typeface="Symbol" pitchFamily="18" charset="2"/>
              </a:rPr>
              <a:t>    </a:t>
            </a:r>
            <a:r>
              <a:rPr lang="tr-TR" sz="2800" baseline="-25000">
                <a:effectLst/>
                <a:latin typeface="Times New Roman" pitchFamily="18" charset="0"/>
                <a:cs typeface="Times New Roman" pitchFamily="18" charset="0"/>
                <a:sym typeface="Symbol" pitchFamily="18" charset="2"/>
              </a:rPr>
              <a:t>h</a:t>
            </a:r>
            <a:r>
              <a:rPr lang="tr-TR" sz="2800">
                <a:effectLst/>
                <a:latin typeface="Times New Roman" pitchFamily="18" charset="0"/>
                <a:cs typeface="Times New Roman" pitchFamily="18" charset="0"/>
                <a:sym typeface="Symbol" pitchFamily="18" charset="2"/>
              </a:rPr>
              <a:t> = </a:t>
            </a:r>
            <a:r>
              <a:rPr lang="tr-TR" sz="2800">
                <a:effectLst/>
                <a:sym typeface="Symbol" pitchFamily="18" charset="2"/>
              </a:rPr>
              <a:t>Birbiriyle dx (cm) mesafesiyle ayrılmış iki nokta arasındaki hidrolik potansiyel farkı (cm)</a:t>
            </a:r>
            <a:r>
              <a:rPr lang="tr-TR" sz="2800">
                <a:sym typeface="Symbol" pitchFamily="18" charset="2"/>
              </a:rPr>
              <a:t> </a:t>
            </a:r>
          </a:p>
          <a:p>
            <a:pPr eaLnBrk="1" hangingPunct="1">
              <a:buFont typeface="Wingdings" panose="05000000000000000000" pitchFamily="2" charset="2"/>
              <a:buNone/>
              <a:defRPr/>
            </a:pPr>
            <a:r>
              <a:rPr lang="tr-TR" sz="2800">
                <a:sym typeface="Symbol" pitchFamily="18" charset="2"/>
              </a:rPr>
              <a:t>    </a:t>
            </a:r>
            <a:r>
              <a:rPr lang="tr-TR" sz="2800" b="1">
                <a:sym typeface="Symbol" pitchFamily="18" charset="2"/>
              </a:rPr>
              <a:t>K= </a:t>
            </a:r>
            <a:r>
              <a:rPr lang="tr-TR" sz="2800">
                <a:sym typeface="Symbol" pitchFamily="18" charset="2"/>
              </a:rPr>
              <a:t>Hidrolik iletkenlik (cm/sn) </a:t>
            </a:r>
          </a:p>
          <a:p>
            <a:pPr eaLnBrk="1" hangingPunct="1">
              <a:buFont typeface="Wingdings" panose="05000000000000000000" pitchFamily="2" charset="2"/>
              <a:buNone/>
              <a:defRPr/>
            </a:pPr>
            <a:r>
              <a:rPr lang="tr-TR" sz="2800">
                <a:sym typeface="Symbol" pitchFamily="18" charset="2"/>
              </a:rPr>
              <a:t>		                            </a:t>
            </a:r>
          </a:p>
          <a:p>
            <a:pPr eaLnBrk="1" hangingPunct="1">
              <a:defRPr/>
            </a:pPr>
            <a:endParaRPr lang="tr-TR" sz="2800">
              <a:sym typeface="Symbol" pitchFamily="18" charset="2"/>
            </a:endParaRPr>
          </a:p>
        </p:txBody>
      </p:sp>
      <p:sp>
        <p:nvSpPr>
          <p:cNvPr id="70661" name="Rectangle 5"/>
          <p:cNvSpPr>
            <a:spLocks noChangeArrowheads="1"/>
          </p:cNvSpPr>
          <p:nvPr/>
        </p:nvSpPr>
        <p:spPr bwMode="auto">
          <a:xfrm>
            <a:off x="1524001"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endParaRPr lang="tr-TR" altLang="tr-TR" sz="2000">
              <a:solidFill>
                <a:srgbClr val="FFFFFF"/>
              </a:solidFill>
            </a:endParaRPr>
          </a:p>
        </p:txBody>
      </p:sp>
    </p:spTree>
    <p:extLst>
      <p:ext uri="{BB962C8B-B14F-4D97-AF65-F5344CB8AC3E}">
        <p14:creationId xmlns:p14="http://schemas.microsoft.com/office/powerpoint/2010/main" val="2923003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2C1FC61E-FF9F-4601-BE7A-F5311DB49282}" type="slidenum">
              <a:rPr lang="tr-TR" altLang="tr-TR" sz="1400">
                <a:solidFill>
                  <a:srgbClr val="FFFFFF"/>
                </a:solidFill>
              </a:rPr>
              <a:pPr eaLnBrk="1" hangingPunct="1">
                <a:defRPr/>
              </a:pPr>
              <a:t>9</a:t>
            </a:fld>
            <a:endParaRPr lang="tr-TR" altLang="tr-TR" sz="1400">
              <a:solidFill>
                <a:srgbClr val="FFFFFF"/>
              </a:solidFill>
            </a:endParaRPr>
          </a:p>
        </p:txBody>
      </p:sp>
      <p:sp>
        <p:nvSpPr>
          <p:cNvPr id="144386" name="Rectangle 2"/>
          <p:cNvSpPr>
            <a:spLocks noGrp="1" noRot="1" noChangeArrowheads="1"/>
          </p:cNvSpPr>
          <p:nvPr>
            <p:ph type="title"/>
          </p:nvPr>
        </p:nvSpPr>
        <p:spPr/>
        <p:txBody>
          <a:bodyPr/>
          <a:lstStyle/>
          <a:p>
            <a:pPr eaLnBrk="1" hangingPunct="1">
              <a:defRPr/>
            </a:pPr>
            <a:r>
              <a:rPr lang="tr-TR" smtClean="0">
                <a:solidFill>
                  <a:srgbClr val="FFFF00"/>
                </a:solidFill>
              </a:rPr>
              <a:t>DARCY  YASASI</a:t>
            </a:r>
          </a:p>
        </p:txBody>
      </p:sp>
      <p:sp>
        <p:nvSpPr>
          <p:cNvPr id="144387" name="Rectangle 3"/>
          <p:cNvSpPr>
            <a:spLocks noGrp="1" noRot="1" noChangeArrowheads="1"/>
          </p:cNvSpPr>
          <p:nvPr>
            <p:ph type="body" idx="1"/>
          </p:nvPr>
        </p:nvSpPr>
        <p:spPr/>
        <p:txBody>
          <a:bodyPr/>
          <a:lstStyle/>
          <a:p>
            <a:pPr eaLnBrk="1" hangingPunct="1">
              <a:lnSpc>
                <a:spcPct val="90000"/>
              </a:lnSpc>
              <a:buFont typeface="Wingdings" panose="05000000000000000000" pitchFamily="2" charset="2"/>
              <a:buNone/>
              <a:defRPr/>
            </a:pPr>
            <a:r>
              <a:rPr lang="tr-TR" sz="2800" dirty="0"/>
              <a:t>    Q= -K. A. </a:t>
            </a:r>
            <a:r>
              <a:rPr lang="tr-TR" sz="2800" dirty="0">
                <a:cs typeface="Arial" charset="0"/>
              </a:rPr>
              <a:t>∆H / L     </a:t>
            </a:r>
            <a:r>
              <a:rPr lang="tr-TR" sz="2000" b="1" dirty="0">
                <a:cs typeface="Arial" charset="0"/>
              </a:rPr>
              <a:t>(1)</a:t>
            </a:r>
            <a:endParaRPr lang="tr-TR" sz="2000" b="1" dirty="0"/>
          </a:p>
          <a:p>
            <a:pPr eaLnBrk="1" hangingPunct="1">
              <a:lnSpc>
                <a:spcPct val="90000"/>
              </a:lnSpc>
              <a:buFont typeface="Wingdings" panose="05000000000000000000" pitchFamily="2" charset="2"/>
              <a:buNone/>
              <a:defRPr/>
            </a:pPr>
            <a:r>
              <a:rPr lang="tr-TR" sz="2800" dirty="0"/>
              <a:t>    Q / A= -K. </a:t>
            </a:r>
            <a:r>
              <a:rPr lang="tr-TR" sz="2800" dirty="0">
                <a:cs typeface="Arial" charset="0"/>
              </a:rPr>
              <a:t>H / L      </a:t>
            </a:r>
            <a:r>
              <a:rPr lang="tr-TR" sz="2000" b="1" dirty="0">
                <a:cs typeface="Arial" charset="0"/>
              </a:rPr>
              <a:t>(2)</a:t>
            </a:r>
          </a:p>
          <a:p>
            <a:pPr eaLnBrk="1" hangingPunct="1">
              <a:lnSpc>
                <a:spcPct val="90000"/>
              </a:lnSpc>
              <a:buFont typeface="Wingdings" panose="05000000000000000000" pitchFamily="2" charset="2"/>
              <a:buNone/>
              <a:defRPr/>
            </a:pPr>
            <a:r>
              <a:rPr lang="tr-TR" sz="2800" b="1" dirty="0">
                <a:solidFill>
                  <a:srgbClr val="FFC000"/>
                </a:solidFill>
                <a:cs typeface="Arial" charset="0"/>
              </a:rPr>
              <a:t>    K= Q. L / A. H. t     </a:t>
            </a:r>
            <a:r>
              <a:rPr lang="tr-TR" sz="2000" b="1" dirty="0">
                <a:solidFill>
                  <a:srgbClr val="FFC000"/>
                </a:solidFill>
                <a:cs typeface="Arial" charset="0"/>
              </a:rPr>
              <a:t>(3)</a:t>
            </a:r>
          </a:p>
          <a:p>
            <a:pPr eaLnBrk="1" hangingPunct="1">
              <a:lnSpc>
                <a:spcPct val="90000"/>
              </a:lnSpc>
              <a:buFont typeface="Wingdings" panose="05000000000000000000" pitchFamily="2" charset="2"/>
              <a:buNone/>
              <a:defRPr/>
            </a:pPr>
            <a:r>
              <a:rPr lang="tr-TR" sz="2800" dirty="0"/>
              <a:t>    t: Zaman (saat)</a:t>
            </a:r>
          </a:p>
          <a:p>
            <a:pPr eaLnBrk="1" hangingPunct="1">
              <a:lnSpc>
                <a:spcPct val="90000"/>
              </a:lnSpc>
              <a:buFont typeface="Wingdings" panose="05000000000000000000" pitchFamily="2" charset="2"/>
              <a:buNone/>
              <a:defRPr/>
            </a:pPr>
            <a:r>
              <a:rPr lang="tr-TR" sz="2800" dirty="0"/>
              <a:t>    K: Hidrolik iletkenlik katsayısı (cm/saat)</a:t>
            </a:r>
            <a:endParaRPr lang="tr-TR" sz="2800" dirty="0">
              <a:sym typeface="Symbol" pitchFamily="18" charset="2"/>
            </a:endParaRPr>
          </a:p>
          <a:p>
            <a:pPr eaLnBrk="1" hangingPunct="1">
              <a:lnSpc>
                <a:spcPct val="90000"/>
              </a:lnSpc>
              <a:buFont typeface="Wingdings" panose="05000000000000000000" pitchFamily="2" charset="2"/>
              <a:buNone/>
              <a:defRPr/>
            </a:pPr>
            <a:r>
              <a:rPr lang="tr-TR" sz="2800" dirty="0">
                <a:sym typeface="Symbol" pitchFamily="18" charset="2"/>
              </a:rPr>
              <a:t>    </a:t>
            </a:r>
            <a:r>
              <a:rPr lang="tr-TR" sz="2800" dirty="0"/>
              <a:t>H: Hidrolik yük farkı (cm)</a:t>
            </a:r>
          </a:p>
          <a:p>
            <a:pPr eaLnBrk="1" hangingPunct="1">
              <a:lnSpc>
                <a:spcPct val="90000"/>
              </a:lnSpc>
              <a:buFont typeface="Wingdings" panose="05000000000000000000" pitchFamily="2" charset="2"/>
              <a:buNone/>
              <a:defRPr/>
            </a:pPr>
            <a:r>
              <a:rPr lang="tr-TR" sz="2800" dirty="0"/>
              <a:t>    L: Toprak uzunluğu (cm)</a:t>
            </a:r>
          </a:p>
          <a:p>
            <a:pPr eaLnBrk="1" hangingPunct="1">
              <a:lnSpc>
                <a:spcPct val="90000"/>
              </a:lnSpc>
              <a:buFont typeface="Wingdings" panose="05000000000000000000" pitchFamily="2" charset="2"/>
              <a:buNone/>
              <a:defRPr/>
            </a:pPr>
            <a:r>
              <a:rPr lang="tr-TR" sz="2800" dirty="0"/>
              <a:t>    A: Kesit alanı (cm²)</a:t>
            </a:r>
          </a:p>
          <a:p>
            <a:pPr eaLnBrk="1" hangingPunct="1">
              <a:lnSpc>
                <a:spcPct val="90000"/>
              </a:lnSpc>
              <a:buFont typeface="Wingdings" panose="05000000000000000000" pitchFamily="2" charset="2"/>
              <a:buNone/>
              <a:defRPr/>
            </a:pPr>
            <a:r>
              <a:rPr lang="tr-TR" sz="2800" dirty="0"/>
              <a:t>    H/L: Hidrolik eğim (i, cm)</a:t>
            </a:r>
          </a:p>
          <a:p>
            <a:pPr eaLnBrk="1" hangingPunct="1">
              <a:lnSpc>
                <a:spcPct val="90000"/>
              </a:lnSpc>
              <a:buFont typeface="Wingdings" panose="05000000000000000000" pitchFamily="2" charset="2"/>
              <a:buNone/>
              <a:defRPr/>
            </a:pPr>
            <a:endParaRPr lang="tr-TR" sz="2800" dirty="0"/>
          </a:p>
          <a:p>
            <a:pPr eaLnBrk="1" hangingPunct="1">
              <a:lnSpc>
                <a:spcPct val="90000"/>
              </a:lnSpc>
              <a:buFont typeface="Wingdings" panose="05000000000000000000" pitchFamily="2" charset="2"/>
              <a:buNone/>
              <a:defRPr/>
            </a:pPr>
            <a:endParaRPr lang="tr-TR" sz="2800" dirty="0"/>
          </a:p>
        </p:txBody>
      </p:sp>
    </p:spTree>
    <p:extLst>
      <p:ext uri="{BB962C8B-B14F-4D97-AF65-F5344CB8AC3E}">
        <p14:creationId xmlns:p14="http://schemas.microsoft.com/office/powerpoint/2010/main" val="2264627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ulutlar">
  <a:themeElements>
    <a:clrScheme name="Bulutlar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Bulutla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lutlar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Bulutlar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Bulutlar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Bulutlar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Bulutlar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Bulutlar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Bulutlar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Bulutlar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Bulutlar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2647</Words>
  <Application>Microsoft Office PowerPoint</Application>
  <PresentationFormat>Geniş ekran</PresentationFormat>
  <Paragraphs>369</Paragraphs>
  <Slides>48</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48</vt:i4>
      </vt:variant>
    </vt:vector>
  </HeadingPairs>
  <TitlesOfParts>
    <vt:vector size="54" baseType="lpstr">
      <vt:lpstr>Arial</vt:lpstr>
      <vt:lpstr>Symbol</vt:lpstr>
      <vt:lpstr>Times New Roman</vt:lpstr>
      <vt:lpstr>Wingdings</vt:lpstr>
      <vt:lpstr>Bulutlar</vt:lpstr>
      <vt:lpstr>Denklem</vt:lpstr>
      <vt:lpstr>TOPRAK SUYUNUN HAREKETİ</vt:lpstr>
      <vt:lpstr>Toprak Suyunun Akışını Etkileyen Etmenler</vt:lpstr>
      <vt:lpstr>Çeşitli Akış Şartlarında Toplam Su Potansiyelin Unsurları</vt:lpstr>
      <vt:lpstr>HİDROLİK İLETKENLİK</vt:lpstr>
      <vt:lpstr>HİDROLİK İLETKENLİK</vt:lpstr>
      <vt:lpstr>SU AKIŞI İLE İLGİLİ TEMEL YASALAR</vt:lpstr>
      <vt:lpstr>Soru: 1 m uzunluğunda bir boruda 1 barlık hidrostatik basınç muhafaza edilmek istendiğinde, kapillar çapı 0.2 mm olan bir kapillar borudan geçen su miktarı kaç litre/saat’dir.</vt:lpstr>
      <vt:lpstr>DARCY  YASASI</vt:lpstr>
      <vt:lpstr>DARCY  YASASI</vt:lpstr>
      <vt:lpstr>DOYGUN TOPRAKTA SU AKIŞI</vt:lpstr>
      <vt:lpstr>DARCY YASASI UYGULAMALARI</vt:lpstr>
      <vt:lpstr>DARCY YASASI UYGULAMALARI</vt:lpstr>
      <vt:lpstr>DARCY YASASI UYGULAMALARI</vt:lpstr>
      <vt:lpstr>Soru: Yaklaşık 120 yıl önce Fransa’nın Dijon kentinde 10.000 kişi yaşıyormuş bu kentte, günlük su tüketimi kişi başına 20 litre imiş, zaman içinde kent sakinleri sularının kirlendiğini fark etmişler ve bu suyun temizlenmesi için Darcy isimli bir mühendisi davet etmişler ve bir filtrasyon sistemi dizayn etmesini istemişler.         Darcy’nin 30 cm kalınlıkta bir kum kolonu bu çalışmada kullandığı, kumun hidrolik iletkenliğinin 2.10-3 cm/san., bu filtre kolonuna uygulanan hidrostatik basıncın 0.7 m ve akışın dikey boyutta olduğunu düşündüğümüzde, bu sistemin kesit alanı kaç m2 olmalıdır.</vt:lpstr>
      <vt:lpstr>DOYMAMIŞ TOPRAKTA SU AKIŞI</vt:lpstr>
      <vt:lpstr>DOYMAMIŞ TOPRAKTA SU AKIŞI</vt:lpstr>
      <vt:lpstr>SU TABLASINDAN SUYUN YÜKSELİŞİ</vt:lpstr>
      <vt:lpstr>SU TABLASINDAN SUYUN YÜKSELİŞİ</vt:lpstr>
      <vt:lpstr>TOPRAK ISLANMASI</vt:lpstr>
      <vt:lpstr>TOPRAK ISLANMASI</vt:lpstr>
      <vt:lpstr>İNFİLTRASYON-ZAMAN İLİŞKİSİ</vt:lpstr>
      <vt:lpstr>TOPRAK ISLANMASI</vt:lpstr>
      <vt:lpstr>TOPRAK ISLANMASI</vt:lpstr>
      <vt:lpstr>TOPRAK ISLANMASI</vt:lpstr>
      <vt:lpstr>TOPRAK SUYUNUN BUHAR HAREKETİ </vt:lpstr>
      <vt:lpstr>TOPRAK SUYUNUN BUHAR HAREKETİ</vt:lpstr>
      <vt:lpstr>TOPRAK SUYUNUN BUHAR HAREKETİ</vt:lpstr>
      <vt:lpstr>TOPRAK SUYUNUN SINIFLANDIRILMASI </vt:lpstr>
      <vt:lpstr>TOPRAK SUYUNUN SINIFLANDIRILMASI</vt:lpstr>
      <vt:lpstr>Tarla Kapasitesi</vt:lpstr>
      <vt:lpstr>YARAYIŞLI SU</vt:lpstr>
      <vt:lpstr>TOPRAK SUYUNUN SINIFLANDIRILMASI</vt:lpstr>
      <vt:lpstr>Higroskopik Su</vt:lpstr>
      <vt:lpstr>Higroskopik Su</vt:lpstr>
      <vt:lpstr>Higroskopik Su</vt:lpstr>
      <vt:lpstr>Kapillar Su</vt:lpstr>
      <vt:lpstr>Kapillar Su</vt:lpstr>
      <vt:lpstr>Kapillar Su</vt:lpstr>
      <vt:lpstr>Kapillar Su</vt:lpstr>
      <vt:lpstr>Kapillar Su</vt:lpstr>
      <vt:lpstr>Yerçekimi Etkisindeki Su</vt:lpstr>
      <vt:lpstr>Yerçekimi Etkisindeki Su</vt:lpstr>
      <vt:lpstr>Yerçekimi Etkisindeki Su</vt:lpstr>
      <vt:lpstr>Yerçekimi Etkisindeki Su</vt:lpstr>
      <vt:lpstr>HİDROLOJİK DÖNGÜ</vt:lpstr>
      <vt:lpstr>100 cm Toprak derinliğinde Ürüne Bağlı Nem Değişimleri</vt:lpstr>
      <vt:lpstr>Üç Farklı Denemede Hidrolojik Döngünün Değişik Ögelerinin Miktarları (mm)</vt:lpstr>
      <vt:lpstr>Her  Deneme İçin Evapotranpirasyon (ET)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dc:creator>
  <cp:lastModifiedBy>Gökhan</cp:lastModifiedBy>
  <cp:revision>2</cp:revision>
  <dcterms:created xsi:type="dcterms:W3CDTF">2017-11-21T12:40:20Z</dcterms:created>
  <dcterms:modified xsi:type="dcterms:W3CDTF">2017-11-21T12:49:28Z</dcterms:modified>
</cp:coreProperties>
</file>