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C3901-D660-448A-9D02-3CDF465E455E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CC889-A4C2-406A-AA09-7AFCFD01B93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20004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37374-EEB2-4077-99E6-9D55D947FA16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58260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D2F3-EC3B-423D-B73C-F601206C3FE1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C9BD-C9E9-4FA0-A1D2-83E3807D2D9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04173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D2F3-EC3B-423D-B73C-F601206C3FE1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C9BD-C9E9-4FA0-A1D2-83E3807D2D9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93282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D2F3-EC3B-423D-B73C-F601206C3FE1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C9BD-C9E9-4FA0-A1D2-83E3807D2D9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21788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D2F3-EC3B-423D-B73C-F601206C3FE1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C9BD-C9E9-4FA0-A1D2-83E3807D2D9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9637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D2F3-EC3B-423D-B73C-F601206C3FE1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C9BD-C9E9-4FA0-A1D2-83E3807D2D9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4587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D2F3-EC3B-423D-B73C-F601206C3FE1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C9BD-C9E9-4FA0-A1D2-83E3807D2D9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9054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D2F3-EC3B-423D-B73C-F601206C3FE1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C9BD-C9E9-4FA0-A1D2-83E3807D2D9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80444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D2F3-EC3B-423D-B73C-F601206C3FE1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C9BD-C9E9-4FA0-A1D2-83E3807D2D9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6129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D2F3-EC3B-423D-B73C-F601206C3FE1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C9BD-C9E9-4FA0-A1D2-83E3807D2D9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14626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D2F3-EC3B-423D-B73C-F601206C3FE1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C9BD-C9E9-4FA0-A1D2-83E3807D2D9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42297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D2F3-EC3B-423D-B73C-F601206C3FE1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C9BD-C9E9-4FA0-A1D2-83E3807D2D9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27704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5D2F3-EC3B-423D-B73C-F601206C3FE1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0C9BD-C9E9-4FA0-A1D2-83E3807D2D9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434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Miks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Tırmanış</a:t>
            </a:r>
            <a:br>
              <a:rPr lang="tr-TR" dirty="0" smtClean="0">
                <a:solidFill>
                  <a:srgbClr val="FF0000"/>
                </a:solidFill>
              </a:rPr>
            </a:b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4599789" y="3244334"/>
            <a:ext cx="2992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Doç.Dr</a:t>
            </a:r>
            <a:r>
              <a:rPr lang="tr-TR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.Öğret.üyesi Dicle ARAS</a:t>
            </a:r>
            <a:endParaRPr lang="tr-TR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987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everestoutdoors.com/urunresim/-963418890.jpg"/>
          <p:cNvPicPr>
            <a:picLocks noChangeAspect="1" noChangeArrowheads="1"/>
          </p:cNvPicPr>
          <p:nvPr/>
        </p:nvPicPr>
        <p:blipFill>
          <a:blip r:embed="rId2" cstate="print"/>
          <a:srcRect l="12071" t="18106" b="15506"/>
          <a:stretch>
            <a:fillRect/>
          </a:stretch>
        </p:blipFill>
        <p:spPr bwMode="auto">
          <a:xfrm>
            <a:off x="8040216" y="1124744"/>
            <a:ext cx="2098204" cy="1584176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Ön dişlerin şekline göre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tr-TR" dirty="0" smtClean="0">
                <a:solidFill>
                  <a:srgbClr val="002060"/>
                </a:solidFill>
              </a:rPr>
              <a:t>2. Dikey dişli olanlar;</a:t>
            </a:r>
          </a:p>
          <a:p>
            <a:pPr algn="just"/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Çok sert, donmuş buz tırmanışlarına uygundurlar.</a:t>
            </a:r>
          </a:p>
          <a:p>
            <a:pPr algn="just"/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Kayada çabuk körelirler ancak en küçük girinti ve çıkıntılara dahi basma imkânı verirler.</a:t>
            </a:r>
          </a:p>
          <a:p>
            <a:pPr algn="just"/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Uç kısımları genellikle ayarlanabilir</a:t>
            </a:r>
          </a:p>
          <a:p>
            <a:pPr algn="just">
              <a:buNone/>
            </a:pPr>
            <a:r>
              <a:rPr lang="tr-TR" dirty="0" smtClean="0">
                <a:solidFill>
                  <a:srgbClr val="002060"/>
                </a:solidFill>
              </a:rPr>
              <a:t>	yapıdadır.</a:t>
            </a:r>
            <a:endParaRPr lang="tr-TR" dirty="0">
              <a:solidFill>
                <a:srgbClr val="002060"/>
              </a:solidFill>
            </a:endParaRPr>
          </a:p>
        </p:txBody>
      </p:sp>
      <p:pic>
        <p:nvPicPr>
          <p:cNvPr id="34820" name="Picture 4" descr="http://www.dogaspor.net/modules/catalog/products/pr_01_4093_max.jpg"/>
          <p:cNvPicPr>
            <a:picLocks noChangeAspect="1" noChangeArrowheads="1"/>
          </p:cNvPicPr>
          <p:nvPr/>
        </p:nvPicPr>
        <p:blipFill>
          <a:blip r:embed="rId3" cstate="print"/>
          <a:srcRect l="2729" t="16375" r="1749" b="16759"/>
          <a:stretch>
            <a:fillRect/>
          </a:stretch>
        </p:blipFill>
        <p:spPr bwMode="auto">
          <a:xfrm>
            <a:off x="7896200" y="4509120"/>
            <a:ext cx="2664296" cy="1865008"/>
          </a:xfrm>
          <a:prstGeom prst="rect">
            <a:avLst/>
          </a:prstGeom>
          <a:noFill/>
        </p:spPr>
      </p:pic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F263A-6C73-485B-BA7E-8B37D1A7B04F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2032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Sertliğine göre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1. Oynak olanlar;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İlk şoku emecekleri için daha az kırılgandırlar.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Ancak bu hareket hamlelerin istenilen kesinlikte yapılmasını engeller.</a:t>
            </a:r>
          </a:p>
        </p:txBody>
      </p:sp>
      <p:pic>
        <p:nvPicPr>
          <p:cNvPr id="35842" name="Picture 2" descr="http://www.tuncfindik.com/wp-content/uploads/2008/11/g14.jpg"/>
          <p:cNvPicPr>
            <a:picLocks noChangeAspect="1" noChangeArrowheads="1"/>
          </p:cNvPicPr>
          <p:nvPr/>
        </p:nvPicPr>
        <p:blipFill>
          <a:blip r:embed="rId2" cstate="print"/>
          <a:srcRect t="22680" b="24401"/>
          <a:stretch>
            <a:fillRect/>
          </a:stretch>
        </p:blipFill>
        <p:spPr bwMode="auto">
          <a:xfrm>
            <a:off x="5735960" y="4869161"/>
            <a:ext cx="3312368" cy="1752881"/>
          </a:xfrm>
          <a:prstGeom prst="rect">
            <a:avLst/>
          </a:prstGeom>
          <a:noFill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1046-DEE6-49C0-807A-D3EF96AB712D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934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Sertliğine göre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2. Sert olanlar;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Hareket etmez ve bükülmezler, miks tırmanışlarda daha iyilerdir.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Ancak kayada zamanla aşınıp kırılabilirler.</a:t>
            </a:r>
          </a:p>
        </p:txBody>
      </p:sp>
      <p:pic>
        <p:nvPicPr>
          <p:cNvPr id="36866" name="Picture 2" descr="CAMP-LOWE SUPERFA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2242" y="3501008"/>
            <a:ext cx="1775758" cy="1512168"/>
          </a:xfrm>
          <a:prstGeom prst="rect">
            <a:avLst/>
          </a:prstGeom>
          <a:noFill/>
        </p:spPr>
      </p:pic>
      <p:pic>
        <p:nvPicPr>
          <p:cNvPr id="36868" name="Picture 4" descr="http://t0.gstatic.com/images?q=tbn:ANd9GcScbNdp8IVcwT6vrvtYcVDFw-o3Nga2ceURLl9QBwcaoolan8JMQ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7849" y="4876800"/>
            <a:ext cx="2314575" cy="1981201"/>
          </a:xfrm>
          <a:prstGeom prst="rect">
            <a:avLst/>
          </a:prstGeom>
          <a:noFill/>
        </p:spPr>
      </p:pic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FE0D-434E-4AFB-8DD7-2B629D7EC2C6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4328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Miks Tırmanışta kazma ve buz aleti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Soğuk ortam veya yüzey yapısı ellerinizi kullanmaya izin vermiyorsa buz aletleri ve kazma kullanılmaktadır.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Duruma göre iki veya tek buz gereci kullanabilirsiniz.</a:t>
            </a:r>
          </a:p>
        </p:txBody>
      </p:sp>
      <p:pic>
        <p:nvPicPr>
          <p:cNvPr id="39938" name="Picture 2" descr="http://www.tuncfindik.com/wp-content/uploads/2008/11/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9616" y="4689983"/>
            <a:ext cx="1837644" cy="1837645"/>
          </a:xfrm>
          <a:prstGeom prst="rect">
            <a:avLst/>
          </a:prstGeom>
          <a:noFill/>
        </p:spPr>
      </p:pic>
      <p:pic>
        <p:nvPicPr>
          <p:cNvPr id="39940" name="Picture 4" descr="http://www.alpinist.com.tr/images/prod/5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0216" y="4365104"/>
            <a:ext cx="2088232" cy="2088232"/>
          </a:xfrm>
          <a:prstGeom prst="rect">
            <a:avLst/>
          </a:prstGeom>
          <a:noFill/>
        </p:spPr>
      </p:pic>
      <p:pic>
        <p:nvPicPr>
          <p:cNvPr id="39942" name="Picture 6" descr="http://www.alpinaoutdoor.com/modules/catalog/products/pr_01_1480_m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1945" y="4643099"/>
            <a:ext cx="1503527" cy="1503527"/>
          </a:xfrm>
          <a:prstGeom prst="rect">
            <a:avLst/>
          </a:prstGeom>
          <a:noFill/>
        </p:spPr>
      </p:pic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B88C-7802-49FE-A3EA-99852ACA290E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7685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Dry</a:t>
            </a:r>
            <a:r>
              <a:rPr lang="tr-TR" dirty="0" smtClean="0">
                <a:solidFill>
                  <a:srgbClr val="FF0000"/>
                </a:solidFill>
              </a:rPr>
              <a:t>-</a:t>
            </a:r>
            <a:r>
              <a:rPr lang="tr-TR" dirty="0" err="1" smtClean="0">
                <a:solidFill>
                  <a:srgbClr val="FF0000"/>
                </a:solidFill>
              </a:rPr>
              <a:t>tooling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 err="1">
                <a:solidFill>
                  <a:srgbClr val="002060"/>
                </a:solidFill>
              </a:rPr>
              <a:t>Dry</a:t>
            </a:r>
            <a:r>
              <a:rPr lang="tr-TR" sz="3000" dirty="0">
                <a:solidFill>
                  <a:srgbClr val="002060"/>
                </a:solidFill>
              </a:rPr>
              <a:t>-</a:t>
            </a:r>
            <a:r>
              <a:rPr lang="tr-TR" sz="3000" dirty="0" err="1">
                <a:solidFill>
                  <a:srgbClr val="002060"/>
                </a:solidFill>
              </a:rPr>
              <a:t>tooling</a:t>
            </a:r>
            <a:r>
              <a:rPr lang="tr-TR" sz="3000" dirty="0">
                <a:solidFill>
                  <a:srgbClr val="002060"/>
                </a:solidFill>
              </a:rPr>
              <a:t>; buz gereçlerini ellerin uzantısı gibi kullanıp teknik tırmanışlar yapmaktır.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Kayadaki kanca kullanımına benzetilmektedir.</a:t>
            </a:r>
          </a:p>
        </p:txBody>
      </p:sp>
      <p:pic>
        <p:nvPicPr>
          <p:cNvPr id="40962" name="Picture 2" descr="http://img2.prosperent.com/images/250x250/s7ondemand1.scene7.com/is/image/MoosejawMB/PAAAIAADOIIEOAOM_zm_produ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568" y="4005064"/>
            <a:ext cx="1512168" cy="1512168"/>
          </a:xfrm>
          <a:prstGeom prst="rect">
            <a:avLst/>
          </a:prstGeom>
          <a:noFill/>
        </p:spPr>
      </p:pic>
      <p:pic>
        <p:nvPicPr>
          <p:cNvPr id="40964" name="Picture 4" descr="http://t1.gstatic.com/images?q=tbn:ANd9GcRFCg5sxIctl0_pbwNbw2Y_x8IcziR9bmhv-EeYVifxtv7_wVVMAfqedBT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3752" y="5085184"/>
            <a:ext cx="1333500" cy="1562100"/>
          </a:xfrm>
          <a:prstGeom prst="rect">
            <a:avLst/>
          </a:prstGeom>
          <a:noFill/>
        </p:spPr>
      </p:pic>
      <p:sp>
        <p:nvSpPr>
          <p:cNvPr id="40966" name="AutoShape 6" descr="data:image/jpg;base64,/9j/4AAQSkZJRgABAQAAAQABAAD/2wBDAAkGBwgHBgkIBwgKCgkLDRYPDQwMDRsUFRAWIB0iIiAdHx8kKDQsJCYxJx8fLT0tMTU3Ojo6Iys/RD84QzQ5Ojf/2wBDAQoKCg0MDRoPDxo3JR8lNzc3Nzc3Nzc3Nzc3Nzc3Nzc3Nzc3Nzc3Nzc3Nzc3Nzc3Nzc3Nzc3Nzc3Nzc3Nzc3Nzf/wAARCAC2AJkDASIAAhEBAxEB/8QAHAABAAIDAQEBAAAAAAAAAAAAAAUHAQQGAggD/8QAORAAAQMDAgQEAwcDAwUAAAAAAQACAwQFEQYhEjFBUQciYXETgZEUIzJSobHBFSRiMzTCQkNT4fD/xAAZAQEBAQEBAQAAAAAAAAAAAAAAAQIEBQP/xAAiEQEBAAICAgEFAQAAAAAAAAAAAQIDBBExQRIFExQhMlH/2gAMAwEAAhEDEQA/ALxREQEREBERAREQEREBERARF5keI2lziA1oySTyCD0i1qKup6+H4tJK2WPOMjPNbKAiIgIiICIiAiIgIiICIiAiIgIiICgtYSVDLUWwtzG9wEzs8m9vmdlOr85o2yxuZI0OY5pBB5EIOXht8lrp4bxaTLMXRNfU03FtM0jJLezhnIHXkulpKmKsp4qineHwytDmOHUFQ9kqIaGSqtUtQwGlk+543gExu3aN+eMkfRQ9t1HarRdK6h+O1tvNUGRyBw4IZHYDm5zs3iPPkCcIjt0WAchZRRERAREQEREBERAREQEREBEWndbjT2q3VFfWP4IIGF7zt06D1PIepQbi/KaURtJOOWck7D1Poq5l8YbM2CPFJWRzPe5rmyNaRGBzOzvNzGwWxaNZO1dVPht1DMKSFzWyPke0Pc52ceUZ2GDnsidtG9Q0lZX1n9UOONr5KZ7mfjcPwjHruuWuVEyPTNzHFwsZTvyzbDfNtge5H1Voais7xZ3z01A+4V8f+lCx7WhxO2CXEDA5557bKjdSU+pLdNG7UcVRA6Yl8UTi34QDdtmtJGxxz9+uSx76/Zn15i9/Dy9G+aSoaqQkzsZ8GbJ342bE/MYPzXSqnvAa4PbJdLXI4nLWVMfUfld/x+quEckJ4EREUREQEREBERAREQERYJwEAkDmqc8Stai9Sf0CxNFTTulDJJGDi+0SA7MZ/jnmevsDnY8UNcGpkfp6xSv3Jjqp4j+LvG0j9SPbuvw8OdKmiY26VsQNXI3FOzrG09R/kf0CM29/piz+Gdvkpo/6wJaiufzEUpa1n+LcdB36kKwNL6Ms+nCZqGka2pc0h0rnF7gD0BPRTFBRNpxxOwZCMHsPZbgRZOmOi5rxFtVPc9IXFtQH/wBtA+pi4Dgh7Glw+XTHqumWpdaVldbaqklaXxzwvie1pwSHNIIB77oqivCWodS66p4g88M8UsThnmOHi/doV/r5z0Bx0mu7UCzhk+0GORruYJDmnPrzX0YErOHhlERGhERAREQEREBEWCcIGR3Vd+Kern2yAWi2y8NXO3M0jXbxM7ehd+3uFM691bHpug+HT4fcahpEDCNmD87vQdup+eOG0TpOe51Db5e+N/2h5fAJT5pHczKfQb47kjphEr9dDaSZSUX2+uizUVIwxh/7cXX5u69ht1VmWmkDGid43I8g7DutSlgFXUANbiJoG3ZnQfPCngMAAckJGUREUXl3JelgoKBqKN9m8TY4o4hTtZdYzE1uDiN8g4ce7Xfqeyv4clSnivTm2azhuEUQY2SOOfiGDxvY7c4PXAaPorqjcHsDm8iMhWszy9IiKNCIiAiIgIigtW6lpNM241VT95K88MEDXAOkd/AHMnp9AgnVD6pv1Np20S19Vvw+WKMc5Hnk309+gVc6e8Ubg+udJemwmhe52GwM80fQYyfMO/uo+Vtw8TdThvmhoIRuOYp4+/Yvdj/4BGe3rSVirNcagmvF5JfRNkzKT+GQ9Im9mj9BgdVaFXUNMIEbA1rssYG/+Npxt7kfQLcpqWltVvgoaOIRQsHw42t2wMZJP6knmoi3VEVwvUtPE1xbTBhcQPK1uPK335H5pb0sict1P8CmHEPvHbuP8LbWAsooiIgIiIK08arb8Wgobi2Nn3TzDK/Pmw78I9RnP1912mkq43HTVsqyeJ0lOzjOc+YDB/UFNV2sXqwV1AQC+WI/Dz0eN2n6gLnfCOvFVpc0bsiWindG5p2w1x4h+5Hu0ont3KIiKIi/KpnjpoXzTyMjiY0ue95wGgdSgVFRDTRmSoljiYDgue4NH1KjKvVNgo4zJU3ihY0dp2uP0BJVT671HS325fEac08I4IWP2z1LiOhP7ALjJnxAnEEefRucIzcls6j8V6KBjo9PwfbJAP8AczAshb/yd+nuqlut1qbxcpKi4VH2qods+XOQBn8DRyDfQLdY5lBbW1tTGZJqniZSx4wOHGC7Pft6D1BULFE2Hha0gtAwCOR9Veme+2zA2R9RFHA18k73BjWMGeIk4AA9V9BaC04dNWFlLM4Pq5T8WocOXGQPKPQcvr3VX6G0Ld7rSsvdNWi3vjk4qGQtyS5v/URjdpORj3Vk2vVjmTSWm/wikvETctYwH4dUOQMRPPPbp8lGsZ7Sd8rYoYMh7fiOcYGZOPMdyB6nAHzXnSFG6ntEc8snxJqv797s5A4twB6AHZcVqPh1Bqyh0zCHPipx8SolEZLWuIy48XIO4ScZ/PtuArOijZFG2ONoYxoAa1owAByARp7REQEREBERBgrjLFb5bR4gXaGFr/sVfTNq24bhjH8ZaR75JPsu0WMIMoiIB5KjvHbWNbSXansVDIxsEcLZqjqXPcTwg+wGfn6K8DyXzh4/0Rh1q2oIcRU0kbgTyy3iaQPoPqg1PDy0y63mraGW5Mgq4YmywB8HE2QZIdkggjB4OXcr8tS2C76VqPhXCmcI3ZEbw7iZJ6td/BwfRcxpO/1Wmr7SXSj8z4XeZhOBIw7Oafcfwei+nWS2HxG0s5rXiWmqGgkAgS08g6+jmn5e4KrNxj5ue+okDPiSSHiOW5dlsbdht9ANl1GgtOz6qvbaOQuFJB95VSjYhmdmg/mPL037KHns1TS6lqNPUzW1dTHUGANh3Dn+nYY59sHtlfROidMw6XscVGz4b6l/3lVM0f6sh5n2HIeg90SROU8MVNDHDDGyOKNoYxjBgNA5ABQepYrXcmPoK58kUkLBOyqjy11O4EBrmu75PLsDldAVXN6qPtFyqJGjIfJ35gbD9srk5XJmiS327OLxrvtk9JjT1LJb7uRdIHOq5CY6W4Q54KuPHF5w3ZrgAT5tufCea7BRlhndU2qne5oaQOHY5zg4z+ik1045TKSxz3G4240REVQREQEREBERAREQFwni5pB2p9PCSiYHXCiJkhGN5GkeZg9TgEeoC7tYdnog+KZoXNfnhdknkRutqgfVxSh1HJLDLjZ8byw/UY2X0DrXwmpL3WPuFnmjoqmR3FLE9mYnu/MMbtJ68we2ecZYfBuaGpa683SI0zSC6CkYQZB2L3bgew+ivbHVQ/g26lGtpnTNNVWT0rnCpmeHPYRw8RHXzcWCTvt6lXsOSirTpyy2aR0trtdJSSPbwufFEA4jtnmpXOyjUR98r20FvkkyBI4FsY7uK4SgpX19dHBFnzc3Y5Dut3Utx+23AsY7MMI4W7nfuf4Uzo2i4KeSse3zSHhYfQc/1/ZeLtv5fJmE/mPb1T8Ti3O/1k6Cngjp4I4ohwsYMAL9lj5LK9mTp4vfYiIqCIiAiIgIiICIiAiIgIiIMFROpLgKC3u4XcMsvlYR07lSxXB6trW1NxdGHlrYPIATgcXX65A+S5Obu+1qtnmurhafu7pL4nlFU0UlTUxwx5L5H47qzaWFlPTshjGGMaGhcdoukMlfJUPbtE3AP+R/9Z+q7ULn+mavjrud810/U9vy2TCeIyiIvTeYIiICIiAiIgIiICIiAiIgIiIPLuaqKoZWV1O+6XGm/tn18ojkDxnLJXNYXAcs4wrdd0Vc0Xh5dobNTWWfUkjrW6V0lXBHA1rsF3Fwxv3IHFjn8l8N+ibseq+/H5F0Z/KePbptGOidb5Cwjj+KS4ActhgLoQtW32+mt1MynpIxHG0YxzJ9STuStta04fbwmH+Mbs5s2XOexERfV8xERAREQEREBERAREQEREBERAWOEIiBhZREBERAREQEREBERAREQEREH//Z"/>
          <p:cNvSpPr>
            <a:spLocks noChangeAspect="1" noChangeArrowheads="1"/>
          </p:cNvSpPr>
          <p:nvPr/>
        </p:nvSpPr>
        <p:spPr bwMode="auto">
          <a:xfrm>
            <a:off x="1679575" y="-685800"/>
            <a:ext cx="120015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0968" name="Picture 8" descr="http://www.karabuk.edu.tr/kudosk/faydali_bilgiler/resimler/kazm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5960" y="3573016"/>
            <a:ext cx="1872208" cy="2592288"/>
          </a:xfrm>
          <a:prstGeom prst="rect">
            <a:avLst/>
          </a:prstGeom>
          <a:noFill/>
        </p:spPr>
      </p:pic>
      <p:pic>
        <p:nvPicPr>
          <p:cNvPr id="40970" name="Picture 10" descr="http://www.atlaskamp.com/urunresim/urun_12539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6280" y="4797152"/>
            <a:ext cx="1428750" cy="1457326"/>
          </a:xfrm>
          <a:prstGeom prst="rect">
            <a:avLst/>
          </a:prstGeom>
          <a:noFill/>
        </p:spPr>
      </p:pic>
      <p:sp>
        <p:nvSpPr>
          <p:cNvPr id="9" name="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D0F3-BDE1-4363-ACD5-410A1D7681F2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4330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://www.mudadosk.org/wiki/images/thumb/7/7b/Teknik-kazma.jpg/180px-Teknik-kazma.jpg"/>
          <p:cNvPicPr>
            <a:picLocks noChangeAspect="1" noChangeArrowheads="1"/>
          </p:cNvPicPr>
          <p:nvPr/>
        </p:nvPicPr>
        <p:blipFill>
          <a:blip r:embed="rId2" cstate="print"/>
          <a:srcRect l="8400"/>
          <a:stretch>
            <a:fillRect/>
          </a:stretch>
        </p:blipFill>
        <p:spPr bwMode="auto">
          <a:xfrm rot="18666861">
            <a:off x="7902650" y="1904448"/>
            <a:ext cx="1282451" cy="2893881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Dry</a:t>
            </a:r>
            <a:r>
              <a:rPr lang="tr-TR" dirty="0" smtClean="0">
                <a:solidFill>
                  <a:srgbClr val="FF0000"/>
                </a:solidFill>
              </a:rPr>
              <a:t>-</a:t>
            </a:r>
            <a:r>
              <a:rPr lang="tr-TR" dirty="0" err="1" smtClean="0">
                <a:solidFill>
                  <a:srgbClr val="FF0000"/>
                </a:solidFill>
              </a:rPr>
              <a:t>tooling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Eğik kafalı ve eğik saplı teknik buz gereçleri </a:t>
            </a:r>
            <a:r>
              <a:rPr lang="tr-TR" sz="3000" dirty="0" err="1">
                <a:solidFill>
                  <a:srgbClr val="002060"/>
                </a:solidFill>
              </a:rPr>
              <a:t>dry</a:t>
            </a:r>
            <a:r>
              <a:rPr lang="tr-TR" sz="3000" dirty="0">
                <a:solidFill>
                  <a:srgbClr val="002060"/>
                </a:solidFill>
              </a:rPr>
              <a:t>-</a:t>
            </a:r>
            <a:r>
              <a:rPr lang="tr-TR" sz="3000" dirty="0" err="1">
                <a:solidFill>
                  <a:srgbClr val="002060"/>
                </a:solidFill>
              </a:rPr>
              <a:t>tooling</a:t>
            </a:r>
            <a:r>
              <a:rPr lang="tr-TR" sz="3000" dirty="0">
                <a:solidFill>
                  <a:srgbClr val="002060"/>
                </a:solidFill>
              </a:rPr>
              <a:t> için daha uygundur.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Daha iyi tutunma sağlarlar.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Aynı zamanda elleri yüzeye çarparak yaralama riski de oldukça azalmış olur.</a:t>
            </a:r>
          </a:p>
        </p:txBody>
      </p:sp>
      <p:pic>
        <p:nvPicPr>
          <p:cNvPr id="41986" name="Picture 2" descr="http://www.mudadosk.org/wiki/images/thumb/8/8e/Klasik-kazma.jpg/180px-Klasik-kaz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799529">
            <a:off x="5408988" y="4692078"/>
            <a:ext cx="1263969" cy="2626247"/>
          </a:xfrm>
          <a:prstGeom prst="rect">
            <a:avLst/>
          </a:prstGeom>
          <a:noFill/>
        </p:spPr>
      </p:pic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A4E70-DA15-4B6A-9CB2-74CD28D76A90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7620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Dry</a:t>
            </a:r>
            <a:r>
              <a:rPr lang="tr-TR" dirty="0" smtClean="0">
                <a:solidFill>
                  <a:srgbClr val="FF0000"/>
                </a:solidFill>
              </a:rPr>
              <a:t>-</a:t>
            </a:r>
            <a:r>
              <a:rPr lang="tr-TR" dirty="0" err="1" smtClean="0">
                <a:solidFill>
                  <a:srgbClr val="FF0000"/>
                </a:solidFill>
              </a:rPr>
              <a:t>tooling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Buz aletlerini yüzeye iyice oturtun, sıkıştırın ve yeni bir hamle yapana kadar aleti oynatmayın.</a:t>
            </a:r>
          </a:p>
        </p:txBody>
      </p:sp>
      <p:pic>
        <p:nvPicPr>
          <p:cNvPr id="43010" name="Picture 2" descr="http://static.howstuffworks.com/gif/ice-climbing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3752" y="2852936"/>
            <a:ext cx="4896544" cy="3672408"/>
          </a:xfrm>
          <a:prstGeom prst="rect">
            <a:avLst/>
          </a:prstGeom>
          <a:noFill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DF76E-36D7-42D8-815E-4384035FB73D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1228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Dry</a:t>
            </a:r>
            <a:r>
              <a:rPr lang="tr-TR" dirty="0" smtClean="0">
                <a:solidFill>
                  <a:srgbClr val="FF0000"/>
                </a:solidFill>
              </a:rPr>
              <a:t>-</a:t>
            </a:r>
            <a:r>
              <a:rPr lang="tr-TR" dirty="0" err="1" smtClean="0">
                <a:solidFill>
                  <a:srgbClr val="FF0000"/>
                </a:solidFill>
              </a:rPr>
              <a:t>tooling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Buz tırmanışın yarışma sporu olarak gelişmesiyle kullanılan aletler de değişime uğramıştır.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Kayışsız buz aletleri, özel sap tasarımları geliştirilmiştir.</a:t>
            </a:r>
          </a:p>
        </p:txBody>
      </p:sp>
      <p:pic>
        <p:nvPicPr>
          <p:cNvPr id="44034" name="Picture 2" descr="http://www.extremspor.com/news_images/405967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9736" y="4149080"/>
            <a:ext cx="3456384" cy="2598706"/>
          </a:xfrm>
          <a:prstGeom prst="rect">
            <a:avLst/>
          </a:prstGeom>
          <a:noFill/>
        </p:spPr>
      </p:pic>
      <p:pic>
        <p:nvPicPr>
          <p:cNvPr id="44036" name="Picture 4" descr="http://www.alpinist.com.tr/images/prod/5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6200" y="3717032"/>
            <a:ext cx="2381250" cy="2381250"/>
          </a:xfrm>
          <a:prstGeom prst="rect">
            <a:avLst/>
          </a:prstGeom>
          <a:noFill/>
        </p:spPr>
      </p:pic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8E14-26E7-4A32-976D-7558D9B85E3D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9761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Bazı </a:t>
            </a:r>
            <a:r>
              <a:rPr lang="tr-TR" dirty="0" err="1" smtClean="0">
                <a:solidFill>
                  <a:srgbClr val="FF0000"/>
                </a:solidFill>
              </a:rPr>
              <a:t>Dry</a:t>
            </a:r>
            <a:r>
              <a:rPr lang="tr-TR" dirty="0" smtClean="0">
                <a:solidFill>
                  <a:srgbClr val="FF0000"/>
                </a:solidFill>
              </a:rPr>
              <a:t>-</a:t>
            </a:r>
            <a:r>
              <a:rPr lang="tr-TR" dirty="0" err="1" smtClean="0">
                <a:solidFill>
                  <a:srgbClr val="FF0000"/>
                </a:solidFill>
              </a:rPr>
              <a:t>tooling</a:t>
            </a:r>
            <a:r>
              <a:rPr lang="tr-TR" dirty="0" smtClean="0">
                <a:solidFill>
                  <a:srgbClr val="FF0000"/>
                </a:solidFill>
              </a:rPr>
              <a:t> hamleleri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smtClean="0">
                <a:solidFill>
                  <a:srgbClr val="002060"/>
                </a:solidFill>
              </a:rPr>
              <a:t>Bu hamleler belli başlı, çok kullanılan hamlelerdir. Farklı hamle üretebilmek tırmanıcının hayal gücüne ve yüzeyin fiziki koşullarına bağlıdır.</a:t>
            </a:r>
          </a:p>
          <a:p>
            <a:pPr algn="just"/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err="1" smtClean="0">
                <a:solidFill>
                  <a:srgbClr val="002060"/>
                </a:solidFill>
              </a:rPr>
              <a:t>Hooking</a:t>
            </a:r>
            <a:r>
              <a:rPr lang="tr-TR" dirty="0" smtClean="0">
                <a:solidFill>
                  <a:srgbClr val="002060"/>
                </a:solidFill>
              </a:rPr>
              <a:t> (kanca): Yüzeye aleti yerleştirip ağırlığınızı vermek.</a:t>
            </a:r>
          </a:p>
          <a:p>
            <a:pPr algn="just"/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err="1" smtClean="0">
                <a:solidFill>
                  <a:srgbClr val="002060"/>
                </a:solidFill>
              </a:rPr>
              <a:t>Matching</a:t>
            </a:r>
            <a:r>
              <a:rPr lang="tr-TR" dirty="0" smtClean="0">
                <a:solidFill>
                  <a:srgbClr val="002060"/>
                </a:solidFill>
              </a:rPr>
              <a:t> (uçları birleştirme): İlk aleti taktığınız noktaya ikinci aletin ucunu da yerleştirmek.</a:t>
            </a:r>
          </a:p>
          <a:p>
            <a:pPr algn="just"/>
            <a:endParaRPr lang="tr-TR" dirty="0" smtClean="0">
              <a:solidFill>
                <a:srgbClr val="002060"/>
              </a:solidFill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EDCB-387E-442E-B0CC-399F5E6C8F6D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2103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yamnuska.com/images/sean_isaac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9" y="2924944"/>
            <a:ext cx="3960439" cy="3625272"/>
          </a:xfrm>
          <a:prstGeom prst="rect">
            <a:avLst/>
          </a:prstGeom>
          <a:noFill/>
        </p:spPr>
      </p:pic>
      <p:pic>
        <p:nvPicPr>
          <p:cNvPr id="51204" name="Picture 4" descr="http://farm5.static.flickr.com/4007/4282103811_2d7beb83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3130" y="260649"/>
            <a:ext cx="4513322" cy="3168352"/>
          </a:xfrm>
          <a:prstGeom prst="rect">
            <a:avLst/>
          </a:prstGeom>
          <a:noFill/>
        </p:spPr>
      </p:pic>
      <p:pic>
        <p:nvPicPr>
          <p:cNvPr id="51206" name="Picture 6" descr="http://3.bp.blogspot.com/_vLxgWq2oGPU/Spw-HA1griI/AAAAAAAAA1o/iwDNPe_It4E/s400/Julia+Climb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7568" y="332656"/>
            <a:ext cx="3168352" cy="2407948"/>
          </a:xfrm>
          <a:prstGeom prst="rect">
            <a:avLst/>
          </a:prstGeom>
          <a:noFill/>
        </p:spPr>
      </p:pic>
      <p:pic>
        <p:nvPicPr>
          <p:cNvPr id="51208" name="Picture 8" descr="http://t1.gstatic.com/images?q=tbn:U8-BVWWc6YNfhM:http://i1.trekearth.com/photos/33431/bmv200502_d24_dsc_0068te.jpg&amp;t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6041" y="3933056"/>
            <a:ext cx="3679095" cy="2448272"/>
          </a:xfrm>
          <a:prstGeom prst="rect">
            <a:avLst/>
          </a:prstGeom>
          <a:noFill/>
        </p:spPr>
      </p:pic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7199-F609-4BA6-BCA5-166EF448E244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1856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Miks Tırmanış Nedir?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Kaya, kar ve buzun olduğu, kol ve bacakların her ikisinin de kullanıldığı tırmanışa denir.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Bir başka şekilde, kış ortamında kaya tırmanışı olduğu söylenebilir.</a:t>
            </a:r>
          </a:p>
        </p:txBody>
      </p:sp>
      <p:pic>
        <p:nvPicPr>
          <p:cNvPr id="13314" name="Picture 2" descr="http://www.climb.dk/billeder/Chamonix2006/Cher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9616" y="4193214"/>
            <a:ext cx="1872208" cy="2476146"/>
          </a:xfrm>
          <a:prstGeom prst="rect">
            <a:avLst/>
          </a:prstGeom>
          <a:noFill/>
        </p:spPr>
      </p:pic>
      <p:pic>
        <p:nvPicPr>
          <p:cNvPr id="13316" name="Picture 4" descr="http://www.cascadeclimbers.com/plab/data/500/medium/IMG_1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6160" y="4197086"/>
            <a:ext cx="1872208" cy="2496277"/>
          </a:xfrm>
          <a:prstGeom prst="rect">
            <a:avLst/>
          </a:prstGeom>
          <a:noFill/>
        </p:spPr>
      </p:pic>
      <p:pic>
        <p:nvPicPr>
          <p:cNvPr id="13318" name="Picture 6" descr="http://blog.omy.sg/everest/files/2008/08/ice-climb-by-stud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7889" y="4193214"/>
            <a:ext cx="1868080" cy="2476146"/>
          </a:xfrm>
          <a:prstGeom prst="rect">
            <a:avLst/>
          </a:prstGeom>
          <a:noFill/>
        </p:spPr>
      </p:pic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F098C-12A8-41BF-87AC-41E366FF3597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6347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Bazı </a:t>
            </a:r>
            <a:r>
              <a:rPr lang="tr-TR" dirty="0" err="1" smtClean="0">
                <a:solidFill>
                  <a:srgbClr val="FF0000"/>
                </a:solidFill>
              </a:rPr>
              <a:t>Dry</a:t>
            </a:r>
            <a:r>
              <a:rPr lang="tr-TR" dirty="0" smtClean="0">
                <a:solidFill>
                  <a:srgbClr val="FF0000"/>
                </a:solidFill>
              </a:rPr>
              <a:t>-</a:t>
            </a:r>
            <a:r>
              <a:rPr lang="tr-TR" dirty="0" err="1" smtClean="0">
                <a:solidFill>
                  <a:srgbClr val="FF0000"/>
                </a:solidFill>
              </a:rPr>
              <a:t>tooling</a:t>
            </a:r>
            <a:r>
              <a:rPr lang="tr-TR" dirty="0" smtClean="0">
                <a:solidFill>
                  <a:srgbClr val="FF0000"/>
                </a:solidFill>
              </a:rPr>
              <a:t> hamleleri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err="1" smtClean="0">
                <a:solidFill>
                  <a:srgbClr val="002060"/>
                </a:solidFill>
              </a:rPr>
              <a:t>Torqueing</a:t>
            </a:r>
            <a:r>
              <a:rPr lang="tr-TR" dirty="0" smtClean="0">
                <a:solidFill>
                  <a:srgbClr val="002060"/>
                </a:solidFill>
              </a:rPr>
              <a:t> (kanırtma): Aleti derin bir çatlağa sokup sivri ucun çıkmasına neden olmayacak kadar, sağa, sola veya aşağı hareket ettirip kilitleyebilirsiniz.</a:t>
            </a:r>
          </a:p>
          <a:p>
            <a:pPr algn="just"/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Çatlak dikey ise sağa-sola, çatlak yatay ise yukarı-aşağıya çekeri olan bir kanırtma hamlesi oluşur.</a:t>
            </a:r>
          </a:p>
          <a:p>
            <a:pPr algn="just"/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err="1" smtClean="0">
                <a:solidFill>
                  <a:srgbClr val="002060"/>
                </a:solidFill>
              </a:rPr>
              <a:t>Wedging</a:t>
            </a:r>
            <a:r>
              <a:rPr lang="tr-TR" dirty="0" smtClean="0">
                <a:solidFill>
                  <a:srgbClr val="002060"/>
                </a:solidFill>
              </a:rPr>
              <a:t> (sıkıştırma): Özellikle de kazmanın kaşık kısmını (bazen de sapını) çatlağa sokup bir takoz gibi kullanabilirsiniz.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8318E-10B8-4346-BB7D-CAA2F033C756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2773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cascadeclimbers.com/assets/images/ice/picks_las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0256" y="4005064"/>
            <a:ext cx="1296144" cy="1296144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Bazı </a:t>
            </a:r>
            <a:r>
              <a:rPr lang="tr-TR" dirty="0" err="1" smtClean="0">
                <a:solidFill>
                  <a:srgbClr val="FF0000"/>
                </a:solidFill>
              </a:rPr>
              <a:t>Dry</a:t>
            </a:r>
            <a:r>
              <a:rPr lang="tr-TR" dirty="0" smtClean="0">
                <a:solidFill>
                  <a:srgbClr val="FF0000"/>
                </a:solidFill>
              </a:rPr>
              <a:t>-</a:t>
            </a:r>
            <a:r>
              <a:rPr lang="tr-TR" dirty="0" err="1" smtClean="0">
                <a:solidFill>
                  <a:srgbClr val="FF0000"/>
                </a:solidFill>
              </a:rPr>
              <a:t>tooling</a:t>
            </a:r>
            <a:r>
              <a:rPr lang="tr-TR" dirty="0" smtClean="0">
                <a:solidFill>
                  <a:srgbClr val="FF0000"/>
                </a:solidFill>
              </a:rPr>
              <a:t> hamleleri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Buz gereçlerinden sağlam yerleştirdiğiniz  kazmayı diğer aletiniz için basma yeri olarak kullanabilirsiniz.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Yosunlu ve bonmuş topraklı bölümler kazma uçlarını sokmak için idealdirler.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Bu gereçlerin yedek uçlarını ve tamir setlerini mutlaka beraberinizde taşıyın.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0009-B86C-4514-8455-FBEE28E8DFF3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917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Kayışlı – Kayışsız Tırmanış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Kayışlı bir buz aleti geleneksel tırmanışlarda aletin elinizden düşmesini önler.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Dik, buz tırmanışlarında ise ağırlığınızı verip destek almanızı sağlarlar.</a:t>
            </a:r>
          </a:p>
        </p:txBody>
      </p:sp>
      <p:pic>
        <p:nvPicPr>
          <p:cNvPr id="45058" name="Picture 2" descr="http://www.karabuk.edu.tr/kudosk/faydali_bilgiler/resimler/kazm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2064" y="3667124"/>
            <a:ext cx="2686050" cy="3190876"/>
          </a:xfrm>
          <a:prstGeom prst="rect">
            <a:avLst/>
          </a:prstGeom>
          <a:noFill/>
        </p:spPr>
      </p:pic>
      <p:pic>
        <p:nvPicPr>
          <p:cNvPr id="45060" name="Picture 4" descr="http://www.tuncfindik.com/images/malzemeler/haziran/malzeme-haziran-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9656" y="4509121"/>
            <a:ext cx="2381250" cy="1438275"/>
          </a:xfrm>
          <a:prstGeom prst="rect">
            <a:avLst/>
          </a:prstGeom>
          <a:noFill/>
        </p:spPr>
      </p:pic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D30E-C9A9-4183-B25C-293BEF576D07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874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Kayışlı – Kayışsız Tırmanış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smtClean="0">
                <a:solidFill>
                  <a:srgbClr val="002060"/>
                </a:solidFill>
              </a:rPr>
              <a:t>Ancak kayış sistemi çoğu zaman kan dolaşımını yavaşlatmaktadır.</a:t>
            </a:r>
          </a:p>
          <a:p>
            <a:pPr algn="just"/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Elinizi kullanmanız gerektiğinde (ara istasyonlar oluştururken, başka hamleler denerken, vb.) bileği kayıştan kurtarmak çok zor, genellikle de imkânsızdır.</a:t>
            </a:r>
          </a:p>
          <a:p>
            <a:pPr algn="just"/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Her hangi bir sebepten, alet yerinden çıkar ve düşerse önce tırmanıcıya çarpar.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6DA9-577E-4851-9CFA-D8856EA49C90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3725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Kayışlı – Kayışsız Tırmanış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>
                <a:solidFill>
                  <a:srgbClr val="002060"/>
                </a:solidFill>
              </a:rPr>
              <a:t>Kontrolsüz bir düşüş sırasında alet yerinden çıkmazsa kayıştan dolayı sakatlanma riski artar.</a:t>
            </a:r>
            <a:endParaRPr lang="tr-TR" dirty="0">
              <a:solidFill>
                <a:srgbClr val="002060"/>
              </a:solidFill>
            </a:endParaRPr>
          </a:p>
        </p:txBody>
      </p:sp>
      <p:pic>
        <p:nvPicPr>
          <p:cNvPr id="49154" name="Picture 2" descr="http://t1.gstatic.com/images?q=tbn:ANd9GcRU5cMw6yx70IZZqvBgbTF8qyPhwr5DT1DRH-ZF5Tbt7e6q0Vj1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8209" y="3068960"/>
            <a:ext cx="2119915" cy="3168352"/>
          </a:xfrm>
          <a:prstGeom prst="rect">
            <a:avLst/>
          </a:prstGeom>
          <a:noFill/>
        </p:spPr>
      </p:pic>
      <p:pic>
        <p:nvPicPr>
          <p:cNvPr id="49156" name="Picture 4" descr="http://www.swissalpineguides.ch/Deutsch/Ice__Climbing__036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1584" y="3068960"/>
            <a:ext cx="4381500" cy="3286126"/>
          </a:xfrm>
          <a:prstGeom prst="rect">
            <a:avLst/>
          </a:prstGeom>
          <a:noFill/>
        </p:spPr>
      </p:pic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A637-B8B8-40F0-BD52-E8E2AFAFE6A6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8162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Kayışlı – Kayışsız Tırmanış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Yarışmalarda kayışsız teknik kullanılmaktadır.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Alet üzerinde el değiştirilebilir.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Yorulan el aşağıda dinlendirilebilir.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Ellerin aletten bağımsız kullanımı mümkündür.</a:t>
            </a:r>
          </a:p>
        </p:txBody>
      </p:sp>
      <p:pic>
        <p:nvPicPr>
          <p:cNvPr id="52226" name="Picture 2" descr="http://t0.gstatic.com/images?q=tbn:ANd9GcSb3PE9JRL6lGt8moKov_LQSrwIYz8LOEnpdLjFuAT_UEevcQ4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4232" y="2420888"/>
            <a:ext cx="2114550" cy="2162176"/>
          </a:xfrm>
          <a:prstGeom prst="rect">
            <a:avLst/>
          </a:prstGeom>
          <a:noFill/>
        </p:spPr>
      </p:pic>
      <p:pic>
        <p:nvPicPr>
          <p:cNvPr id="52228" name="Picture 4" descr="http://t1.gstatic.com/images?q=tbn:ANd9GcSf0_dmT1XavCoUXUb7novOx-9kKvUfY66LMgRQuZTtLK3ZwXZR"/>
          <p:cNvPicPr>
            <a:picLocks noChangeAspect="1" noChangeArrowheads="1"/>
          </p:cNvPicPr>
          <p:nvPr/>
        </p:nvPicPr>
        <p:blipFill>
          <a:blip r:embed="rId3" cstate="print"/>
          <a:srcRect b="5659"/>
          <a:stretch>
            <a:fillRect/>
          </a:stretch>
        </p:blipFill>
        <p:spPr bwMode="auto">
          <a:xfrm>
            <a:off x="4295800" y="5398933"/>
            <a:ext cx="2088232" cy="1342435"/>
          </a:xfrm>
          <a:prstGeom prst="rect">
            <a:avLst/>
          </a:prstGeom>
          <a:noFill/>
        </p:spPr>
      </p:pic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A4B5-4470-46B7-920B-F911D68CE20F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313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Kayışlı – Kayışsız Tırmanış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tr-TR" dirty="0" smtClean="0">
                <a:solidFill>
                  <a:srgbClr val="002060"/>
                </a:solidFill>
              </a:rPr>
              <a:t>Ancak kayışsız tırmanmak geleneksel tırmanış sırasında tehlikeli olabilmektedir.</a:t>
            </a:r>
          </a:p>
          <a:p>
            <a:pPr algn="just"/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Buz aletinin düşürülmesi hayati tehlike yaratır.</a:t>
            </a:r>
          </a:p>
          <a:p>
            <a:pPr algn="just"/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Bu nedenle aletlerden en az biri tırmanıcıya ip ile bağlı olmalıdır.</a:t>
            </a:r>
          </a:p>
          <a:p>
            <a:pPr algn="just"/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Kayışsız tırmanış düz saplı</a:t>
            </a:r>
          </a:p>
          <a:p>
            <a:pPr algn="just">
              <a:buNone/>
            </a:pPr>
            <a:r>
              <a:rPr lang="tr-TR" dirty="0" smtClean="0">
                <a:solidFill>
                  <a:srgbClr val="002060"/>
                </a:solidFill>
              </a:rPr>
              <a:t>	kazmalarla yapılmamalıdır.</a:t>
            </a:r>
            <a:endParaRPr lang="tr-TR" i="1" dirty="0" smtClean="0">
              <a:solidFill>
                <a:srgbClr val="002060"/>
              </a:solidFill>
            </a:endParaRPr>
          </a:p>
        </p:txBody>
      </p:sp>
      <p:pic>
        <p:nvPicPr>
          <p:cNvPr id="55298" name="Picture 2" descr="http://www.ice-factor.co.uk/images/pics/iceclimbing4.jpg"/>
          <p:cNvPicPr>
            <a:picLocks noChangeAspect="1" noChangeArrowheads="1"/>
          </p:cNvPicPr>
          <p:nvPr/>
        </p:nvPicPr>
        <p:blipFill>
          <a:blip r:embed="rId2" cstate="print"/>
          <a:srcRect l="5556" r="1852"/>
          <a:stretch>
            <a:fillRect/>
          </a:stretch>
        </p:blipFill>
        <p:spPr bwMode="auto">
          <a:xfrm>
            <a:off x="7032105" y="4437112"/>
            <a:ext cx="3152783" cy="2160240"/>
          </a:xfrm>
          <a:prstGeom prst="rect">
            <a:avLst/>
          </a:prstGeom>
          <a:noFill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56808-FE30-4C14-9546-C44471D1A979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1650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4" name="Picture 6" descr="http://t0.gstatic.com/images?q=tbn:ANd9GcRcA3--rm5hdpKGECvCi9lz-EnGtS3PiDnIYWF38phTS27Jn31leA"/>
          <p:cNvPicPr>
            <a:picLocks noChangeAspect="1" noChangeArrowheads="1"/>
          </p:cNvPicPr>
          <p:nvPr/>
        </p:nvPicPr>
        <p:blipFill>
          <a:blip r:embed="rId2" cstate="print"/>
          <a:srcRect l="5272" r="5097"/>
          <a:stretch>
            <a:fillRect/>
          </a:stretch>
        </p:blipFill>
        <p:spPr bwMode="auto">
          <a:xfrm>
            <a:off x="9552384" y="2132856"/>
            <a:ext cx="1115616" cy="2153422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Kayışlı – Kayışsız Tırmanış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Yalnızca yarışmalar için hazırlanan özel kazma ve kramponlar bulunmaktadır.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Tek ön dişli, topuk dişi olan ve diğer dişleri azaltılmış kramponlar,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Sabit kramponlu hafif ayakkabılar, </a:t>
            </a:r>
          </a:p>
        </p:txBody>
      </p:sp>
      <p:pic>
        <p:nvPicPr>
          <p:cNvPr id="53252" name="Picture 4" descr="http://t0.gstatic.com/images?q=tbn:ANd9GcQa8LD42HL_jD7yzTRH749lmxhDZTLRNG4t8BaP0plpsGNGkzdR"/>
          <p:cNvPicPr>
            <a:picLocks noChangeAspect="1" noChangeArrowheads="1"/>
          </p:cNvPicPr>
          <p:nvPr/>
        </p:nvPicPr>
        <p:blipFill>
          <a:blip r:embed="rId3" cstate="print"/>
          <a:srcRect l="23520" r="29046"/>
          <a:stretch>
            <a:fillRect/>
          </a:stretch>
        </p:blipFill>
        <p:spPr bwMode="auto">
          <a:xfrm rot="16200000">
            <a:off x="3935760" y="5201816"/>
            <a:ext cx="1152128" cy="2160240"/>
          </a:xfrm>
          <a:prstGeom prst="rect">
            <a:avLst/>
          </a:prstGeom>
          <a:noFill/>
        </p:spPr>
      </p:pic>
      <p:pic>
        <p:nvPicPr>
          <p:cNvPr id="53256" name="Picture 8" descr="http://www.triop.cz/image/capoeira0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4192" y="4581536"/>
            <a:ext cx="2448272" cy="2276464"/>
          </a:xfrm>
          <a:prstGeom prst="rect">
            <a:avLst/>
          </a:prstGeom>
          <a:noFill/>
        </p:spPr>
      </p:pic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1FE0-378C-443B-A31D-CBE68CA5C5D5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2922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 descr="http://www.koreatimes.co.kr/upload/news/090104_p03_photo.jpg"/>
          <p:cNvSpPr>
            <a:spLocks noChangeAspect="1" noChangeArrowheads="1"/>
          </p:cNvSpPr>
          <p:nvPr/>
        </p:nvSpPr>
        <p:spPr bwMode="auto">
          <a:xfrm>
            <a:off x="1587500" y="-136525"/>
            <a:ext cx="4286250" cy="5286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4276" name="Picture 4" descr="http://www.koreatimes.co.kr/upload/news/090104_p03_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3712" y="908721"/>
            <a:ext cx="5328592" cy="5502399"/>
          </a:xfrm>
          <a:prstGeom prst="rect">
            <a:avLst/>
          </a:prstGeom>
          <a:noFill/>
        </p:spPr>
      </p:pic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9D7E9-5A01-4F50-9ACD-DDCB1DA5BEA7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9307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Miks Tırmanış ip teknikleri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İpin kuru kalması için ‘</a:t>
            </a:r>
            <a:r>
              <a:rPr lang="tr-TR" sz="3000" dirty="0" err="1">
                <a:solidFill>
                  <a:srgbClr val="002060"/>
                </a:solidFill>
              </a:rPr>
              <a:t>dry</a:t>
            </a:r>
            <a:r>
              <a:rPr lang="tr-TR" sz="3000" dirty="0">
                <a:solidFill>
                  <a:srgbClr val="002060"/>
                </a:solidFill>
              </a:rPr>
              <a:t>’ ipler kullanılmalıdır.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Uzun, yan geçişlerin çok olduğu rotalarda çift ip kullanılması avantajdır.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Ayrıca çift ipler daha fazla esner, bu da düşüşte ortaya çıkan şokun emniyet noktasında daha az hissedilmesi demektir.</a:t>
            </a:r>
          </a:p>
        </p:txBody>
      </p:sp>
      <p:pic>
        <p:nvPicPr>
          <p:cNvPr id="57346" name="Picture 2" descr="http://www.dogaspor.net/modules/catalog/products/pr_01_7270_max.jpg"/>
          <p:cNvPicPr>
            <a:picLocks noChangeAspect="1" noChangeArrowheads="1"/>
          </p:cNvPicPr>
          <p:nvPr/>
        </p:nvPicPr>
        <p:blipFill>
          <a:blip r:embed="rId2" cstate="print"/>
          <a:srcRect l="30927" r="32992"/>
          <a:stretch>
            <a:fillRect/>
          </a:stretch>
        </p:blipFill>
        <p:spPr bwMode="auto">
          <a:xfrm rot="16200000">
            <a:off x="7703009" y="4342273"/>
            <a:ext cx="1245205" cy="3451108"/>
          </a:xfrm>
          <a:prstGeom prst="rect">
            <a:avLst/>
          </a:prstGeom>
          <a:noFill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372E-57A3-45B9-B496-03D2C1FCB818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3464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Miks Tırmanış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Hem kaya hem de buz tırmanışı bilmek ve malzemelere sahip olmak gerekir.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Miks tırmanışta ağırlık aktarmalar, ara emniyet yerleştirilmesi ve tırmanış tekniği kaya tırmanışıyla aynıdır.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Ancak ondan farklı olarak krampon, kazma vb. buz tırmanış malzemeleri kullanılır.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826D-6374-458C-B994-8B58DC70869C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8885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tuncfindik.com/images/malzemeler/haziran/malzeme-haziran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93429">
            <a:off x="3503712" y="3933057"/>
            <a:ext cx="2381250" cy="1438275"/>
          </a:xfrm>
          <a:prstGeom prst="rect">
            <a:avLst/>
          </a:prstGeom>
          <a:noFill/>
        </p:spPr>
      </p:pic>
      <p:pic>
        <p:nvPicPr>
          <p:cNvPr id="58374" name="Picture 6" descr="http://www.tuncfindik.com/wp-content/uploads/2008/11/icerider.jpg"/>
          <p:cNvPicPr>
            <a:picLocks noChangeAspect="1" noChangeArrowheads="1"/>
          </p:cNvPicPr>
          <p:nvPr/>
        </p:nvPicPr>
        <p:blipFill>
          <a:blip r:embed="rId3" cstate="print"/>
          <a:srcRect l="2520" t="15566" r="2981" b="11567"/>
          <a:stretch>
            <a:fillRect/>
          </a:stretch>
        </p:blipFill>
        <p:spPr bwMode="auto">
          <a:xfrm>
            <a:off x="6168008" y="4507660"/>
            <a:ext cx="3672408" cy="2350341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Miks Tırmanış ip teknikleri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Çift ip veya ikiz ip kullanımı iniş mesafesini uzatacaktır.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Tek ip veya ikiz ip kullanılacaksa uzun perlon bantlar tercih edilmelidir. Böylece sürtünme azalır.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Kazma ve kramponların uçlarını ip ile temas ettirmeyin.</a:t>
            </a:r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7F52-9140-46F2-A132-6C6E0F846174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1956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0" name="Picture 8" descr="http://www.adrenalinoutdoor.com/images_kucuk/f97/97.jpg"/>
          <p:cNvPicPr>
            <a:picLocks noChangeAspect="1" noChangeArrowheads="1"/>
          </p:cNvPicPr>
          <p:nvPr/>
        </p:nvPicPr>
        <p:blipFill>
          <a:blip r:embed="rId2" cstate="print"/>
          <a:srcRect b="15410"/>
          <a:stretch>
            <a:fillRect/>
          </a:stretch>
        </p:blipFill>
        <p:spPr bwMode="auto">
          <a:xfrm>
            <a:off x="4799856" y="5822504"/>
            <a:ext cx="1224136" cy="1035496"/>
          </a:xfrm>
          <a:prstGeom prst="rect">
            <a:avLst/>
          </a:prstGeom>
          <a:noFill/>
        </p:spPr>
      </p:pic>
      <p:pic>
        <p:nvPicPr>
          <p:cNvPr id="59396" name="Picture 4" descr="http://t3.gstatic.com/images?q=tbn:ANd9GcQTThEnReyoZQ1sv0-qwAcCOod8uL75_DuE431PDcDSUaD2L7vA"/>
          <p:cNvPicPr>
            <a:picLocks noChangeAspect="1" noChangeArrowheads="1"/>
          </p:cNvPicPr>
          <p:nvPr/>
        </p:nvPicPr>
        <p:blipFill>
          <a:blip r:embed="rId3" cstate="print"/>
          <a:srcRect t="23999" b="32322"/>
          <a:stretch>
            <a:fillRect/>
          </a:stretch>
        </p:blipFill>
        <p:spPr bwMode="auto">
          <a:xfrm>
            <a:off x="8524876" y="3501008"/>
            <a:ext cx="2143125" cy="1152128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Miks tırmanışta ara emniyet noktası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smtClean="0">
                <a:solidFill>
                  <a:srgbClr val="002060"/>
                </a:solidFill>
              </a:rPr>
              <a:t>Düzgün kullanıldığında en sağlam olanı kaya emniyetleridir.</a:t>
            </a:r>
          </a:p>
          <a:p>
            <a:pPr algn="just"/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Takozlar, sikkeler kullanılabilir. Bunlar çatlak içine çakılabilir.</a:t>
            </a:r>
          </a:p>
          <a:p>
            <a:pPr algn="just"/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Ancak yaylı takozlar çok kullanışlı değildir.</a:t>
            </a:r>
          </a:p>
          <a:p>
            <a:pPr algn="just"/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Öncelikle kaya içindeki karı, buzu temizleyin.</a:t>
            </a:r>
          </a:p>
        </p:txBody>
      </p:sp>
      <p:sp>
        <p:nvSpPr>
          <p:cNvPr id="59398" name="AutoShape 6" descr="data:image/jpg;base64,/9j/4AAQSkZJRgABAQAAAQABAAD/2wBDAAkGBwgHBgkIBwgKCgkLDRYPDQwMDRsUFRAWIB0iIiAdHx8kKDQsJCYxJx8fLT0tMTU3Ojo6Iys/RD84QzQ5Ojf/2wBDAQoKCg0MDRoPDxo3JR8lNzc3Nzc3Nzc3Nzc3Nzc3Nzc3Nzc3Nzc3Nzc3Nzc3Nzc3Nzc3Nzc3Nzc3Nzc3Nzc3Nzf/wAARCABSAFIDASIAAhEBAxEB/8QAGwABAAIDAQEAAAAAAAAAAAAAAAEGAwQFAgf/xAA5EAABBAIABAQDBAcJAAAAAAABAAIDBAURBhIhQRMxUWEicYEUQmLBBzJSgpGhsRUWJDNjcsLR8P/EABYBAQEBAAAAAAAAAAAAAAAAAAABAv/EABsRAQEAAgMBAAAAAAAAAAAAAAARARIhIjGB/9oADAMBAAIRAxEAPwD7giKNoJRNptARE2gIo2nMAglFp3srQx8YfeuQQNJ1uR4HVZq1qC3E2WtMyWN3k9jgQf4IMyIiAfL6Kv37WUr3wBJAyuX9HOcwDk+pB2u+fJUXjvw4JXeI9zhOzb2+HzljdcvQbHz6lBZJLGRA5m/ZderiB/yWE5DJDyfiv3pz+S42Ku4ifF17Eck7mFgbsVIozsdCCSNb6ditwWPGI+xYe3Z/FLNys/6RMtp2blhH+JtYth9Gve78ljHEPP8A5ViCT2iqzP8A6BI6Ocm6gYzHM/04TLJ/E6C8XKFOqzmzudtSfgfYETT8ms0f6onKicU8e52tn208bkqkETYOdzZaZb1335zs7+aYbjrM5Onagu3ImWI7HhiWDlYCwjza3W3O3+IeYXRv42pdyUDuG+GY5oXMcJr08Q6a8gHPPQfJUWUxVHyy4bLROt3J3D7HDFzxNaHdRzO0QebXp2+udrnWfV7T12a9HF8QZux/fLOCrHHII62PikLHvI83lxGzs79zrfQBd79HEeNxPGeRx2Elmfj5oNxtdIX/ABRkbc4nuS8ga7BZ+FOBpLmEjOZdJWkI+FkEp6N7de2/ZXDh7hbF4B8klCJxll0HSPds6HYeg/NVa7iKdIqBVV4txlOw+B75PCtzuEbSBvxAATojt6b9/dWorTyePhyFYxTA7+5I39Zh9R/JBQ+HcyzH5J+OkxlZjvicydzuU7HmC4gn6BWg38pOD4MbGNHm8RODR++/l/k0qozYimKliWtZkiu1HO8aeZxYXAHRe09Ony8lk4TzLc1XlF+6x0VZwaLlkksI7BrXfCXD9rqiR17Ms9l7YX37lyV56QUHcjde8mh09xpbtLh2nWH2m/FWj18TmtPwj/e93V310PZbzLNSmPBxzDaneOY8jt7B+89/kB/4BaBquzPNNkp2uoRbcQPhidr09W+rj59dABCMs91uUqSOjkNbDxtPiWQeUygdmeje2+/kFysFwrQv3oc3YpNggjHLj6jWBrWR72HuHdxJLuvlvr1XUki/tq1FXLeSjGBIYta237ux79h2HXuFYmDQ0RpCDRoDopREVKIiCEPVFKDg53hfG5dmpofDeSOd8WgXjfVpPoVXZosbdoPgfHHSNRjmhhAYwMb0Lme3Tr3H8NX8jrvuFw8zwtistFKyaARSS/ryxaa4jfUb13QfPuFM3uC0BXtz4NjiY+UBrZ5B00B5lvr8lbKnE1DLktk1CIQPDou1uZ/b2IB0ND6+i5l67HircmOuUvAqwt5YZa7dtZET8IczZ2PcfULSp0o83xVWgxr2fZ6gbYt24uoI38EbfQnWz6AImH0bH1nV4T4hDppDzyv/AGnH8h5D2AW2oaOq9IqEUogIiIIREQSoUqEGndxdC8Q65UimIBALm9QF4xWKq4pkrajXDxX87i52yfQfILfRAUqFKCEREEoiIIUoiAiIgIiICIiAiIgIiIP/2Q=="/>
          <p:cNvSpPr>
            <a:spLocks noChangeAspect="1" noChangeArrowheads="1"/>
          </p:cNvSpPr>
          <p:nvPr/>
        </p:nvSpPr>
        <p:spPr bwMode="auto">
          <a:xfrm>
            <a:off x="1679575" y="-373063"/>
            <a:ext cx="781050" cy="781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9402" name="Picture 10" descr="Fixed Eye (087) Sikke"/>
          <p:cNvPicPr>
            <a:picLocks noChangeAspect="1" noChangeArrowheads="1"/>
          </p:cNvPicPr>
          <p:nvPr/>
        </p:nvPicPr>
        <p:blipFill>
          <a:blip r:embed="rId4" cstate="print"/>
          <a:srcRect l="18900" r="20965"/>
          <a:stretch>
            <a:fillRect/>
          </a:stretch>
        </p:blipFill>
        <p:spPr bwMode="auto">
          <a:xfrm rot="16934217">
            <a:off x="8185854" y="1844896"/>
            <a:ext cx="864096" cy="1436915"/>
          </a:xfrm>
          <a:prstGeom prst="rect">
            <a:avLst/>
          </a:prstGeom>
          <a:noFill/>
        </p:spPr>
      </p:pic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FD35-31C7-4E17-AC55-27557401E1F4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5120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s.hepsiburada.com/assets/Outdoor/200/sporo490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240" y="3429000"/>
            <a:ext cx="1725488" cy="19050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Miks tırmanışta ara emniyet noktası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tr-TR" dirty="0" smtClean="0">
                <a:solidFill>
                  <a:srgbClr val="002060"/>
                </a:solidFill>
              </a:rPr>
              <a:t>Yüzeyde 15-20 cm buz varsa buz vidası kullanın.</a:t>
            </a:r>
          </a:p>
          <a:p>
            <a:pPr algn="just"/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Buz vidasının tamamı girmez ise ucunu kırmamak için fazla zorlamayın. Perlon ile üzengi yaparak kuvvet kolunu kısaltın.</a:t>
            </a:r>
          </a:p>
          <a:p>
            <a:pPr algn="just"/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Sağlam olmayan iki emniyet noktası</a:t>
            </a:r>
          </a:p>
          <a:p>
            <a:pPr algn="just">
              <a:buNone/>
            </a:pPr>
            <a:r>
              <a:rPr lang="tr-TR" dirty="0" smtClean="0">
                <a:solidFill>
                  <a:srgbClr val="002060"/>
                </a:solidFill>
              </a:rPr>
              <a:t>	birleştirilerek yük bölüştürülebilir.</a:t>
            </a:r>
          </a:p>
          <a:p>
            <a:pPr algn="just">
              <a:buNone/>
            </a:pPr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Buz aletleri ile emniyet noktası oluşturulmaz.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8D3D-9C0D-4A4A-A4B8-039A6A44C9A6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1984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s://www.atlaskamp.com/urunresim/urun_18400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653499">
            <a:off x="6654403" y="3843388"/>
            <a:ext cx="1800200" cy="18002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Miks tırmanışta ara emniyet noktası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Ara emniyet noktalarına güvenmiyorsanız, şok emici ekspres bantlar kullanabilirsiniz.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Miks tırmanışta her zaman uzun ekspres bantlar kullanın. Böylece emniyet aletiniz yerinden çıkmaz, ip sürtünmez.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Ara emniyet noktalarının zikzak oluşturmamasına dikkat edin.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D420-9233-4EA8-812F-53FD0B872F04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5436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Miks tırmanışta malzeme ihtiyacı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438400" y="1447800"/>
            <a:ext cx="7772400" cy="514955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tr-TR" sz="3100" dirty="0">
                <a:solidFill>
                  <a:srgbClr val="002060"/>
                </a:solidFill>
              </a:rPr>
              <a:t>Bu liste, rotanın yapısına, mevsime, tırmanıcının tecrübesine göre değişir. Ancak kabaca şunlara ihtiyaç duyarsınız;</a:t>
            </a:r>
          </a:p>
          <a:p>
            <a:pPr algn="just"/>
            <a:endParaRPr lang="tr-TR" dirty="0" smtClean="0">
              <a:solidFill>
                <a:srgbClr val="002060"/>
              </a:solidFill>
            </a:endParaRPr>
          </a:p>
          <a:p>
            <a:pPr lvl="1" algn="just"/>
            <a:r>
              <a:rPr lang="tr-TR" dirty="0" smtClean="0">
                <a:solidFill>
                  <a:srgbClr val="002060"/>
                </a:solidFill>
              </a:rPr>
              <a:t>Kişi başı çift buz aleti (biri kaşıklı, biri çekiçli) veya lidere çift artçıya tek alet,</a:t>
            </a:r>
          </a:p>
          <a:p>
            <a:pPr lvl="1" algn="just"/>
            <a:r>
              <a:rPr lang="tr-TR" dirty="0" smtClean="0">
                <a:solidFill>
                  <a:srgbClr val="002060"/>
                </a:solidFill>
              </a:rPr>
              <a:t>Kişi başı bir çift krampon,</a:t>
            </a:r>
          </a:p>
          <a:p>
            <a:pPr lvl="1" algn="just"/>
            <a:r>
              <a:rPr lang="tr-TR" dirty="0" smtClean="0">
                <a:solidFill>
                  <a:srgbClr val="002060"/>
                </a:solidFill>
              </a:rPr>
              <a:t>8-12 adet telli stopper (mikrolar dahil),</a:t>
            </a:r>
          </a:p>
          <a:p>
            <a:pPr lvl="1" algn="just"/>
            <a:r>
              <a:rPr lang="tr-TR" dirty="0" smtClean="0">
                <a:solidFill>
                  <a:srgbClr val="002060"/>
                </a:solidFill>
              </a:rPr>
              <a:t>3-4 adet yaylı takoz,</a:t>
            </a:r>
          </a:p>
          <a:p>
            <a:pPr lvl="1" algn="just"/>
            <a:r>
              <a:rPr lang="tr-TR" dirty="0" smtClean="0">
                <a:solidFill>
                  <a:srgbClr val="002060"/>
                </a:solidFill>
              </a:rPr>
              <a:t>1-3 adet </a:t>
            </a:r>
            <a:r>
              <a:rPr lang="tr-TR" dirty="0" err="1" smtClean="0">
                <a:solidFill>
                  <a:srgbClr val="002060"/>
                </a:solidFill>
              </a:rPr>
              <a:t>hegzantrik</a:t>
            </a:r>
            <a:r>
              <a:rPr lang="tr-TR" dirty="0" smtClean="0">
                <a:solidFill>
                  <a:srgbClr val="002060"/>
                </a:solidFill>
              </a:rPr>
              <a:t> (büyük boy),</a:t>
            </a:r>
          </a:p>
          <a:p>
            <a:pPr lvl="1" algn="just"/>
            <a:r>
              <a:rPr lang="tr-TR" dirty="0" smtClean="0">
                <a:solidFill>
                  <a:srgbClr val="002060"/>
                </a:solidFill>
              </a:rPr>
              <a:t>5-7 adet kaya sikkesi (V profil, yaprak, </a:t>
            </a:r>
            <a:r>
              <a:rPr lang="tr-TR" dirty="0" err="1" smtClean="0">
                <a:solidFill>
                  <a:srgbClr val="002060"/>
                </a:solidFill>
              </a:rPr>
              <a:t>universal</a:t>
            </a:r>
            <a:r>
              <a:rPr lang="tr-TR" dirty="0" smtClean="0">
                <a:solidFill>
                  <a:srgbClr val="002060"/>
                </a:solidFill>
              </a:rPr>
              <a:t>),</a:t>
            </a:r>
          </a:p>
          <a:p>
            <a:pPr lvl="1" algn="just"/>
            <a:r>
              <a:rPr lang="tr-TR" dirty="0" smtClean="0">
                <a:solidFill>
                  <a:srgbClr val="002060"/>
                </a:solidFill>
              </a:rPr>
              <a:t>12-14 adet ekspres (8*25 cm ve 4*60 cm),</a:t>
            </a:r>
          </a:p>
          <a:p>
            <a:pPr lvl="1" algn="just"/>
            <a:r>
              <a:rPr lang="tr-TR" dirty="0" smtClean="0">
                <a:solidFill>
                  <a:srgbClr val="002060"/>
                </a:solidFill>
              </a:rPr>
              <a:t>Kişi başı 2-3 adet uzun istasyon perlon </a:t>
            </a:r>
            <a:r>
              <a:rPr lang="tr-TR" dirty="0" err="1" smtClean="0">
                <a:solidFill>
                  <a:srgbClr val="002060"/>
                </a:solidFill>
              </a:rPr>
              <a:t>bantı</a:t>
            </a:r>
            <a:r>
              <a:rPr lang="tr-TR" dirty="0" smtClean="0">
                <a:solidFill>
                  <a:srgbClr val="002060"/>
                </a:solidFill>
              </a:rPr>
              <a:t>,</a:t>
            </a:r>
          </a:p>
          <a:p>
            <a:pPr lvl="1" algn="just"/>
            <a:r>
              <a:rPr lang="tr-TR" dirty="0" smtClean="0">
                <a:solidFill>
                  <a:srgbClr val="002060"/>
                </a:solidFill>
              </a:rPr>
              <a:t>Kişi başı 3 adet kilitli karabina ve bir emniyet aleti,</a:t>
            </a:r>
          </a:p>
          <a:p>
            <a:pPr lvl="1" algn="just"/>
            <a:r>
              <a:rPr lang="tr-TR" dirty="0" smtClean="0">
                <a:solidFill>
                  <a:srgbClr val="002060"/>
                </a:solidFill>
              </a:rPr>
              <a:t>Kişi başı 3 adet 1 m’lik 6-7 mm yardımcı ip,</a:t>
            </a:r>
          </a:p>
          <a:p>
            <a:pPr lvl="1" algn="just"/>
            <a:r>
              <a:rPr lang="tr-TR" dirty="0" smtClean="0">
                <a:solidFill>
                  <a:srgbClr val="002060"/>
                </a:solidFill>
              </a:rPr>
              <a:t>Buz varsa 6 adet buz vidası,</a:t>
            </a:r>
          </a:p>
          <a:p>
            <a:pPr lvl="1" algn="just"/>
            <a:r>
              <a:rPr lang="tr-TR" dirty="0" smtClean="0">
                <a:solidFill>
                  <a:srgbClr val="002060"/>
                </a:solidFill>
              </a:rPr>
              <a:t>Buz varsa </a:t>
            </a:r>
            <a:r>
              <a:rPr lang="tr-TR" dirty="0" err="1" smtClean="0">
                <a:solidFill>
                  <a:srgbClr val="002060"/>
                </a:solidFill>
              </a:rPr>
              <a:t>Abakalov</a:t>
            </a:r>
            <a:r>
              <a:rPr lang="tr-TR" dirty="0" smtClean="0">
                <a:solidFill>
                  <a:srgbClr val="002060"/>
                </a:solidFill>
              </a:rPr>
              <a:t> V iniş istasyonu için tel,</a:t>
            </a:r>
          </a:p>
          <a:p>
            <a:pPr lvl="1" algn="just"/>
            <a:r>
              <a:rPr lang="tr-TR" dirty="0" smtClean="0">
                <a:solidFill>
                  <a:srgbClr val="002060"/>
                </a:solidFill>
              </a:rPr>
              <a:t>Kar varsa kişi başı birer adet kar emniyet plakası veya alüminyum kar kazığı.</a:t>
            </a:r>
          </a:p>
        </p:txBody>
      </p:sp>
      <p:pic>
        <p:nvPicPr>
          <p:cNvPr id="4" name="Picture 2" descr="http://t2.gstatic.com/images?q=tbn:ANd9GcRicBq7LDqn7po9gTUvnShqGvnRlQb_icFLO3x4QnnAx9JUiow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6201" y="2852936"/>
            <a:ext cx="2489897" cy="1720642"/>
          </a:xfrm>
          <a:prstGeom prst="rect">
            <a:avLst/>
          </a:prstGeom>
          <a:noFill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CB2C-D665-4BDB-8299-063368C77406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9800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Miks Tırmanış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Soğuk ortamda yapıldığı için kıyafetler kalın ve koruyucudur.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Bu nedenle kaya hissiyatı azalır. Miks tırmanış, bir filin zarifçe dans etmesine benzetilmektedir.</a:t>
            </a:r>
          </a:p>
        </p:txBody>
      </p:sp>
      <p:pic>
        <p:nvPicPr>
          <p:cNvPr id="27654" name="Picture 6" descr="http://www.firstanimationart.com/sitebuilder/images/FAN_Elephant_dance-421x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1744" y="4221089"/>
            <a:ext cx="2952328" cy="2496505"/>
          </a:xfrm>
          <a:prstGeom prst="rect">
            <a:avLst/>
          </a:prstGeom>
          <a:noFill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9049-CE3F-4BF7-8487-9771C419FF35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8739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Miks Tırmanış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Miks tırmanışta hangi malzemelerin kullanılacağı kayanın anlık durumuna bağlıdır.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Şayet krampon ve kazma kullanacaksanız, bu aletleri yüzeye yerleştirdikten sonra hareket ettirmeyin.</a:t>
            </a:r>
          </a:p>
        </p:txBody>
      </p:sp>
      <p:pic>
        <p:nvPicPr>
          <p:cNvPr id="29698" name="Picture 2" descr="http://www.alpinismski.co.nz/news/wp-content/uploads/2010/02/craig-aspiring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3992" y="4221088"/>
            <a:ext cx="2952328" cy="2539004"/>
          </a:xfrm>
          <a:prstGeom prst="rect">
            <a:avLst/>
          </a:prstGeom>
          <a:noFill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E60D-633E-40B8-BBFD-0073224B0917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0504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Miks Tırmanışta Krampon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438400" y="1447800"/>
            <a:ext cx="7772400" cy="5005536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>
                <a:solidFill>
                  <a:srgbClr val="002060"/>
                </a:solidFill>
              </a:rPr>
              <a:t>Ön diş sayısına göre</a:t>
            </a:r>
          </a:p>
          <a:p>
            <a:pPr lvl="1" algn="just"/>
            <a:r>
              <a:rPr lang="tr-TR" dirty="0" smtClean="0">
                <a:solidFill>
                  <a:srgbClr val="002060"/>
                </a:solidFill>
              </a:rPr>
              <a:t>Çift ön dişli olanlar</a:t>
            </a:r>
          </a:p>
          <a:p>
            <a:pPr lvl="1" algn="just"/>
            <a:r>
              <a:rPr lang="tr-TR" dirty="0" smtClean="0">
                <a:solidFill>
                  <a:srgbClr val="002060"/>
                </a:solidFill>
              </a:rPr>
              <a:t>Tek ön dişli olanlar</a:t>
            </a:r>
          </a:p>
          <a:p>
            <a:pPr lvl="1" algn="just"/>
            <a:endParaRPr lang="tr-TR" dirty="0" smtClean="0">
              <a:solidFill>
                <a:srgbClr val="002060"/>
              </a:solidFill>
            </a:endParaRPr>
          </a:p>
          <a:p>
            <a:pPr marL="1033463" algn="just"/>
            <a:r>
              <a:rPr lang="tr-TR" dirty="0" smtClean="0">
                <a:solidFill>
                  <a:srgbClr val="002060"/>
                </a:solidFill>
              </a:rPr>
              <a:t>Ön dişlerin şekline göre</a:t>
            </a:r>
          </a:p>
          <a:p>
            <a:pPr marL="1258888" lvl="1" algn="just"/>
            <a:r>
              <a:rPr lang="tr-TR" dirty="0" smtClean="0">
                <a:solidFill>
                  <a:srgbClr val="002060"/>
                </a:solidFill>
              </a:rPr>
              <a:t>Yatay dişli olanlar</a:t>
            </a:r>
          </a:p>
          <a:p>
            <a:pPr marL="1258888" lvl="1" algn="just"/>
            <a:r>
              <a:rPr lang="tr-TR" dirty="0" smtClean="0">
                <a:solidFill>
                  <a:srgbClr val="002060"/>
                </a:solidFill>
              </a:rPr>
              <a:t>Dikey dişli olanlar</a:t>
            </a:r>
          </a:p>
          <a:p>
            <a:pPr lvl="1" algn="just"/>
            <a:endParaRPr lang="tr-TR" dirty="0" smtClean="0">
              <a:solidFill>
                <a:srgbClr val="002060"/>
              </a:solidFill>
            </a:endParaRPr>
          </a:p>
          <a:p>
            <a:pPr marL="1828800" indent="-406400" algn="just"/>
            <a:r>
              <a:rPr lang="tr-TR" dirty="0" smtClean="0">
                <a:solidFill>
                  <a:srgbClr val="002060"/>
                </a:solidFill>
              </a:rPr>
              <a:t>Sertliğine göre</a:t>
            </a:r>
          </a:p>
          <a:p>
            <a:pPr marL="2174875" lvl="1" indent="-231775" algn="just"/>
            <a:r>
              <a:rPr lang="tr-TR" dirty="0" smtClean="0">
                <a:solidFill>
                  <a:srgbClr val="002060"/>
                </a:solidFill>
              </a:rPr>
              <a:t>Oynak olanlar</a:t>
            </a:r>
          </a:p>
          <a:p>
            <a:pPr marL="2174875" lvl="1" indent="-231775" algn="just"/>
            <a:r>
              <a:rPr lang="tr-TR" dirty="0" smtClean="0">
                <a:solidFill>
                  <a:srgbClr val="002060"/>
                </a:solidFill>
              </a:rPr>
              <a:t>Sert olanlar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D6104-E2C3-4446-8AAC-FCF136075866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5081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Ön diş sayısına göre kramponlar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tr-TR" dirty="0" smtClean="0">
                <a:solidFill>
                  <a:srgbClr val="002060"/>
                </a:solidFill>
              </a:rPr>
              <a:t>1. Çift ön dişliler;</a:t>
            </a:r>
          </a:p>
          <a:p>
            <a:pPr algn="just"/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Dağcılıkta da çoğunlukla kullanılırlar.</a:t>
            </a:r>
          </a:p>
          <a:p>
            <a:pPr algn="just"/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Dengeli bir duruş sağlarlar.</a:t>
            </a:r>
          </a:p>
          <a:p>
            <a:pPr algn="just"/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Bir diş kırılırsa ikincinin olması avantajdır.</a:t>
            </a:r>
          </a:p>
          <a:p>
            <a:pPr algn="just"/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Bazı hareketler kısıtlı olabilir.</a:t>
            </a:r>
          </a:p>
        </p:txBody>
      </p:sp>
      <p:pic>
        <p:nvPicPr>
          <p:cNvPr id="30722" name="Picture 2" descr="http://t3.gstatic.com/images?q=tbn:ANd9GcTZuUNT6-Z9hkqf23Hf2jyw8upT_4sCWXdkWnB-uqYZDsEOrbIK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225" y="1628801"/>
            <a:ext cx="2143125" cy="2143125"/>
          </a:xfrm>
          <a:prstGeom prst="rect">
            <a:avLst/>
          </a:prstGeom>
          <a:noFill/>
        </p:spPr>
      </p:pic>
      <p:pic>
        <p:nvPicPr>
          <p:cNvPr id="30724" name="Picture 4" descr="http://t0.gstatic.com/images?q=tbn:ANd9GcThMYjtI1cmHSv8qRjb8k5vr2skguvcc9BQG_zpol2ZphR6ZVEbT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0217" y="4725144"/>
            <a:ext cx="1944241" cy="1687066"/>
          </a:xfrm>
          <a:prstGeom prst="rect">
            <a:avLst/>
          </a:prstGeom>
          <a:noFill/>
        </p:spPr>
      </p:pic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0C7E-1955-4408-94AF-D18762732E74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4971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t2.gstatic.com/images?q=tbn:ANd9GcTjkqCmqDH2YlsSAGODsO2pQMWJlU4xhYVarEHYmLLWkbMpnmF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1776" y="4221088"/>
            <a:ext cx="2016224" cy="1676400"/>
          </a:xfrm>
          <a:prstGeom prst="rect">
            <a:avLst/>
          </a:prstGeom>
          <a:noFill/>
        </p:spPr>
      </p:pic>
      <p:pic>
        <p:nvPicPr>
          <p:cNvPr id="32770" name="Picture 2" descr="http://www.petzl.com/files/imagecache/product_outdoor_slideshow_zoom/files/node_media/dart2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8248" y="1196752"/>
            <a:ext cx="1872208" cy="1872208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Ön diş sayısına göre kramponlar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2. Tek ön dişi olanlar (</a:t>
            </a:r>
            <a:r>
              <a:rPr lang="tr-TR" sz="3000" dirty="0" err="1">
                <a:solidFill>
                  <a:srgbClr val="002060"/>
                </a:solidFill>
              </a:rPr>
              <a:t>monopoint</a:t>
            </a:r>
            <a:r>
              <a:rPr lang="tr-TR" sz="3000" dirty="0">
                <a:solidFill>
                  <a:srgbClr val="002060"/>
                </a:solidFill>
              </a:rPr>
              <a:t>);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Ayak yana döndüğünde krampon yerinden çıkmaz.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Buzun daha az çatlamasına neden olurlar.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Daha teknik hamlelerde kullanılabilirler.</a:t>
            </a:r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3A94-0828-46D3-84D8-CA4770C5D904}" type="datetime1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990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tuncfindik.com/wp-content/uploads/2008/11/g12.jpg"/>
          <p:cNvPicPr>
            <a:picLocks noChangeAspect="1" noChangeArrowheads="1"/>
          </p:cNvPicPr>
          <p:nvPr/>
        </p:nvPicPr>
        <p:blipFill>
          <a:blip r:embed="rId2" cstate="print"/>
          <a:srcRect l="9287" t="3190" r="12699" b="1115"/>
          <a:stretch>
            <a:fillRect/>
          </a:stretch>
        </p:blipFill>
        <p:spPr bwMode="auto">
          <a:xfrm>
            <a:off x="7694577" y="4437112"/>
            <a:ext cx="2721903" cy="1944216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Ön dişlerin şekline göre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1. Yatay dişli olanlar;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Yatay uçlar daha sağlamdırlar.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Sert kar ve buzda daha iyi tutunurlar.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Ancak farklı şartlara uyumları zordur.</a:t>
            </a:r>
          </a:p>
        </p:txBody>
      </p:sp>
      <p:pic>
        <p:nvPicPr>
          <p:cNvPr id="33798" name="Picture 6" descr="http://t2.gstatic.com/images?q=tbn:ANd9GcTaMflMRMjmGNV8ZTnMb9zDKpn0Y0jD0-SOtvf83qQly71G0I2n"/>
          <p:cNvPicPr>
            <a:picLocks noChangeAspect="1" noChangeArrowheads="1"/>
          </p:cNvPicPr>
          <p:nvPr/>
        </p:nvPicPr>
        <p:blipFill>
          <a:blip r:embed="rId3" cstate="print"/>
          <a:srcRect t="10526" b="13158"/>
          <a:stretch>
            <a:fillRect/>
          </a:stretch>
        </p:blipFill>
        <p:spPr bwMode="auto">
          <a:xfrm>
            <a:off x="7392144" y="1556792"/>
            <a:ext cx="2736304" cy="2088232"/>
          </a:xfrm>
          <a:prstGeom prst="rect">
            <a:avLst/>
          </a:prstGeom>
          <a:noFill/>
        </p:spPr>
      </p:pic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3A30-C373-4792-A85C-16EAA99CFB80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3874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1221</Words>
  <Application>Microsoft Office PowerPoint</Application>
  <PresentationFormat>Özel</PresentationFormat>
  <Paragraphs>270</Paragraphs>
  <Slides>34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5" baseType="lpstr">
      <vt:lpstr>Office Teması</vt:lpstr>
      <vt:lpstr>Miks Tırmanış </vt:lpstr>
      <vt:lpstr>Miks Tırmanış Nedir?</vt:lpstr>
      <vt:lpstr>Miks Tırmanış</vt:lpstr>
      <vt:lpstr>Miks Tırmanış</vt:lpstr>
      <vt:lpstr>Miks Tırmanış</vt:lpstr>
      <vt:lpstr>Miks Tırmanışta Krampon</vt:lpstr>
      <vt:lpstr>Ön diş sayısına göre kramponlar</vt:lpstr>
      <vt:lpstr>Ön diş sayısına göre kramponlar</vt:lpstr>
      <vt:lpstr>Ön dişlerin şekline göre</vt:lpstr>
      <vt:lpstr>Ön dişlerin şekline göre</vt:lpstr>
      <vt:lpstr>Sertliğine göre</vt:lpstr>
      <vt:lpstr>Sertliğine göre</vt:lpstr>
      <vt:lpstr>Miks Tırmanışta kazma ve buz aleti</vt:lpstr>
      <vt:lpstr>Dry-tooling</vt:lpstr>
      <vt:lpstr>Dry-tooling</vt:lpstr>
      <vt:lpstr>Dry-tooling</vt:lpstr>
      <vt:lpstr>Dry-tooling</vt:lpstr>
      <vt:lpstr>Bazı Dry-tooling hamleleri</vt:lpstr>
      <vt:lpstr>Slayt 19</vt:lpstr>
      <vt:lpstr>Bazı Dry-tooling hamleleri</vt:lpstr>
      <vt:lpstr>Bazı Dry-tooling hamleleri</vt:lpstr>
      <vt:lpstr>Kayışlı – Kayışsız Tırmanış</vt:lpstr>
      <vt:lpstr>Kayışlı – Kayışsız Tırmanış</vt:lpstr>
      <vt:lpstr>Kayışlı – Kayışsız Tırmanış</vt:lpstr>
      <vt:lpstr>Kayışlı – Kayışsız Tırmanış</vt:lpstr>
      <vt:lpstr>Kayışlı – Kayışsız Tırmanış</vt:lpstr>
      <vt:lpstr>Kayışlı – Kayışsız Tırmanış</vt:lpstr>
      <vt:lpstr>Slayt 28</vt:lpstr>
      <vt:lpstr>Miks Tırmanış ip teknikleri</vt:lpstr>
      <vt:lpstr>Miks Tırmanış ip teknikleri</vt:lpstr>
      <vt:lpstr>Miks tırmanışta ara emniyet noktası</vt:lpstr>
      <vt:lpstr>Miks tırmanışta ara emniyet noktası</vt:lpstr>
      <vt:lpstr>Miks tırmanışta ara emniyet noktası</vt:lpstr>
      <vt:lpstr>Miks tırmanışta malzeme ihtiyacı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Miks Tırmanış</dc:title>
  <dc:creator>dicle aras</dc:creator>
  <cp:lastModifiedBy>User</cp:lastModifiedBy>
  <cp:revision>2</cp:revision>
  <dcterms:created xsi:type="dcterms:W3CDTF">2017-02-02T09:00:30Z</dcterms:created>
  <dcterms:modified xsi:type="dcterms:W3CDTF">2020-05-09T11:21:33Z</dcterms:modified>
</cp:coreProperties>
</file>