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6" r:id="rId17"/>
    <p:sldId id="29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3.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İNSAN HAKLARI VE VATANDAŞLIK ALANINDA GEÇEN TEMEL KAVRAMLAR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ÖDEV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Bir hakkın ya da özgürlüğün sınırlandırılması sonucu oluşan hukuksal durumdur.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588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İNSAN HAKLARI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 hakları, evrensel, kişisel, dokunulmaz ve devredilmez haklardır.</a:t>
            </a:r>
          </a:p>
          <a:p>
            <a:pPr marL="1609725" indent="-354013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Evrensellik</a:t>
            </a:r>
          </a:p>
          <a:p>
            <a:pPr marL="1609725" indent="-354013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Kişisellik</a:t>
            </a:r>
          </a:p>
          <a:p>
            <a:pPr marL="1609725" indent="-354013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Dokunulmazlık</a:t>
            </a:r>
          </a:p>
          <a:p>
            <a:pPr marL="1609725" indent="-354013" algn="just">
              <a:lnSpc>
                <a:spcPct val="150000"/>
              </a:lnSpc>
              <a:spcBef>
                <a:spcPts val="0"/>
              </a:spcBef>
            </a:pPr>
            <a:r>
              <a:rPr lang="tr-TR" dirty="0" err="1" smtClean="0"/>
              <a:t>Devredilmezlik</a:t>
            </a:r>
            <a:endParaRPr lang="tr-TR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86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TEMEL HAKLAR VE ÖZGÜRLÜKLER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 haklarının devlet tarafından tanınmış ya da pozitif hukuka geçmiş kısmına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«temel haklar ve özgürlükler» ya da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«kamu özgürlükleri» ya da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«genel nitelikli kamu hakları» denir.</a:t>
            </a:r>
          </a:p>
        </p:txBody>
      </p:sp>
    </p:spTree>
    <p:extLst>
      <p:ext uri="{BB962C8B-B14F-4D97-AF65-F5344CB8AC3E}">
        <p14:creationId xmlns:p14="http://schemas.microsoft.com/office/powerpoint/2010/main" val="1837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TEMEL HAKLAR VE ÖZGÜRLÜKLER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Kişisel haklar ve özgürlükler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(negatif statü hakları ya da medeni haklar ya da koruyucu haklar)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Siyasal Haklar ve Özgürlükler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(Aktif Statü Hakları ya da Katılım Hakları)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Sosyal ve Ekonomik Haklar ve Özgürlükler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 (Pozitif Statü Hakları ya da İsteme Hakları ya da İkinci Kuşak Haklar)</a:t>
            </a:r>
          </a:p>
        </p:txBody>
      </p:sp>
    </p:spTree>
    <p:extLst>
      <p:ext uri="{BB962C8B-B14F-4D97-AF65-F5344CB8AC3E}">
        <p14:creationId xmlns:p14="http://schemas.microsoft.com/office/powerpoint/2010/main" val="42037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DEMOKRASİ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Demokrasi, «</a:t>
            </a:r>
            <a:r>
              <a:rPr lang="tr-TR" dirty="0" err="1" smtClean="0"/>
              <a:t>demos</a:t>
            </a:r>
            <a:r>
              <a:rPr lang="tr-TR" dirty="0"/>
              <a:t> </a:t>
            </a:r>
            <a:r>
              <a:rPr lang="tr-TR" dirty="0" smtClean="0"/>
              <a:t>(halk)» ve «</a:t>
            </a:r>
            <a:r>
              <a:rPr lang="tr-TR" dirty="0" err="1" smtClean="0"/>
              <a:t>kratos</a:t>
            </a:r>
            <a:r>
              <a:rPr lang="tr-TR" dirty="0" smtClean="0"/>
              <a:t> (iktidar, erk, güç)» sözcüklerinin birleşmesinden oluşur ve «halkın yönetimi» anlamına gelir.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Özgürlüklerin gerçekleşmesini sağlayacak tek rejim demokrasidir.</a:t>
            </a:r>
          </a:p>
        </p:txBody>
      </p:sp>
    </p:spTree>
    <p:extLst>
      <p:ext uri="{BB962C8B-B14F-4D97-AF65-F5344CB8AC3E}">
        <p14:creationId xmlns:p14="http://schemas.microsoft.com/office/powerpoint/2010/main" val="32880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DEMOKRASİ SINIFLAMALARI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Mutlak (Çoğunlukçu ya da Otoriter) Demokrasi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Klasik (Çoğulcu) Demokrasi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Doğrudan Demokrasi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Temsili Demokrasi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Yarı Doğrudan Demokrasi</a:t>
            </a:r>
          </a:p>
        </p:txBody>
      </p:sp>
    </p:spTree>
    <p:extLst>
      <p:ext uri="{BB962C8B-B14F-4D97-AF65-F5344CB8AC3E}">
        <p14:creationId xmlns:p14="http://schemas.microsoft.com/office/powerpoint/2010/main" val="17073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dirty="0" smtClean="0"/>
              <a:t>HAFTAYA DEVAM EDECEĞİZ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VATANDAŞ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ÖZGÜRLÜK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ÖDEV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TEMEL HAKLAR VE ÖZGÜRLÜKLER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DEMOKRASİ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DEVLET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49541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İNSAN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Maddi ve Manevi dünyası ile insan	Toplum ve devlet karşısında insan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İnsanın onuru olan bir varlık olması			İNSAN ONURU 									KAVRAMI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059936" y="1158240"/>
            <a:ext cx="1914144" cy="829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547104" y="1207008"/>
            <a:ext cx="2048256" cy="780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ağ Ok 9"/>
          <p:cNvSpPr/>
          <p:nvPr/>
        </p:nvSpPr>
        <p:spPr>
          <a:xfrm>
            <a:off x="6217556" y="3284788"/>
            <a:ext cx="18413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49541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VATANDAŞ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Bir kişiyi devlete bağlayan uyrukluk (</a:t>
            </a:r>
            <a:r>
              <a:rPr lang="tr-TR" dirty="0" err="1" smtClean="0"/>
              <a:t>tabiyet</a:t>
            </a:r>
            <a:r>
              <a:rPr lang="tr-TR" dirty="0" smtClean="0"/>
              <a:t>) bağına «vatandaşlık»,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bir ülkeye uyrukluk bağı ile bağlı olan kişiye de «vatandaş» denir.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Uyrukluk kişi ile devlet arasındaki hukuki bağdır; kişinin etnik kökeniyle ilgili değildir.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016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49541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HAK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Hukuk düzeni tarafından kişilere tanınmış olan yetkilere ve bu yetkilerden yararlanılması kişinin iradesine bırakılmış olan menfaate hak denir.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Özel haklar- Kamu hakları</a:t>
            </a:r>
          </a:p>
        </p:txBody>
      </p:sp>
    </p:spTree>
    <p:extLst>
      <p:ext uri="{BB962C8B-B14F-4D97-AF65-F5344CB8AC3E}">
        <p14:creationId xmlns:p14="http://schemas.microsoft.com/office/powerpoint/2010/main" val="32362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ÖZGÜRLÜK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dirty="0" smtClean="0"/>
              <a:t>«Başkasına zarar vermeyen her şeyi yapabilmek»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dirty="0" smtClean="0"/>
              <a:t>«Yasaların izin verdiği her şeyi yapabilme hakkı»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	</a:t>
            </a:r>
            <a:r>
              <a:rPr lang="tr-TR" dirty="0" smtClean="0"/>
              <a:t>«Özgürlük, kişiye devletin karışamayacağı bir alan tanıyan bir yasanın varlığını ve uygulanmasını gerektirir.»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Negatif statü hakları-Pozitif statü hakları-Aktif statü hakları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1789 Fransız İnsan ve Vatandaş Hakları Bildirgesi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Montesquieu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err="1" smtClean="0"/>
              <a:t>Barthelemy</a:t>
            </a:r>
            <a:endParaRPr lang="tr-TR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err="1" smtClean="0"/>
              <a:t>Georg</a:t>
            </a:r>
            <a:r>
              <a:rPr lang="tr-TR" dirty="0" smtClean="0"/>
              <a:t> </a:t>
            </a:r>
            <a:r>
              <a:rPr lang="tr-TR" dirty="0" err="1" smtClean="0"/>
              <a:t>Jellinek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82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ÖZGÜRLÜKLERİN SINIRLANMASI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Özgürlükler nasıl sınırlanır?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Neden yasayla sınırlama öngörülmüştür?</a:t>
            </a:r>
          </a:p>
        </p:txBody>
      </p:sp>
    </p:spTree>
    <p:extLst>
      <p:ext uri="{BB962C8B-B14F-4D97-AF65-F5344CB8AC3E}">
        <p14:creationId xmlns:p14="http://schemas.microsoft.com/office/powerpoint/2010/main" val="32524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ÖZGÜRLÜKLERİN SINIRLANMASINDAKİ SİSTEMLER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ÖNLEYİCİ SİSTEM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Özgürlüğün kullanılması, sınırların aşılmasını ve kötüye kullanılmasını engellemek amacıyla önceden bazı koşullara bağlanmıştır.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YASAKLAYICI ÖNLEME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DÜZENLEYİCİ ÖNLEME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BASİT ÖNLEME-BİLDİRME SİSTEMİ</a:t>
            </a:r>
          </a:p>
        </p:txBody>
      </p:sp>
    </p:spTree>
    <p:extLst>
      <p:ext uri="{BB962C8B-B14F-4D97-AF65-F5344CB8AC3E}">
        <p14:creationId xmlns:p14="http://schemas.microsoft.com/office/powerpoint/2010/main" val="7447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 smtClean="0"/>
              <a:t>ÖZGÜRLÜKLERİN SINIRLANMASINDAKİ SİSTEMLER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DÜZELTİCİ SİSTEM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Özgürlüğü kullanmak için herhangi bir izin almak ya da bildirimde bulunmak gerekmez. Bütün sorumluluk özgürlüğü kullanan kişiye aittir.</a:t>
            </a:r>
          </a:p>
        </p:txBody>
      </p:sp>
    </p:spTree>
    <p:extLst>
      <p:ext uri="{BB962C8B-B14F-4D97-AF65-F5344CB8AC3E}">
        <p14:creationId xmlns:p14="http://schemas.microsoft.com/office/powerpoint/2010/main" val="427601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450</Words>
  <Application>Microsoft Office PowerPoint</Application>
  <PresentationFormat>Geniş ekran</PresentationFormat>
  <Paragraphs>93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VATANDAŞLIK</vt:lpstr>
      <vt:lpstr>BU HAFTA NELER ÖĞRENECEĞİZ?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22</cp:revision>
  <dcterms:created xsi:type="dcterms:W3CDTF">2018-04-17T19:43:00Z</dcterms:created>
  <dcterms:modified xsi:type="dcterms:W3CDTF">2018-04-18T12:39:44Z</dcterms:modified>
</cp:coreProperties>
</file>