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9" r:id="rId4"/>
    <p:sldId id="285" r:id="rId5"/>
    <p:sldId id="304" r:id="rId6"/>
    <p:sldId id="305" r:id="rId7"/>
    <p:sldId id="306" r:id="rId8"/>
    <p:sldId id="307" r:id="rId9"/>
    <p:sldId id="287" r:id="rId10"/>
    <p:sldId id="290" r:id="rId11"/>
    <p:sldId id="311" r:id="rId12"/>
    <p:sldId id="312" r:id="rId13"/>
    <p:sldId id="362"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25"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71" autoAdjust="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23.09.2019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uvenliyasam.org/wp-content/uploads/2016/02/Saglik-Kuruluslari-icin-Afet-Acil-Yardim-Planlama-Rehberi.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uvenliyasam.org/wp-content/uploads/2016/02/Egitim-Kurumlari-icin-Afet-Acil-Yardim-Planlama-Rehberi.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konya.meb.gov.tr/meb_iys_dosyalar/2017_05/03142354_OKULLARDA_AFET_VE_ACYL_DURUM_YYNETYMY_EL_KYTABI.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cplayer.biz.tr/8171297-Afet-egitimi-el-kitabi-iii.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kadikoyram.meb.k12.tr/meb_iys_dosyalar/34/12/161110/dosyalar/2017_04/14144601_19120052_okulafetveacildurumynetimiplanhazrlamaklavuzu.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175F02C-2C1A-43B8-9694-1B4E63A01B58}"/>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 xmlns:a16="http://schemas.microsoft.com/office/drawing/2014/main" id="{96AE9BC3-0CC0-4A0F-B24E-912C2DF14FE0}"/>
              </a:ext>
            </a:extLst>
          </p:cNvPr>
          <p:cNvSpPr>
            <a:spLocks noGrp="1"/>
          </p:cNvSpPr>
          <p:nvPr>
            <p:ph type="subTitle" idx="1"/>
          </p:nvPr>
        </p:nvSpPr>
        <p:spPr/>
        <p:txBody>
          <a:bodyPr/>
          <a:lstStyle/>
          <a:p>
            <a:endParaRPr lang="tr-TR"/>
          </a:p>
        </p:txBody>
      </p:sp>
      <p:pic>
        <p:nvPicPr>
          <p:cNvPr id="5" name="Resim 4">
            <a:extLst>
              <a:ext uri="{FF2B5EF4-FFF2-40B4-BE49-F238E27FC236}">
                <a16:creationId xmlns="" xmlns:a16="http://schemas.microsoft.com/office/drawing/2014/main" id="{58664E91-214B-4108-9C07-58134515D73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84428"/>
          </a:xfrm>
          <a:prstGeom prst="rect">
            <a:avLst/>
          </a:prstGeom>
        </p:spPr>
      </p:pic>
      <p:sp>
        <p:nvSpPr>
          <p:cNvPr id="6" name="Metin kutusu 5">
            <a:extLst>
              <a:ext uri="{FF2B5EF4-FFF2-40B4-BE49-F238E27FC236}">
                <a16:creationId xmlns="" xmlns:a16="http://schemas.microsoft.com/office/drawing/2014/main" id="{28946024-8278-47B2-BD73-25DC82C4D113}"/>
              </a:ext>
            </a:extLst>
          </p:cNvPr>
          <p:cNvSpPr txBox="1"/>
          <p:nvPr/>
        </p:nvSpPr>
        <p:spPr>
          <a:xfrm>
            <a:off x="142844" y="1571612"/>
            <a:ext cx="9226565" cy="101566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284985"/>
                </a:solidFill>
                <a:effectLst/>
                <a:uLnTx/>
                <a:uFillTx/>
                <a:latin typeface="Ubuntu" panose="020B0504030602030204" pitchFamily="34" charset="0"/>
                <a:ea typeface="+mn-ea"/>
                <a:cs typeface="+mn-cs"/>
              </a:rPr>
              <a:t>ACİL DURUM VE AFET PLANLAMASI</a:t>
            </a:r>
            <a: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t/>
            </a:r>
            <a:b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br>
            <a:r>
              <a:rPr kumimoji="0" lang="tr-TR" sz="2800" b="1" i="0" u="none" strike="noStrike" kern="1200" cap="none" spc="0" normalizeH="0" baseline="0" noProof="0" dirty="0" smtClean="0">
                <a:ln>
                  <a:noFill/>
                </a:ln>
                <a:solidFill>
                  <a:srgbClr val="4472C4"/>
                </a:solidFill>
                <a:effectLst/>
                <a:uLnTx/>
                <a:uFillTx/>
                <a:latin typeface="Ubuntu" panose="020B0504030602030204" pitchFamily="34" charset="0"/>
                <a:ea typeface="+mn-ea"/>
                <a:cs typeface="+mn-cs"/>
              </a:rPr>
              <a:t>ÜNİTE3: </a:t>
            </a:r>
            <a:r>
              <a:rPr lang="tr-TR" sz="2800" dirty="0">
                <a:solidFill>
                  <a:srgbClr val="FF0000"/>
                </a:solidFill>
                <a:latin typeface="Ubuntu" panose="020B0504030602030204" pitchFamily="34" charset="0"/>
              </a:rPr>
              <a:t>Acil Durum ve Afet Yönetimi Planlama Esasları</a:t>
            </a:r>
            <a:endParaRPr kumimoji="0" lang="tr-TR" sz="2800" b="0" i="0" u="none" strike="noStrike" kern="1200" cap="none" spc="0" normalizeH="0" baseline="0" noProof="0" dirty="0">
              <a:ln>
                <a:noFill/>
              </a:ln>
              <a:solidFill>
                <a:srgbClr val="FF0000"/>
              </a:solidFill>
              <a:effectLst/>
              <a:uLnTx/>
              <a:uFillTx/>
              <a:latin typeface="Ubuntu" panose="020B0504030602030204" pitchFamily="34" charset="0"/>
              <a:ea typeface="+mn-ea"/>
              <a:cs typeface="+mn-cs"/>
            </a:endParaRPr>
          </a:p>
        </p:txBody>
      </p:sp>
      <p:sp>
        <p:nvSpPr>
          <p:cNvPr id="7" name="Metin kutusu 6">
            <a:extLst>
              <a:ext uri="{FF2B5EF4-FFF2-40B4-BE49-F238E27FC236}">
                <a16:creationId xmlns="" xmlns:a16="http://schemas.microsoft.com/office/drawing/2014/main" id="{7E812DC6-D3F4-4C52-B8A5-345CF8A063DD}"/>
              </a:ext>
            </a:extLst>
          </p:cNvPr>
          <p:cNvSpPr txBox="1"/>
          <p:nvPr/>
        </p:nvSpPr>
        <p:spPr>
          <a:xfrm>
            <a:off x="2945241" y="5043878"/>
            <a:ext cx="3253522" cy="515526"/>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err="1">
                <a:ln>
                  <a:noFill/>
                </a:ln>
                <a:solidFill>
                  <a:prstClr val="white"/>
                </a:solidFill>
                <a:effectLst/>
                <a:uLnTx/>
                <a:uFillTx/>
                <a:latin typeface="Ubuntu" panose="020B0504030602030204" pitchFamily="34" charset="0"/>
                <a:ea typeface="+mn-ea"/>
                <a:cs typeface="+mn-cs"/>
              </a:rPr>
              <a:t>Öğr</a:t>
            </a:r>
            <a:r>
              <a:rPr kumimoji="0" lang="tr-TR"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 Gör. Murat GÖROĞLU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5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mgoroglu@ankara.edu.tr</a:t>
            </a:r>
          </a:p>
        </p:txBody>
      </p:sp>
      <p:sp>
        <p:nvSpPr>
          <p:cNvPr id="8" name="Metin kutusu 7">
            <a:extLst>
              <a:ext uri="{FF2B5EF4-FFF2-40B4-BE49-F238E27FC236}">
                <a16:creationId xmlns="" xmlns:a16="http://schemas.microsoft.com/office/drawing/2014/main" id="{021AAF24-7604-4FDC-B97A-F5758A4D5FEF}"/>
              </a:ext>
            </a:extLst>
          </p:cNvPr>
          <p:cNvSpPr txBox="1"/>
          <p:nvPr/>
        </p:nvSpPr>
        <p:spPr>
          <a:xfrm>
            <a:off x="1" y="6454295"/>
            <a:ext cx="9144000"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Güz 2020 ·  SINIF · </a:t>
            </a:r>
            <a:r>
              <a:rPr lang="tr-TR" sz="1000" dirty="0">
                <a:solidFill>
                  <a:prstClr val="white">
                    <a:lumMod val="65000"/>
                  </a:prstClr>
                </a:solidFill>
                <a:latin typeface="Calibri" panose="020F0502020204030204"/>
                <a:ea typeface="Cambria" panose="02040503050406030204" pitchFamily="18" charset="0"/>
              </a:rPr>
              <a:t>GÜN</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 SAAT - </a:t>
            </a:r>
            <a:r>
              <a:rPr lang="tr-TR" sz="1000" dirty="0">
                <a:solidFill>
                  <a:prstClr val="white">
                    <a:lumMod val="65000"/>
                  </a:prstClr>
                </a:solidFill>
                <a:latin typeface="Calibri" panose="020F0502020204030204"/>
                <a:ea typeface="Cambria" panose="02040503050406030204" pitchFamily="18" charset="0"/>
              </a:rPr>
              <a:t>SAAT</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Beypazarı Meslek Yüksekokulu</a:t>
            </a:r>
            <a:endParaRPr kumimoji="0" lang="tr-TR" sz="1000" b="1"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Courier New" panose="02070309020205020404" pitchFamily="49" charset="0"/>
            </a:endParaRPr>
          </a:p>
        </p:txBody>
      </p:sp>
    </p:spTree>
    <p:extLst>
      <p:ext uri="{BB962C8B-B14F-4D97-AF65-F5344CB8AC3E}">
        <p14:creationId xmlns="" xmlns:p14="http://schemas.microsoft.com/office/powerpoint/2010/main" val="7120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0" name="Resim 9">
            <a:extLst>
              <a:ext uri="{FF2B5EF4-FFF2-40B4-BE49-F238E27FC236}">
                <a16:creationId xmlns="" xmlns:a16="http://schemas.microsoft.com/office/drawing/2014/main" id="{49EC9129-B776-4D9F-AD55-85A28BC36119}"/>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34663" y="1039655"/>
            <a:ext cx="4638296" cy="4638296"/>
          </a:xfrm>
          <a:prstGeom prst="rect">
            <a:avLst/>
          </a:prstGeom>
          <a:ln/>
        </p:spPr>
        <p:style>
          <a:lnRef idx="1">
            <a:schemeClr val="dk1"/>
          </a:lnRef>
          <a:fillRef idx="3">
            <a:schemeClr val="dk1"/>
          </a:fillRef>
          <a:effectRef idx="2">
            <a:schemeClr val="dk1"/>
          </a:effectRef>
          <a:fontRef idx="minor">
            <a:schemeClr val="lt1"/>
          </a:fontRef>
        </p:style>
      </p:pic>
      <p:pic>
        <p:nvPicPr>
          <p:cNvPr id="11" name="Picture 2" descr="planlama takÄ±mÄ± ile ilgili gÃ¶rsel sonucu">
            <a:extLst>
              <a:ext uri="{FF2B5EF4-FFF2-40B4-BE49-F238E27FC236}">
                <a16:creationId xmlns="" xmlns:a16="http://schemas.microsoft.com/office/drawing/2014/main" id="{183C5079-CAC1-425A-8FB0-82E5314E9F31}"/>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00681" y="2635367"/>
            <a:ext cx="2106260" cy="136622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 xmlns:p14="http://schemas.microsoft.com/office/powerpoint/2010/main" val="206949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357222" y="642918"/>
            <a:ext cx="9680530" cy="26161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dirty="0" smtClean="0">
                <a:solidFill>
                  <a:srgbClr val="284985"/>
                </a:solidFill>
                <a:latin typeface="Cabri"/>
              </a:rPr>
              <a:t> </a:t>
            </a:r>
            <a:r>
              <a:rPr lang="tr-TR" altLang="tr-TR" dirty="0" smtClean="0">
                <a:solidFill>
                  <a:srgbClr val="284985"/>
                </a:solidFill>
                <a:latin typeface="Cabri"/>
              </a:rPr>
              <a:t>               </a:t>
            </a:r>
            <a:r>
              <a:rPr lang="tr-TR" altLang="tr-TR" sz="2000" b="1" dirty="0" smtClean="0">
                <a:solidFill>
                  <a:srgbClr val="284985"/>
                </a:solidFill>
                <a:latin typeface="Cabri"/>
              </a:rPr>
              <a:t>Acil </a:t>
            </a:r>
            <a:r>
              <a:rPr lang="tr-TR" altLang="tr-TR" sz="2000" b="1" dirty="0">
                <a:solidFill>
                  <a:srgbClr val="284985"/>
                </a:solidFill>
                <a:latin typeface="Cabri"/>
              </a:rPr>
              <a:t>durum ve Afet yönetimi planlamasıyla ilgili Türkiye de </a:t>
            </a:r>
            <a:r>
              <a:rPr lang="tr-TR" altLang="tr-TR" sz="2000" b="1" dirty="0" smtClean="0">
                <a:solidFill>
                  <a:srgbClr val="284985"/>
                </a:solidFill>
                <a:latin typeface="Cabri"/>
              </a:rPr>
              <a:t>yapılan</a:t>
            </a:r>
          </a:p>
          <a:p>
            <a:pPr algn="ctr" defTabSz="914400" eaLnBrk="0" fontAlgn="base" hangingPunct="0">
              <a:spcBef>
                <a:spcPct val="0"/>
              </a:spcBef>
              <a:spcAft>
                <a:spcPct val="0"/>
              </a:spcAft>
            </a:pPr>
            <a:endParaRPr lang="tr-TR" altLang="tr-TR" sz="2000" b="1" dirty="0" smtClean="0">
              <a:solidFill>
                <a:srgbClr val="284985"/>
              </a:solidFill>
              <a:latin typeface="Cabri"/>
            </a:endParaRPr>
          </a:p>
          <a:p>
            <a:pPr algn="ctr" defTabSz="914400" eaLnBrk="0" fontAlgn="base" hangingPunct="0">
              <a:spcBef>
                <a:spcPct val="0"/>
              </a:spcBef>
              <a:spcAft>
                <a:spcPct val="0"/>
              </a:spcAft>
            </a:pPr>
            <a:r>
              <a:rPr lang="tr-TR" altLang="tr-TR" sz="2000" b="1" dirty="0" smtClean="0">
                <a:solidFill>
                  <a:srgbClr val="284985"/>
                </a:solidFill>
                <a:latin typeface="Cabri"/>
              </a:rPr>
              <a:t> plan hazırlama kılavuzları</a:t>
            </a:r>
          </a:p>
          <a:p>
            <a:pPr algn="ctr" defTabSz="914400" eaLnBrk="0" fontAlgn="base" hangingPunct="0">
              <a:spcBef>
                <a:spcPct val="0"/>
              </a:spcBef>
              <a:spcAft>
                <a:spcPct val="0"/>
              </a:spcAft>
            </a:pPr>
            <a:endParaRPr lang="tr-TR" altLang="tr-TR" b="1" dirty="0" smtClean="0">
              <a:solidFill>
                <a:srgbClr val="284985"/>
              </a:solidFill>
              <a:latin typeface="Cabri"/>
            </a:endParaRPr>
          </a:p>
          <a:p>
            <a:pPr algn="ctr" defTabSz="914400" eaLnBrk="0" fontAlgn="base" hangingPunct="0">
              <a:spcBef>
                <a:spcPct val="0"/>
              </a:spcBef>
              <a:spcAft>
                <a:spcPct val="0"/>
              </a:spcAft>
            </a:pPr>
            <a:endParaRPr lang="tr-TR" altLang="tr-TR" b="1" dirty="0" smtClean="0">
              <a:solidFill>
                <a:srgbClr val="284985"/>
              </a:solidFill>
              <a:latin typeface="Cabri"/>
            </a:endParaRPr>
          </a:p>
          <a:p>
            <a:pPr algn="ct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1247512"/>
            <a:ext cx="9149685" cy="461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solidFill>
                  <a:srgbClr val="284985"/>
                </a:solidFill>
                <a:latin typeface="Cabri"/>
              </a:rPr>
              <a:t/>
            </a:r>
            <a:br>
              <a:rPr lang="tr-TR" altLang="tr-TR" sz="1600" dirty="0">
                <a:solidFill>
                  <a:srgbClr val="284985"/>
                </a:solidFill>
                <a:latin typeface="Cabri"/>
              </a:rPr>
            </a:br>
            <a:endParaRPr lang="tr-TR" altLang="tr-TR" sz="1600" dirty="0" smtClean="0">
              <a:solidFill>
                <a:srgbClr val="284985"/>
              </a:solidFill>
              <a:latin typeface="Cabri"/>
            </a:endParaRPr>
          </a:p>
          <a:p>
            <a:pPr defTabSz="914400" eaLnBrk="0" fontAlgn="base" hangingPunct="0">
              <a:spcBef>
                <a:spcPct val="0"/>
              </a:spcBef>
              <a:spcAft>
                <a:spcPct val="0"/>
              </a:spcAft>
            </a:pPr>
            <a:endParaRPr lang="tr-TR" altLang="tr-TR" sz="1600" b="1" dirty="0" smtClean="0">
              <a:solidFill>
                <a:srgbClr val="284985"/>
              </a:solidFill>
              <a:latin typeface="Cabri"/>
            </a:endParaRPr>
          </a:p>
          <a:p>
            <a:pPr defTabSz="914400" eaLnBrk="0" fontAlgn="base" hangingPunct="0">
              <a:spcBef>
                <a:spcPct val="0"/>
              </a:spcBef>
              <a:spcAft>
                <a:spcPct val="0"/>
              </a:spcAft>
            </a:pPr>
            <a:endParaRPr lang="tr-TR" altLang="tr-TR" sz="1600" b="1" dirty="0" smtClean="0">
              <a:solidFill>
                <a:srgbClr val="284985"/>
              </a:solidFill>
              <a:latin typeface="Cabri"/>
            </a:endParaRPr>
          </a:p>
          <a:p>
            <a:pPr defTabSz="914400" eaLnBrk="0" fontAlgn="base" hangingPunct="0">
              <a:spcBef>
                <a:spcPct val="0"/>
              </a:spcBef>
              <a:spcAft>
                <a:spcPct val="0"/>
              </a:spcAft>
            </a:pPr>
            <a:r>
              <a:rPr lang="tr-TR" altLang="tr-TR" b="1" dirty="0" smtClean="0">
                <a:solidFill>
                  <a:srgbClr val="284985"/>
                </a:solidFill>
                <a:latin typeface="Cabri"/>
              </a:rPr>
              <a:t>Afet </a:t>
            </a:r>
            <a:r>
              <a:rPr lang="tr-TR" altLang="tr-TR" b="1" dirty="0">
                <a:solidFill>
                  <a:srgbClr val="284985"/>
                </a:solidFill>
                <a:latin typeface="Cabri"/>
              </a:rPr>
              <a:t>planlaması alanında yapılan incelemelerde Dünyanın bir çok ülkesinde </a:t>
            </a:r>
            <a:r>
              <a:rPr lang="tr-TR" altLang="tr-TR" b="1" dirty="0" smtClean="0">
                <a:solidFill>
                  <a:srgbClr val="284985"/>
                </a:solidFill>
                <a:latin typeface="Cabri"/>
              </a:rPr>
              <a:t>afet</a:t>
            </a:r>
          </a:p>
          <a:p>
            <a:pPr defTabSz="914400" eaLnBrk="0" fontAlgn="base" hangingPunct="0">
              <a:spcBef>
                <a:spcPct val="0"/>
              </a:spcBef>
              <a:spcAft>
                <a:spcPct val="0"/>
              </a:spcAft>
            </a:pPr>
            <a:endParaRPr lang="tr-TR" altLang="tr-TR" b="1" dirty="0" smtClean="0">
              <a:solidFill>
                <a:srgbClr val="284985"/>
              </a:solidFill>
              <a:latin typeface="Cabri"/>
            </a:endParaRPr>
          </a:p>
          <a:p>
            <a:pPr defTabSz="914400" eaLnBrk="0" fontAlgn="base" hangingPunct="0">
              <a:spcBef>
                <a:spcPct val="0"/>
              </a:spcBef>
              <a:spcAft>
                <a:spcPct val="0"/>
              </a:spcAft>
            </a:pPr>
            <a:r>
              <a:rPr lang="tr-TR" altLang="tr-TR" b="1" dirty="0" smtClean="0">
                <a:solidFill>
                  <a:srgbClr val="284985"/>
                </a:solidFill>
                <a:latin typeface="Cabri"/>
              </a:rPr>
              <a:t> </a:t>
            </a:r>
            <a:r>
              <a:rPr lang="tr-TR" altLang="tr-TR" b="1" dirty="0">
                <a:solidFill>
                  <a:srgbClr val="284985"/>
                </a:solidFill>
                <a:latin typeface="Cabri"/>
              </a:rPr>
              <a:t>planlamasıyla ilgili </a:t>
            </a:r>
            <a:r>
              <a:rPr lang="tr-TR" altLang="tr-TR" b="1" dirty="0" smtClean="0">
                <a:solidFill>
                  <a:srgbClr val="284985"/>
                </a:solidFill>
                <a:latin typeface="Cabri"/>
              </a:rPr>
              <a:t>ciddi çalışmalar </a:t>
            </a:r>
            <a:r>
              <a:rPr lang="tr-TR" altLang="tr-TR" b="1" dirty="0">
                <a:solidFill>
                  <a:srgbClr val="284985"/>
                </a:solidFill>
                <a:latin typeface="Cabri"/>
              </a:rPr>
              <a:t>yapılmış, yapılan bu çalışmalar </a:t>
            </a:r>
            <a:r>
              <a:rPr lang="tr-TR" altLang="tr-TR" b="1" dirty="0" smtClean="0">
                <a:solidFill>
                  <a:srgbClr val="284985"/>
                </a:solidFill>
                <a:latin typeface="Cabri"/>
              </a:rPr>
              <a:t>ülkemizdeki</a:t>
            </a:r>
          </a:p>
          <a:p>
            <a:pPr defTabSz="914400" eaLnBrk="0" fontAlgn="base" hangingPunct="0">
              <a:spcBef>
                <a:spcPct val="0"/>
              </a:spcBef>
              <a:spcAft>
                <a:spcPct val="0"/>
              </a:spcAft>
            </a:pPr>
            <a:endParaRPr lang="tr-TR" altLang="tr-TR" b="1" dirty="0" smtClean="0">
              <a:solidFill>
                <a:srgbClr val="284985"/>
              </a:solidFill>
              <a:latin typeface="Cabri"/>
            </a:endParaRPr>
          </a:p>
          <a:p>
            <a:pPr defTabSz="914400" eaLnBrk="0" fontAlgn="base" hangingPunct="0">
              <a:spcBef>
                <a:spcPct val="0"/>
              </a:spcBef>
              <a:spcAft>
                <a:spcPct val="0"/>
              </a:spcAft>
            </a:pPr>
            <a:r>
              <a:rPr lang="tr-TR" altLang="tr-TR" b="1" dirty="0" smtClean="0">
                <a:solidFill>
                  <a:srgbClr val="284985"/>
                </a:solidFill>
                <a:latin typeface="Cabri"/>
              </a:rPr>
              <a:t> </a:t>
            </a:r>
            <a:r>
              <a:rPr lang="tr-TR" altLang="tr-TR" b="1" dirty="0">
                <a:solidFill>
                  <a:srgbClr val="284985"/>
                </a:solidFill>
                <a:latin typeface="Cabri"/>
              </a:rPr>
              <a:t>kurumlar tarafından ortak iş birliği ile acil durum ve afet yönetimi </a:t>
            </a:r>
            <a:r>
              <a:rPr lang="tr-TR" altLang="tr-TR" b="1" dirty="0" smtClean="0">
                <a:solidFill>
                  <a:srgbClr val="284985"/>
                </a:solidFill>
                <a:latin typeface="Cabri"/>
              </a:rPr>
              <a:t>sisteminin</a:t>
            </a:r>
          </a:p>
          <a:p>
            <a:pPr defTabSz="914400" eaLnBrk="0" fontAlgn="base" hangingPunct="0">
              <a:spcBef>
                <a:spcPct val="0"/>
              </a:spcBef>
              <a:spcAft>
                <a:spcPct val="0"/>
              </a:spcAft>
            </a:pPr>
            <a:endParaRPr lang="tr-TR" altLang="tr-TR" b="1" dirty="0" smtClean="0">
              <a:solidFill>
                <a:srgbClr val="284985"/>
              </a:solidFill>
              <a:latin typeface="Cabri"/>
            </a:endParaRPr>
          </a:p>
          <a:p>
            <a:pPr defTabSz="914400" eaLnBrk="0" fontAlgn="base" hangingPunct="0">
              <a:spcBef>
                <a:spcPct val="0"/>
              </a:spcBef>
              <a:spcAft>
                <a:spcPct val="0"/>
              </a:spcAft>
            </a:pPr>
            <a:r>
              <a:rPr lang="tr-TR" altLang="tr-TR" b="1" dirty="0" smtClean="0">
                <a:solidFill>
                  <a:srgbClr val="284985"/>
                </a:solidFill>
                <a:latin typeface="Cabri"/>
              </a:rPr>
              <a:t> </a:t>
            </a:r>
            <a:r>
              <a:rPr lang="tr-TR" altLang="tr-TR" b="1" dirty="0">
                <a:solidFill>
                  <a:srgbClr val="284985"/>
                </a:solidFill>
                <a:latin typeface="Cabri"/>
              </a:rPr>
              <a:t>entegre edilmeye çalışılmış. </a:t>
            </a:r>
          </a:p>
          <a:p>
            <a:pPr defTabSz="914400" eaLnBrk="0" fontAlgn="base" hangingPunct="0">
              <a:spcBef>
                <a:spcPct val="0"/>
              </a:spcBef>
              <a:spcAft>
                <a:spcPct val="0"/>
              </a:spcAft>
            </a:pPr>
            <a:endParaRPr lang="tr-TR" altLang="tr-TR" b="1" dirty="0">
              <a:solidFill>
                <a:srgbClr val="284985"/>
              </a:solidFill>
              <a:latin typeface="Cabri"/>
            </a:endParaRPr>
          </a:p>
          <a:p>
            <a:pPr defTabSz="914400" eaLnBrk="0" fontAlgn="base" hangingPunct="0">
              <a:spcBef>
                <a:spcPct val="0"/>
              </a:spcBef>
              <a:spcAft>
                <a:spcPct val="0"/>
              </a:spcAft>
            </a:pPr>
            <a:r>
              <a:rPr lang="tr-TR" altLang="tr-TR" b="1" dirty="0">
                <a:solidFill>
                  <a:srgbClr val="284985"/>
                </a:solidFill>
                <a:latin typeface="Cabri"/>
              </a:rPr>
              <a:t>Türkiye için hazırlanmış olan afet planlaması kılavuzlarında </a:t>
            </a:r>
          </a:p>
          <a:p>
            <a:pPr marL="285750" indent="-285750" defTabSz="914400" eaLnBrk="0" fontAlgn="base" hangingPunct="0">
              <a:spcBef>
                <a:spcPct val="0"/>
              </a:spcBef>
              <a:spcAft>
                <a:spcPct val="0"/>
              </a:spcAft>
            </a:pPr>
            <a:endParaRPr lang="tr-TR" dirty="0">
              <a:solidFill>
                <a:srgbClr val="3E5987"/>
              </a:solidFill>
            </a:endParaRPr>
          </a:p>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129290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285776"/>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00034" y="-200055"/>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4811452"/>
            <a:ext cx="7450325" cy="1046440"/>
          </a:xfrm>
          <a:prstGeom prst="rect">
            <a:avLst/>
          </a:prstGeom>
        </p:spPr>
        <p:txBody>
          <a:bodyPr wrap="square">
            <a:spAutoFit/>
          </a:bodyPr>
          <a:lstStyle/>
          <a:p>
            <a:pPr algn="just">
              <a:buFont typeface="Arial" pitchFamily="34" charset="0"/>
              <a:buChar char="•"/>
            </a:pPr>
            <a:endParaRPr lang="tr-TR" sz="1400" dirty="0">
              <a:latin typeface="Tahoma" pitchFamily="34" charset="0"/>
              <a:ea typeface="Tahoma" pitchFamily="34" charset="0"/>
              <a:cs typeface="Tahoma" pitchFamily="34" charset="0"/>
            </a:endParaRPr>
          </a:p>
          <a:p>
            <a:pPr algn="just">
              <a:buFont typeface="Arial" pitchFamily="34" charset="0"/>
              <a:buChar char="•"/>
            </a:pPr>
            <a:endParaRPr lang="tr-TR" sz="2400" dirty="0">
              <a:latin typeface="Tahoma" pitchFamily="34" charset="0"/>
              <a:ea typeface="Tahoma" pitchFamily="34" charset="0"/>
              <a:cs typeface="Tahoma" pitchFamily="34" charset="0"/>
            </a:endParaRPr>
          </a:p>
          <a:p>
            <a:pPr algn="just">
              <a:buFont typeface="Arial" pitchFamily="34" charset="0"/>
              <a:buChar char="•"/>
            </a:pPr>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7" name="16 Dikdörtgen"/>
          <p:cNvSpPr/>
          <p:nvPr/>
        </p:nvSpPr>
        <p:spPr>
          <a:xfrm>
            <a:off x="571472" y="1071546"/>
            <a:ext cx="8358246" cy="4801314"/>
          </a:xfrm>
          <a:prstGeom prst="rect">
            <a:avLst/>
          </a:prstGeom>
        </p:spPr>
        <p:txBody>
          <a:bodyPr wrap="square">
            <a:spAutoFit/>
          </a:bodyPr>
          <a:lstStyle/>
          <a:p>
            <a:r>
              <a:rPr lang="tr-TR" dirty="0" smtClean="0"/>
              <a:t>Türkiye için hazırlanmış olan kılavuzlara, İstanbul Sismik Riskin Azaltılması ve Acil Durum Hazırlık Projesi (İSMEP) kapsamında </a:t>
            </a:r>
            <a:r>
              <a:rPr lang="tr-TR" dirty="0" err="1" smtClean="0"/>
              <a:t>Kadıoğlu</a:t>
            </a:r>
            <a:r>
              <a:rPr lang="tr-TR" dirty="0" smtClean="0"/>
              <a:t> (2009</a:t>
            </a:r>
            <a:r>
              <a:rPr lang="tr-TR" dirty="0" smtClean="0"/>
              <a:t>)</a:t>
            </a:r>
          </a:p>
          <a:p>
            <a:endParaRPr lang="tr-TR" dirty="0" smtClean="0"/>
          </a:p>
          <a:p>
            <a:r>
              <a:rPr lang="tr-TR" dirty="0" smtClean="0"/>
              <a:t> </a:t>
            </a:r>
            <a:r>
              <a:rPr lang="tr-TR" dirty="0" smtClean="0"/>
              <a:t>Milli Eğitim Bakanlığı ile Risk RED sivil toplum kuruluşu işbirliği ile yürütülen “Okul Afet ve Acil Durum Yönetim Projesi” kapsamında </a:t>
            </a:r>
            <a:r>
              <a:rPr lang="tr-TR" dirty="0" err="1" smtClean="0"/>
              <a:t>Petal</a:t>
            </a:r>
            <a:r>
              <a:rPr lang="tr-TR" dirty="0" smtClean="0"/>
              <a:t> ve </a:t>
            </a:r>
            <a:r>
              <a:rPr lang="tr-TR" dirty="0" err="1" smtClean="0"/>
              <a:t>Sanduvaç</a:t>
            </a:r>
            <a:r>
              <a:rPr lang="tr-TR" dirty="0" smtClean="0"/>
              <a:t> (2010</a:t>
            </a:r>
            <a:r>
              <a:rPr lang="tr-TR" dirty="0" smtClean="0"/>
              <a:t>)</a:t>
            </a:r>
          </a:p>
          <a:p>
            <a:endParaRPr lang="tr-TR" dirty="0" smtClean="0"/>
          </a:p>
          <a:p>
            <a:r>
              <a:rPr lang="tr-TR" dirty="0" smtClean="0"/>
              <a:t> </a:t>
            </a:r>
            <a:r>
              <a:rPr lang="tr-TR" dirty="0" smtClean="0"/>
              <a:t>Milli Eğitim Bakanlığı ve Japonya Uluslararası İşbirliği Ajansı ile birlikte yürütülen “Okul Tabanlı Afet Eğitimi Projesi” kapsamında </a:t>
            </a:r>
            <a:r>
              <a:rPr lang="tr-TR" dirty="0" err="1" smtClean="0"/>
              <a:t>Ergünay</a:t>
            </a:r>
            <a:r>
              <a:rPr lang="tr-TR" dirty="0" smtClean="0"/>
              <a:t> ve Özmen (2013</a:t>
            </a:r>
            <a:r>
              <a:rPr lang="tr-TR" dirty="0" smtClean="0"/>
              <a:t>)</a:t>
            </a:r>
          </a:p>
          <a:p>
            <a:r>
              <a:rPr lang="tr-TR" dirty="0" smtClean="0"/>
              <a:t> </a:t>
            </a:r>
            <a:endParaRPr lang="tr-TR" dirty="0" smtClean="0"/>
          </a:p>
          <a:p>
            <a:r>
              <a:rPr lang="tr-TR" dirty="0" smtClean="0"/>
              <a:t> </a:t>
            </a:r>
            <a:r>
              <a:rPr lang="tr-TR" dirty="0" smtClean="0"/>
              <a:t>Afet ve Acil Durum Yönetimi Başkanlığı (AFAD) tarafından yürütülen Afete Hazır Türkiye projesi kapsamında AFAD tarafından Okul Afet ve Acil Durum Yönetimi Planı Hazırlama Kılavuzu örnek olarak verilebilir </a:t>
            </a:r>
            <a:endParaRPr lang="tr-TR" dirty="0" smtClean="0"/>
          </a:p>
          <a:p>
            <a:endParaRPr lang="tr-TR" dirty="0" smtClean="0"/>
          </a:p>
          <a:p>
            <a:r>
              <a:rPr lang="tr-TR" dirty="0" smtClean="0"/>
              <a:t>AFAD </a:t>
            </a:r>
            <a:r>
              <a:rPr lang="tr-TR" dirty="0" smtClean="0"/>
              <a:t>tarafından bastırılarak dağıtılan “Okul Afet ve Acil Durum Yönetimi Planı Hazırlama Kılavuzu” yasal olarak uyulması gereken kılavuzdur. Yani okullar bu kılavuzda anlatıldığı şekilde ve burada verilen formata uygun olacak şekilde planlarını hazırlamak zorundadırlar</a:t>
            </a:r>
            <a:r>
              <a:rPr lang="tr-TR" dirty="0" smtClean="0"/>
              <a:t>.</a:t>
            </a:r>
            <a:endParaRPr lang="tr-TR" dirty="0"/>
          </a:p>
        </p:txBody>
      </p:sp>
    </p:spTree>
    <p:extLst>
      <p:ext uri="{BB962C8B-B14F-4D97-AF65-F5344CB8AC3E}">
        <p14:creationId xmlns="" xmlns:p14="http://schemas.microsoft.com/office/powerpoint/2010/main" val="154122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4" name="Resim 3">
            <a:extLst>
              <a:ext uri="{FF2B5EF4-FFF2-40B4-BE49-F238E27FC236}">
                <a16:creationId xmlns="" xmlns:a16="http://schemas.microsoft.com/office/drawing/2014/main" id="{003152F0-709F-4D38-9455-6F62826428CA}"/>
              </a:ext>
            </a:extLst>
          </p:cNvPr>
          <p:cNvPicPr>
            <a:picLocks noChangeAspect="1"/>
          </p:cNvPicPr>
          <p:nvPr/>
        </p:nvPicPr>
        <p:blipFill>
          <a:blip r:embed="rId3"/>
          <a:stretch>
            <a:fillRect/>
          </a:stretch>
        </p:blipFill>
        <p:spPr>
          <a:xfrm>
            <a:off x="1346252" y="608296"/>
            <a:ext cx="6593405" cy="6055424"/>
          </a:xfrm>
          <a:prstGeom prst="rect">
            <a:avLst/>
          </a:prstGeom>
        </p:spPr>
      </p:pic>
    </p:spTree>
    <p:extLst>
      <p:ext uri="{BB962C8B-B14F-4D97-AF65-F5344CB8AC3E}">
        <p14:creationId xmlns="" xmlns:p14="http://schemas.microsoft.com/office/powerpoint/2010/main" val="154122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0" y="870512"/>
            <a:ext cx="9075886" cy="369332"/>
          </a:xfrm>
          <a:prstGeom prst="rect">
            <a:avLst/>
          </a:prstGeom>
          <a:noFill/>
        </p:spPr>
        <p:txBody>
          <a:bodyPr wrap="square" rtlCol="0">
            <a:spAutoFit/>
          </a:bodyPr>
          <a:lstStyle/>
          <a:p>
            <a:pPr algn="ctr"/>
            <a:r>
              <a:rPr lang="tr-TR" b="1" dirty="0">
                <a:solidFill>
                  <a:srgbClr val="264885"/>
                </a:solidFill>
              </a:rPr>
              <a:t>Sağlık Kuruluşları için Afet Acil Yardım Planlama Rehberi</a:t>
            </a:r>
          </a:p>
        </p:txBody>
      </p:sp>
      <p:pic>
        <p:nvPicPr>
          <p:cNvPr id="1026" name="Picture 2" descr="SaÄlÄ±k KuruluÅlarÄ± iÃ§in Afet Acil YardÄ±m Planlama Rehberi ile ilgili gÃ¶rsel sonucu">
            <a:extLst>
              <a:ext uri="{FF2B5EF4-FFF2-40B4-BE49-F238E27FC236}">
                <a16:creationId xmlns="" xmlns:a16="http://schemas.microsoft.com/office/drawing/2014/main" id="{F132AB56-9CED-4E57-B8AF-5D18D2792B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92294" y="1403348"/>
            <a:ext cx="3723033" cy="52565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556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1" y="2529605"/>
            <a:ext cx="9075886" cy="2031325"/>
          </a:xfrm>
          <a:prstGeom prst="rect">
            <a:avLst/>
          </a:prstGeom>
          <a:noFill/>
        </p:spPr>
        <p:txBody>
          <a:bodyPr wrap="square" rtlCol="0">
            <a:spAutoFit/>
          </a:bodyPr>
          <a:lstStyle/>
          <a:p>
            <a:pPr algn="ctr"/>
            <a:r>
              <a:rPr lang="tr-TR" b="1" dirty="0">
                <a:solidFill>
                  <a:srgbClr val="264885"/>
                </a:solidFill>
              </a:rPr>
              <a:t>Sağlık Kuruluşları için Afet Acil Yardım Planlama Rehberi</a:t>
            </a:r>
          </a:p>
          <a:p>
            <a:pPr algn="ctr"/>
            <a:endParaRPr lang="tr-TR" b="1" dirty="0">
              <a:solidFill>
                <a:srgbClr val="264885"/>
              </a:solidFill>
            </a:endParaRPr>
          </a:p>
          <a:p>
            <a:pPr algn="ctr"/>
            <a:endParaRPr lang="tr-TR" b="1" dirty="0">
              <a:solidFill>
                <a:srgbClr val="264885"/>
              </a:solidFill>
            </a:endParaRPr>
          </a:p>
          <a:p>
            <a:pPr algn="ctr"/>
            <a:r>
              <a:rPr lang="tr-TR" b="1" dirty="0">
                <a:solidFill>
                  <a:srgbClr val="264885"/>
                </a:solidFill>
              </a:rPr>
              <a:t>İlgili dosyaya :  </a:t>
            </a:r>
            <a:r>
              <a:rPr lang="tr-TR" dirty="0">
                <a:hlinkClick r:id="rId3"/>
              </a:rPr>
              <a:t>http://www.guvenliyasam.org/wp-content/uploads/2016/02/Saglik-Kuruluslari-icin-Afet-Acil-Yardim-Planlama-Rehberi.pdf</a:t>
            </a:r>
            <a:r>
              <a:rPr lang="tr-TR" dirty="0"/>
              <a:t> </a:t>
            </a:r>
          </a:p>
          <a:p>
            <a:pPr algn="ctr"/>
            <a:endParaRPr lang="tr-TR" b="1" dirty="0">
              <a:solidFill>
                <a:srgbClr val="264885"/>
              </a:solidFill>
            </a:endParaRPr>
          </a:p>
          <a:p>
            <a:pPr algn="ctr"/>
            <a:r>
              <a:rPr lang="tr-TR" b="1" dirty="0">
                <a:solidFill>
                  <a:srgbClr val="264885"/>
                </a:solidFill>
              </a:rPr>
              <a:t>Adresinden ulaşabilirsiniz.</a:t>
            </a:r>
          </a:p>
        </p:txBody>
      </p:sp>
    </p:spTree>
    <p:extLst>
      <p:ext uri="{BB962C8B-B14F-4D97-AF65-F5344CB8AC3E}">
        <p14:creationId xmlns="" xmlns:p14="http://schemas.microsoft.com/office/powerpoint/2010/main" val="173773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0" y="870512"/>
            <a:ext cx="9075886" cy="369332"/>
          </a:xfrm>
          <a:prstGeom prst="rect">
            <a:avLst/>
          </a:prstGeom>
          <a:noFill/>
        </p:spPr>
        <p:txBody>
          <a:bodyPr wrap="square" rtlCol="0">
            <a:spAutoFit/>
          </a:bodyPr>
          <a:lstStyle/>
          <a:p>
            <a:pPr algn="ctr"/>
            <a:r>
              <a:rPr lang="tr-TR" b="1" dirty="0">
                <a:solidFill>
                  <a:srgbClr val="264885"/>
                </a:solidFill>
              </a:rPr>
              <a:t>Eğitim Kurumları için Afet Acil Yardım Planlama Rehberi</a:t>
            </a:r>
          </a:p>
        </p:txBody>
      </p:sp>
      <p:pic>
        <p:nvPicPr>
          <p:cNvPr id="4098" name="Picture 2" descr="EÄitim KurumlarÄ± iÃ§in Afet Acil YardÄ±m Planlama Rehberi ile ilgili gÃ¶rsel sonucu">
            <a:extLst>
              <a:ext uri="{FF2B5EF4-FFF2-40B4-BE49-F238E27FC236}">
                <a16:creationId xmlns="" xmlns:a16="http://schemas.microsoft.com/office/drawing/2014/main" id="{8A7F4DA0-E50E-4F0C-A98D-010B22017F2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09875" y="1459506"/>
            <a:ext cx="3524250" cy="49759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322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1" y="2529605"/>
            <a:ext cx="9075886" cy="2031325"/>
          </a:xfrm>
          <a:prstGeom prst="rect">
            <a:avLst/>
          </a:prstGeom>
          <a:noFill/>
        </p:spPr>
        <p:txBody>
          <a:bodyPr wrap="square" rtlCol="0">
            <a:spAutoFit/>
          </a:bodyPr>
          <a:lstStyle/>
          <a:p>
            <a:pPr algn="ctr"/>
            <a:r>
              <a:rPr lang="tr-TR" b="1" dirty="0">
                <a:solidFill>
                  <a:srgbClr val="264885"/>
                </a:solidFill>
              </a:rPr>
              <a:t>Eğitim Kurumları için Afet Acil Yardım Planlama Rehberi</a:t>
            </a:r>
          </a:p>
          <a:p>
            <a:pPr algn="ctr"/>
            <a:endParaRPr lang="tr-TR" b="1" dirty="0">
              <a:solidFill>
                <a:srgbClr val="264885"/>
              </a:solidFill>
            </a:endParaRPr>
          </a:p>
          <a:p>
            <a:pPr algn="ctr"/>
            <a:endParaRPr lang="tr-TR" b="1" dirty="0">
              <a:solidFill>
                <a:srgbClr val="264885"/>
              </a:solidFill>
            </a:endParaRPr>
          </a:p>
          <a:p>
            <a:pPr algn="ctr"/>
            <a:r>
              <a:rPr lang="tr-TR" b="1" dirty="0">
                <a:solidFill>
                  <a:srgbClr val="264885"/>
                </a:solidFill>
              </a:rPr>
              <a:t>İlgili dosyaya :  </a:t>
            </a:r>
            <a:r>
              <a:rPr lang="tr-TR" dirty="0">
                <a:hlinkClick r:id="rId3"/>
              </a:rPr>
              <a:t>http://www.guvenliyasam.org/wp-content/uploads/2016/02/Egitim-Kurumlari-icin-Afet-Acil-Yardim-Planlama-Rehberi.pdf</a:t>
            </a:r>
            <a:endParaRPr lang="tr-TR" dirty="0"/>
          </a:p>
          <a:p>
            <a:pPr algn="ctr"/>
            <a:endParaRPr lang="tr-TR" b="1" dirty="0">
              <a:solidFill>
                <a:srgbClr val="264885"/>
              </a:solidFill>
            </a:endParaRPr>
          </a:p>
          <a:p>
            <a:pPr algn="ctr"/>
            <a:r>
              <a:rPr lang="tr-TR" b="1" dirty="0">
                <a:solidFill>
                  <a:srgbClr val="264885"/>
                </a:solidFill>
              </a:rPr>
              <a:t>Adresinden ulaşabilirsiniz.</a:t>
            </a:r>
          </a:p>
        </p:txBody>
      </p:sp>
    </p:spTree>
    <p:extLst>
      <p:ext uri="{BB962C8B-B14F-4D97-AF65-F5344CB8AC3E}">
        <p14:creationId xmlns="" xmlns:p14="http://schemas.microsoft.com/office/powerpoint/2010/main" val="94905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0" y="870512"/>
            <a:ext cx="9075886" cy="369332"/>
          </a:xfrm>
          <a:prstGeom prst="rect">
            <a:avLst/>
          </a:prstGeom>
          <a:noFill/>
        </p:spPr>
        <p:txBody>
          <a:bodyPr wrap="square" rtlCol="0">
            <a:spAutoFit/>
          </a:bodyPr>
          <a:lstStyle/>
          <a:p>
            <a:pPr algn="ctr"/>
            <a:r>
              <a:rPr lang="tr-TR" b="1" dirty="0">
                <a:solidFill>
                  <a:srgbClr val="264885"/>
                </a:solidFill>
              </a:rPr>
              <a:t>Okullarda Afet ve Acil Durum Yönetimi El Kitabı</a:t>
            </a:r>
          </a:p>
        </p:txBody>
      </p:sp>
      <p:pic>
        <p:nvPicPr>
          <p:cNvPr id="6146" name="Picture 2" descr="Okullarda Afet ve Acil Durum YÃ¶netimi El KitabÄ± ile ilgili gÃ¶rsel sonucu">
            <a:extLst>
              <a:ext uri="{FF2B5EF4-FFF2-40B4-BE49-F238E27FC236}">
                <a16:creationId xmlns="" xmlns:a16="http://schemas.microsoft.com/office/drawing/2014/main" id="{B60550E0-298A-47A3-BE42-2228F435D43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63278" y="1299123"/>
            <a:ext cx="3749329" cy="52966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579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1" y="2529605"/>
            <a:ext cx="9075886" cy="2031325"/>
          </a:xfrm>
          <a:prstGeom prst="rect">
            <a:avLst/>
          </a:prstGeom>
          <a:noFill/>
        </p:spPr>
        <p:txBody>
          <a:bodyPr wrap="square" rtlCol="0">
            <a:spAutoFit/>
          </a:bodyPr>
          <a:lstStyle/>
          <a:p>
            <a:pPr algn="ctr"/>
            <a:r>
              <a:rPr lang="tr-TR" b="1" dirty="0">
                <a:solidFill>
                  <a:srgbClr val="264885"/>
                </a:solidFill>
              </a:rPr>
              <a:t>Okullarda Afet ve Acil Durum Yönetimi El Kitabı</a:t>
            </a:r>
          </a:p>
          <a:p>
            <a:pPr algn="ctr"/>
            <a:endParaRPr lang="tr-TR" b="1" dirty="0">
              <a:solidFill>
                <a:srgbClr val="264885"/>
              </a:solidFill>
            </a:endParaRPr>
          </a:p>
          <a:p>
            <a:pPr algn="ctr"/>
            <a:endParaRPr lang="tr-TR" b="1" dirty="0">
              <a:solidFill>
                <a:srgbClr val="264885"/>
              </a:solidFill>
            </a:endParaRPr>
          </a:p>
          <a:p>
            <a:pPr algn="ctr"/>
            <a:r>
              <a:rPr lang="tr-TR" b="1" dirty="0">
                <a:solidFill>
                  <a:srgbClr val="264885"/>
                </a:solidFill>
              </a:rPr>
              <a:t>İlgili dosyaya :  </a:t>
            </a:r>
            <a:r>
              <a:rPr lang="tr-TR" dirty="0">
                <a:hlinkClick r:id="rId3"/>
              </a:rPr>
              <a:t>https://konya.meb.gov.tr/meb_iys_dosyalar/2017_05/03142354_OKULLARDA_AFET_VE_ACYL_DURUM_YYNETYMY_EL_KYTABI.pdf</a:t>
            </a:r>
            <a:endParaRPr lang="tr-TR" b="1" dirty="0">
              <a:solidFill>
                <a:srgbClr val="264885"/>
              </a:solidFill>
            </a:endParaRPr>
          </a:p>
          <a:p>
            <a:pPr algn="ctr"/>
            <a:r>
              <a:rPr lang="tr-TR" b="1" dirty="0">
                <a:solidFill>
                  <a:srgbClr val="264885"/>
                </a:solidFill>
              </a:rPr>
              <a:t>Adresinden ulaşabilirsiniz.</a:t>
            </a:r>
          </a:p>
        </p:txBody>
      </p:sp>
    </p:spTree>
    <p:extLst>
      <p:ext uri="{BB962C8B-B14F-4D97-AF65-F5344CB8AC3E}">
        <p14:creationId xmlns="" xmlns:p14="http://schemas.microsoft.com/office/powerpoint/2010/main" val="260913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699230"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Giriş</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389053" y="1854578"/>
            <a:ext cx="7222434" cy="4555093"/>
          </a:xfrm>
          <a:prstGeom prst="rect">
            <a:avLst/>
          </a:prstGeom>
          <a:noFill/>
        </p:spPr>
        <p:txBody>
          <a:bodyPr wrap="square" rtlCol="0">
            <a:spAutoFit/>
          </a:bodyPr>
          <a:lstStyle/>
          <a:p>
            <a:r>
              <a:rPr lang="tr-TR" sz="2000" b="1" dirty="0">
                <a:solidFill>
                  <a:srgbClr val="284985"/>
                </a:solidFill>
              </a:rPr>
              <a:t>Bu ünitedeki amaçlarımız;</a:t>
            </a:r>
          </a:p>
          <a:p>
            <a:endParaRPr lang="tr-TR" sz="2000" b="1" dirty="0">
              <a:solidFill>
                <a:srgbClr val="284985"/>
              </a:solidFill>
            </a:endParaRPr>
          </a:p>
          <a:p>
            <a:pPr marL="285750" indent="-285750">
              <a:buFont typeface="Wingdings" panose="05000000000000000000" pitchFamily="2" charset="2"/>
              <a:buChar char="Ø"/>
            </a:pPr>
            <a:r>
              <a:rPr lang="tr-TR" sz="2000" dirty="0">
                <a:solidFill>
                  <a:srgbClr val="284985"/>
                </a:solidFill>
              </a:rPr>
              <a:t>Acil durum ve afet yönetimi planlarının hazırlama kriterlerinin neler olduğu,</a:t>
            </a:r>
          </a:p>
          <a:p>
            <a:pPr marL="285750" indent="-285750">
              <a:buFont typeface="Wingdings" panose="05000000000000000000" pitchFamily="2" charset="2"/>
              <a:buChar char="Ø"/>
            </a:pPr>
            <a:r>
              <a:rPr lang="tr-TR" sz="2000" dirty="0">
                <a:solidFill>
                  <a:srgbClr val="284985"/>
                </a:solidFill>
              </a:rPr>
              <a:t>Zarar azaltma ve hazırlık planlaması,</a:t>
            </a:r>
          </a:p>
          <a:p>
            <a:pPr marL="285750" indent="-285750">
              <a:buFont typeface="Wingdings" panose="05000000000000000000" pitchFamily="2" charset="2"/>
              <a:buChar char="Ø"/>
            </a:pPr>
            <a:r>
              <a:rPr lang="tr-TR" sz="2000" dirty="0">
                <a:solidFill>
                  <a:srgbClr val="284985"/>
                </a:solidFill>
              </a:rPr>
              <a:t>İyileştirme planlaması,</a:t>
            </a:r>
          </a:p>
          <a:p>
            <a:pPr marL="285750" indent="-285750">
              <a:buFont typeface="Wingdings" panose="05000000000000000000" pitchFamily="2" charset="2"/>
              <a:buChar char="Ø"/>
            </a:pPr>
            <a:r>
              <a:rPr lang="tr-TR" sz="2000" dirty="0">
                <a:solidFill>
                  <a:srgbClr val="284985"/>
                </a:solidFill>
              </a:rPr>
              <a:t>Afet yönetim planlarında dikkate alınacak genel hususları öğrenme.</a:t>
            </a:r>
          </a:p>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 xmlns:p14="http://schemas.microsoft.com/office/powerpoint/2010/main" val="384664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0" y="870512"/>
            <a:ext cx="9075886" cy="369332"/>
          </a:xfrm>
          <a:prstGeom prst="rect">
            <a:avLst/>
          </a:prstGeom>
          <a:noFill/>
        </p:spPr>
        <p:txBody>
          <a:bodyPr wrap="square" rtlCol="0">
            <a:spAutoFit/>
          </a:bodyPr>
          <a:lstStyle/>
          <a:p>
            <a:pPr algn="ctr"/>
            <a:r>
              <a:rPr lang="tr-TR" b="1" dirty="0">
                <a:solidFill>
                  <a:srgbClr val="264885"/>
                </a:solidFill>
              </a:rPr>
              <a:t>Afet Eğitimi El Kitabı</a:t>
            </a:r>
          </a:p>
        </p:txBody>
      </p:sp>
      <p:pic>
        <p:nvPicPr>
          <p:cNvPr id="8194" name="Picture 2" descr="afet eÄitimi el kitabÄ± ile ilgili gÃ¶rsel sonucu">
            <a:extLst>
              <a:ext uri="{FF2B5EF4-FFF2-40B4-BE49-F238E27FC236}">
                <a16:creationId xmlns="" xmlns:a16="http://schemas.microsoft.com/office/drawing/2014/main" id="{79B0963A-1A53-4C21-BE10-A41050A7122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50295" y="1239844"/>
            <a:ext cx="3807032" cy="52899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9943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1" y="2529605"/>
            <a:ext cx="9075886" cy="1754326"/>
          </a:xfrm>
          <a:prstGeom prst="rect">
            <a:avLst/>
          </a:prstGeom>
          <a:noFill/>
        </p:spPr>
        <p:txBody>
          <a:bodyPr wrap="square" rtlCol="0">
            <a:spAutoFit/>
          </a:bodyPr>
          <a:lstStyle/>
          <a:p>
            <a:pPr algn="ctr"/>
            <a:r>
              <a:rPr lang="tr-TR" b="1" dirty="0">
                <a:solidFill>
                  <a:srgbClr val="264885"/>
                </a:solidFill>
              </a:rPr>
              <a:t>Afet Eğitimi El Kitabı</a:t>
            </a:r>
          </a:p>
          <a:p>
            <a:pPr algn="ctr"/>
            <a:endParaRPr lang="tr-TR" b="1" dirty="0">
              <a:solidFill>
                <a:srgbClr val="264885"/>
              </a:solidFill>
            </a:endParaRPr>
          </a:p>
          <a:p>
            <a:pPr algn="ctr"/>
            <a:endParaRPr lang="tr-TR" b="1" dirty="0">
              <a:solidFill>
                <a:srgbClr val="264885"/>
              </a:solidFill>
            </a:endParaRPr>
          </a:p>
          <a:p>
            <a:pPr algn="ctr"/>
            <a:r>
              <a:rPr lang="tr-TR" b="1" dirty="0">
                <a:solidFill>
                  <a:srgbClr val="264885"/>
                </a:solidFill>
              </a:rPr>
              <a:t>İlgili dosyaya :  </a:t>
            </a:r>
            <a:r>
              <a:rPr lang="tr-TR" dirty="0">
                <a:hlinkClick r:id="rId3"/>
              </a:rPr>
              <a:t>https://docplayer.biz.tr/8171297-Afet-egitimi-el-kitabi-iii.html</a:t>
            </a:r>
            <a:endParaRPr lang="tr-TR" dirty="0"/>
          </a:p>
          <a:p>
            <a:pPr algn="ctr"/>
            <a:endParaRPr lang="tr-TR" b="1" dirty="0">
              <a:solidFill>
                <a:srgbClr val="264885"/>
              </a:solidFill>
            </a:endParaRPr>
          </a:p>
          <a:p>
            <a:pPr algn="ctr"/>
            <a:r>
              <a:rPr lang="tr-TR" b="1" dirty="0">
                <a:solidFill>
                  <a:srgbClr val="264885"/>
                </a:solidFill>
              </a:rPr>
              <a:t>Adresinden ulaşabilirsiniz.</a:t>
            </a:r>
          </a:p>
        </p:txBody>
      </p:sp>
    </p:spTree>
    <p:extLst>
      <p:ext uri="{BB962C8B-B14F-4D97-AF65-F5344CB8AC3E}">
        <p14:creationId xmlns="" xmlns:p14="http://schemas.microsoft.com/office/powerpoint/2010/main" val="2584899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1" y="832014"/>
            <a:ext cx="9075886" cy="369332"/>
          </a:xfrm>
          <a:prstGeom prst="rect">
            <a:avLst/>
          </a:prstGeom>
          <a:noFill/>
        </p:spPr>
        <p:txBody>
          <a:bodyPr wrap="square" rtlCol="0">
            <a:spAutoFit/>
          </a:bodyPr>
          <a:lstStyle/>
          <a:p>
            <a:pPr algn="ctr"/>
            <a:r>
              <a:rPr lang="tr-TR" b="1" dirty="0">
                <a:solidFill>
                  <a:srgbClr val="264885"/>
                </a:solidFill>
              </a:rPr>
              <a:t>Okul Afet ve Acil Durum Yönetimi Planı Hazırlama Kılavuzu</a:t>
            </a:r>
          </a:p>
        </p:txBody>
      </p:sp>
      <p:pic>
        <p:nvPicPr>
          <p:cNvPr id="11266" name="Picture 2" descr="okul afet ve acil durum yÃ¶netimi planÄ± hazÄ±rlama kÄ±lavuzu ile ilgili gÃ¶rsel sonucu">
            <a:extLst>
              <a:ext uri="{FF2B5EF4-FFF2-40B4-BE49-F238E27FC236}">
                <a16:creationId xmlns="" xmlns:a16="http://schemas.microsoft.com/office/drawing/2014/main" id="{C8B0D17E-C894-447D-99F9-CCAEBC7CC3A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14498" y="1831871"/>
            <a:ext cx="5715000" cy="4248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0524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1" y="2529605"/>
            <a:ext cx="9075886" cy="2585323"/>
          </a:xfrm>
          <a:prstGeom prst="rect">
            <a:avLst/>
          </a:prstGeom>
          <a:noFill/>
        </p:spPr>
        <p:txBody>
          <a:bodyPr wrap="square" rtlCol="0">
            <a:spAutoFit/>
          </a:bodyPr>
          <a:lstStyle/>
          <a:p>
            <a:pPr algn="ctr"/>
            <a:r>
              <a:rPr lang="tr-TR" b="1" dirty="0">
                <a:solidFill>
                  <a:srgbClr val="264885"/>
                </a:solidFill>
              </a:rPr>
              <a:t>Okul Afet ve Acil Durum Yönetimi Planı Hazırlama Kılavuzu</a:t>
            </a:r>
          </a:p>
          <a:p>
            <a:pPr algn="ctr"/>
            <a:endParaRPr lang="tr-TR" b="1" dirty="0">
              <a:solidFill>
                <a:srgbClr val="264885"/>
              </a:solidFill>
            </a:endParaRPr>
          </a:p>
          <a:p>
            <a:pPr algn="ctr"/>
            <a:endParaRPr lang="tr-TR" b="1" dirty="0">
              <a:solidFill>
                <a:srgbClr val="264885"/>
              </a:solidFill>
            </a:endParaRPr>
          </a:p>
          <a:p>
            <a:pPr algn="ctr"/>
            <a:r>
              <a:rPr lang="tr-TR" b="1" dirty="0">
                <a:solidFill>
                  <a:srgbClr val="264885"/>
                </a:solidFill>
              </a:rPr>
              <a:t>İlgili dosyaya :</a:t>
            </a:r>
          </a:p>
          <a:p>
            <a:pPr algn="ctr"/>
            <a:r>
              <a:rPr lang="tr-TR" b="1" dirty="0">
                <a:solidFill>
                  <a:srgbClr val="264885"/>
                </a:solidFill>
              </a:rPr>
              <a:t>  </a:t>
            </a:r>
            <a:r>
              <a:rPr lang="tr-TR" dirty="0">
                <a:hlinkClick r:id="rId3"/>
              </a:rPr>
              <a:t>http://kadikoyram.meb.k12.tr/meb_iys_dosyalar/34/12/161110/dosyalar/2017_04/14144601_19120052_okulafetveacildurumynetimiplanhazrlamaklavuzu.pdf</a:t>
            </a:r>
            <a:endParaRPr lang="tr-TR" dirty="0"/>
          </a:p>
          <a:p>
            <a:pPr algn="ctr"/>
            <a:endParaRPr lang="tr-TR" b="1" dirty="0">
              <a:solidFill>
                <a:srgbClr val="264885"/>
              </a:solidFill>
            </a:endParaRPr>
          </a:p>
          <a:p>
            <a:pPr algn="ctr"/>
            <a:r>
              <a:rPr lang="tr-TR" b="1" dirty="0">
                <a:solidFill>
                  <a:srgbClr val="264885"/>
                </a:solidFill>
              </a:rPr>
              <a:t>Adresinden ulaşabilirsiniz.</a:t>
            </a:r>
          </a:p>
        </p:txBody>
      </p:sp>
    </p:spTree>
    <p:extLst>
      <p:ext uri="{BB962C8B-B14F-4D97-AF65-F5344CB8AC3E}">
        <p14:creationId xmlns="" xmlns:p14="http://schemas.microsoft.com/office/powerpoint/2010/main" val="1779802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1" y="832014"/>
            <a:ext cx="9075886" cy="369332"/>
          </a:xfrm>
          <a:prstGeom prst="rect">
            <a:avLst/>
          </a:prstGeom>
          <a:noFill/>
        </p:spPr>
        <p:txBody>
          <a:bodyPr wrap="square" rtlCol="0">
            <a:spAutoFit/>
          </a:bodyPr>
          <a:lstStyle/>
          <a:p>
            <a:pPr algn="ctr"/>
            <a:r>
              <a:rPr lang="tr-TR" b="1" dirty="0">
                <a:solidFill>
                  <a:srgbClr val="264885"/>
                </a:solidFill>
              </a:rPr>
              <a:t>On Adımda Okul Afet ve Acil Durum Yönetimi Planı Hazırlama Kılavuzu</a:t>
            </a:r>
          </a:p>
        </p:txBody>
      </p:sp>
      <p:pic>
        <p:nvPicPr>
          <p:cNvPr id="13314" name="Picture 2" descr="okul afet ve acil durum yÃ¶netimi planÄ± hazÄ±rlama kÄ±lavuzu ile ilgili gÃ¶rsel sonucu">
            <a:extLst>
              <a:ext uri="{FF2B5EF4-FFF2-40B4-BE49-F238E27FC236}">
                <a16:creationId xmlns="" xmlns:a16="http://schemas.microsoft.com/office/drawing/2014/main" id="{136910C8-4AAC-46E9-B811-B94D099A314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10035" y="1468164"/>
            <a:ext cx="3455818" cy="49896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8605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73798" y="661030"/>
            <a:ext cx="9075886" cy="6463308"/>
          </a:xfrm>
          <a:prstGeom prst="rect">
            <a:avLst/>
          </a:prstGeom>
          <a:noFill/>
        </p:spPr>
        <p:txBody>
          <a:bodyPr wrap="square" rtlCol="0">
            <a:spAutoFit/>
          </a:bodyPr>
          <a:lstStyle/>
          <a:p>
            <a:pPr algn="ctr"/>
            <a:r>
              <a:rPr lang="tr-TR" b="1" dirty="0">
                <a:solidFill>
                  <a:srgbClr val="264885"/>
                </a:solidFill>
              </a:rPr>
              <a:t>On Adımda Okul Afet ve Acil Durum Yönetimi Planı Hazırlama Kılavuzu</a:t>
            </a:r>
          </a:p>
          <a:p>
            <a:pPr algn="ctr"/>
            <a:endParaRPr lang="tr-TR" b="1" dirty="0">
              <a:solidFill>
                <a:srgbClr val="264885"/>
              </a:solidFill>
            </a:endParaRPr>
          </a:p>
          <a:p>
            <a:r>
              <a:rPr lang="tr-TR" b="1" dirty="0">
                <a:solidFill>
                  <a:srgbClr val="264885"/>
                </a:solidFill>
              </a:rPr>
              <a:t>ON ADIMDA OKUL AFET VE ACİL DURUM YÖNETİM PLANI (AFAD, 2014)</a:t>
            </a:r>
          </a:p>
          <a:p>
            <a:endParaRPr lang="tr-TR" b="1" dirty="0">
              <a:solidFill>
                <a:srgbClr val="264885"/>
              </a:solidFill>
            </a:endParaRPr>
          </a:p>
          <a:p>
            <a:r>
              <a:rPr lang="tr-TR" dirty="0">
                <a:solidFill>
                  <a:srgbClr val="264885"/>
                </a:solidFill>
              </a:rPr>
              <a:t>Okul afet ve acil durum yönetimi planlamasını gerçekleştirecek olan okulların planlarını hızlı ve etkili bir şekilde hazırlayabilmelerine katkı sağlamak amacıyla planlama sürecinin on adımda özetlendiği bu kitabın, diğer planlar için de örnek alınabileceği düşüncesiyle burada özetlenerek verilmesinde yarar görülmüştür. Mutlaka okunması ve kütüphanenizde bulunması gereken bir çalışmadır.</a:t>
            </a:r>
            <a:br>
              <a:rPr lang="tr-TR" dirty="0">
                <a:solidFill>
                  <a:srgbClr val="264885"/>
                </a:solidFill>
              </a:rPr>
            </a:br>
            <a:r>
              <a:rPr lang="tr-TR" dirty="0">
                <a:solidFill>
                  <a:srgbClr val="264885"/>
                </a:solidFill>
              </a:rPr>
              <a:t>1. Adım: Kurulunu Kur, Çalışma Gruplarını Oluştur,</a:t>
            </a:r>
            <a:br>
              <a:rPr lang="tr-TR" dirty="0">
                <a:solidFill>
                  <a:srgbClr val="264885"/>
                </a:solidFill>
              </a:rPr>
            </a:br>
            <a:r>
              <a:rPr lang="tr-TR" dirty="0">
                <a:solidFill>
                  <a:srgbClr val="264885"/>
                </a:solidFill>
              </a:rPr>
              <a:t>2. Adım: Planını Afet Yönetimi Döngüsüne Uygun Olacak Şekilde Hazırla,</a:t>
            </a:r>
            <a:br>
              <a:rPr lang="tr-TR" dirty="0">
                <a:solidFill>
                  <a:srgbClr val="264885"/>
                </a:solidFill>
              </a:rPr>
            </a:br>
            <a:r>
              <a:rPr lang="tr-TR" dirty="0">
                <a:solidFill>
                  <a:srgbClr val="264885"/>
                </a:solidFill>
              </a:rPr>
              <a:t>3. Adım: Okulun Genel Durumunu Açıkla,</a:t>
            </a:r>
            <a:br>
              <a:rPr lang="tr-TR" dirty="0">
                <a:solidFill>
                  <a:srgbClr val="264885"/>
                </a:solidFill>
              </a:rPr>
            </a:br>
            <a:r>
              <a:rPr lang="tr-TR" dirty="0">
                <a:solidFill>
                  <a:srgbClr val="264885"/>
                </a:solidFill>
              </a:rPr>
              <a:t>4. Adım: Zarar Azaltma Aşamasında Yapılacak Çalışmaları Planla,</a:t>
            </a:r>
            <a:br>
              <a:rPr lang="tr-TR" dirty="0">
                <a:solidFill>
                  <a:srgbClr val="264885"/>
                </a:solidFill>
              </a:rPr>
            </a:br>
            <a:r>
              <a:rPr lang="tr-TR" dirty="0">
                <a:solidFill>
                  <a:srgbClr val="264885"/>
                </a:solidFill>
              </a:rPr>
              <a:t>5. Adım: Hazırlık Aşamasında Yapılacak Çalışmaları Planla,</a:t>
            </a:r>
            <a:br>
              <a:rPr lang="tr-TR" dirty="0">
                <a:solidFill>
                  <a:srgbClr val="264885"/>
                </a:solidFill>
              </a:rPr>
            </a:br>
            <a:r>
              <a:rPr lang="tr-TR" dirty="0">
                <a:solidFill>
                  <a:srgbClr val="264885"/>
                </a:solidFill>
              </a:rPr>
              <a:t>6. Adım: Müdahale Aşamasında Yapılacak Çalışmaları Planla,</a:t>
            </a:r>
            <a:br>
              <a:rPr lang="tr-TR" dirty="0">
                <a:solidFill>
                  <a:srgbClr val="264885"/>
                </a:solidFill>
              </a:rPr>
            </a:br>
            <a:r>
              <a:rPr lang="tr-TR" dirty="0">
                <a:solidFill>
                  <a:srgbClr val="264885"/>
                </a:solidFill>
              </a:rPr>
              <a:t>7. Adım: İyileştirme Aşamasında Yapılacak Çalışmaları Planla,</a:t>
            </a:r>
            <a:br>
              <a:rPr lang="tr-TR" dirty="0">
                <a:solidFill>
                  <a:srgbClr val="264885"/>
                </a:solidFill>
              </a:rPr>
            </a:br>
            <a:r>
              <a:rPr lang="tr-TR" dirty="0">
                <a:solidFill>
                  <a:srgbClr val="264885"/>
                </a:solidFill>
              </a:rPr>
              <a:t>8. Adım: Her Aşamada Yapacağın Çalışmaların Okul Afet ve Acil Durum Yönetimi Planlama Döngüsüne Uygunluğunu Kontrol Et,</a:t>
            </a:r>
            <a:br>
              <a:rPr lang="tr-TR" dirty="0">
                <a:solidFill>
                  <a:srgbClr val="264885"/>
                </a:solidFill>
              </a:rPr>
            </a:br>
            <a:r>
              <a:rPr lang="tr-TR" dirty="0">
                <a:solidFill>
                  <a:srgbClr val="264885"/>
                </a:solidFill>
              </a:rPr>
              <a:t>9. Adım: Yıllık Faaliyetleri Hazırla, Planları Değerlendir,</a:t>
            </a:r>
            <a:br>
              <a:rPr lang="tr-TR" dirty="0">
                <a:solidFill>
                  <a:srgbClr val="264885"/>
                </a:solidFill>
              </a:rPr>
            </a:br>
            <a:r>
              <a:rPr lang="tr-TR" dirty="0">
                <a:solidFill>
                  <a:srgbClr val="264885"/>
                </a:solidFill>
              </a:rPr>
              <a:t>10. Adım: Unutma. </a:t>
            </a:r>
          </a:p>
          <a:p>
            <a:r>
              <a:rPr lang="tr-TR" dirty="0">
                <a:solidFill>
                  <a:srgbClr val="264885"/>
                </a:solidFill>
              </a:rPr>
              <a:t>Her adımda neler yapılacağı veya neler yapılması gerektiği özetlenerek verilmiştir. </a:t>
            </a:r>
            <a:r>
              <a:rPr lang="tr-TR" dirty="0"/>
              <a:t/>
            </a:r>
            <a:br>
              <a:rPr lang="tr-TR" dirty="0"/>
            </a:br>
            <a:endParaRPr lang="tr-TR" b="1" dirty="0">
              <a:solidFill>
                <a:srgbClr val="264885"/>
              </a:solidFill>
            </a:endParaRPr>
          </a:p>
          <a:p>
            <a:pPr algn="ctr"/>
            <a:endParaRPr lang="tr-TR" b="1" dirty="0">
              <a:solidFill>
                <a:srgbClr val="264885"/>
              </a:solidFill>
            </a:endParaRPr>
          </a:p>
        </p:txBody>
      </p:sp>
    </p:spTree>
    <p:extLst>
      <p:ext uri="{BB962C8B-B14F-4D97-AF65-F5344CB8AC3E}">
        <p14:creationId xmlns="" xmlns:p14="http://schemas.microsoft.com/office/powerpoint/2010/main" val="1746326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 xmlns:a16="http://schemas.microsoft.com/office/drawing/2014/main" id="{F77D7605-8A87-4E80-8FC2-21FA447F8B30}"/>
              </a:ext>
            </a:extLst>
          </p:cNvPr>
          <p:cNvSpPr>
            <a:spLocks noChangeArrowheads="1"/>
          </p:cNvSpPr>
          <p:nvPr/>
        </p:nvSpPr>
        <p:spPr bwMode="auto">
          <a:xfrm>
            <a:off x="2163294" y="618471"/>
            <a:ext cx="4817409"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 xmlns:a16="http://schemas.microsoft.com/office/drawing/2014/main" id="{59FAB224-946C-4309-9016-2EC370F3E320}"/>
              </a:ext>
            </a:extLst>
          </p:cNvPr>
          <p:cNvSpPr>
            <a:spLocks noChangeArrowheads="1"/>
          </p:cNvSpPr>
          <p:nvPr/>
        </p:nvSpPr>
        <p:spPr bwMode="auto">
          <a:xfrm>
            <a:off x="68113" y="3094172"/>
            <a:ext cx="914968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 xmlns:a16="http://schemas.microsoft.com/office/drawing/2014/main" id="{B664A0B3-68D0-481D-9F09-D19BE272C656}"/>
              </a:ext>
            </a:extLst>
          </p:cNvPr>
          <p:cNvSpPr txBox="1"/>
          <p:nvPr/>
        </p:nvSpPr>
        <p:spPr>
          <a:xfrm>
            <a:off x="-1" y="1824640"/>
            <a:ext cx="9075886" cy="3693319"/>
          </a:xfrm>
          <a:prstGeom prst="rect">
            <a:avLst/>
          </a:prstGeom>
          <a:noFill/>
        </p:spPr>
        <p:txBody>
          <a:bodyPr wrap="square" rtlCol="0">
            <a:spAutoFit/>
          </a:bodyPr>
          <a:lstStyle/>
          <a:p>
            <a:pPr algn="ctr"/>
            <a:r>
              <a:rPr lang="tr-TR" b="1" dirty="0">
                <a:solidFill>
                  <a:srgbClr val="264885"/>
                </a:solidFill>
              </a:rPr>
              <a:t>On Adımda Okul Afet ve Acil Durum Yönetimi Planı Hazırlama Kılavuzu</a:t>
            </a:r>
          </a:p>
          <a:p>
            <a:pPr algn="ctr"/>
            <a:endParaRPr lang="tr-TR" b="1" dirty="0">
              <a:solidFill>
                <a:srgbClr val="264885"/>
              </a:solidFill>
            </a:endParaRPr>
          </a:p>
          <a:p>
            <a:r>
              <a:rPr lang="tr-TR" b="1" dirty="0">
                <a:solidFill>
                  <a:srgbClr val="264885"/>
                </a:solidFill>
              </a:rPr>
              <a:t>ON ADIMDA OKUL AFET VE ACİL DURUM YÖNETİM PLANI (AFAD, 2014)</a:t>
            </a:r>
          </a:p>
          <a:p>
            <a:endParaRPr lang="tr-TR" b="1" dirty="0">
              <a:solidFill>
                <a:srgbClr val="264885"/>
              </a:solidFill>
            </a:endParaRPr>
          </a:p>
          <a:p>
            <a:r>
              <a:rPr lang="tr-TR" dirty="0">
                <a:solidFill>
                  <a:srgbClr val="264885"/>
                </a:solidFill>
              </a:rPr>
              <a:t>Onuncu adım olan “Unutma” adımında ise planların; elde edilen dersler, yapılan uygulamalar, değişen koşullar ve alınan önlemlere göre sürekli yenilenmesi gereken belgeler olduğuna vurgu yapılmıştır. Bu kitap, İçişleri Bakanlığı Afet ve Acil Durum Yönetimi Başkanlığı tarafından “Afete</a:t>
            </a:r>
            <a:br>
              <a:rPr lang="tr-TR" dirty="0">
                <a:solidFill>
                  <a:srgbClr val="264885"/>
                </a:solidFill>
              </a:rPr>
            </a:br>
            <a:r>
              <a:rPr lang="tr-TR" dirty="0">
                <a:solidFill>
                  <a:srgbClr val="264885"/>
                </a:solidFill>
              </a:rPr>
              <a:t>Hazır Türkiye – Afete Hazır Okul Bilinçlendirme ve Eğitim Kampanyası” kapsamında düzenlenen “Afet Bilinci Eğitimleri </a:t>
            </a:r>
            <a:r>
              <a:rPr lang="tr-TR" dirty="0" err="1">
                <a:solidFill>
                  <a:srgbClr val="264885"/>
                </a:solidFill>
              </a:rPr>
              <a:t>Çalıştayı</a:t>
            </a:r>
            <a:r>
              <a:rPr lang="tr-TR" dirty="0">
                <a:solidFill>
                  <a:srgbClr val="264885"/>
                </a:solidFill>
              </a:rPr>
              <a:t>” sonuçları referans alınarak hazırlanmıştır.</a:t>
            </a:r>
          </a:p>
          <a:p>
            <a:r>
              <a:rPr lang="tr-TR" dirty="0">
                <a:solidFill>
                  <a:srgbClr val="264885"/>
                </a:solidFill>
              </a:rPr>
              <a:t> İlerleyen ünitelerde ayrıca adım adım incelenecektir.</a:t>
            </a:r>
            <a:br>
              <a:rPr lang="tr-TR" dirty="0">
                <a:solidFill>
                  <a:srgbClr val="264885"/>
                </a:solidFill>
              </a:rPr>
            </a:br>
            <a:r>
              <a:rPr lang="tr-TR" dirty="0"/>
              <a:t/>
            </a:r>
            <a:br>
              <a:rPr lang="tr-TR" dirty="0"/>
            </a:br>
            <a:endParaRPr lang="tr-TR" b="1" dirty="0">
              <a:solidFill>
                <a:srgbClr val="264885"/>
              </a:solidFill>
            </a:endParaRPr>
          </a:p>
          <a:p>
            <a:pPr algn="ctr"/>
            <a:endParaRPr lang="tr-TR" b="1" dirty="0">
              <a:solidFill>
                <a:srgbClr val="264885"/>
              </a:solidFill>
            </a:endParaRPr>
          </a:p>
        </p:txBody>
      </p:sp>
    </p:spTree>
    <p:extLst>
      <p:ext uri="{BB962C8B-B14F-4D97-AF65-F5344CB8AC3E}">
        <p14:creationId xmlns="" xmlns:p14="http://schemas.microsoft.com/office/powerpoint/2010/main" val="1782263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82166"/>
            <a:ext cx="1126783" cy="369332"/>
          </a:xfrm>
          <a:prstGeom prst="rect">
            <a:avLst/>
          </a:prstGeom>
          <a:noFill/>
        </p:spPr>
        <p:txBody>
          <a:bodyPr wrap="none" rtlCol="0" anchor="ctr" anchorCtr="0">
            <a:spAutoFit/>
          </a:bodyPr>
          <a:lstStyle/>
          <a:p>
            <a:pPr lvl="0" defTabSz="914400">
              <a:defRPr/>
            </a:pPr>
            <a:r>
              <a:rPr lang="tr-TR" dirty="0">
                <a:solidFill>
                  <a:schemeClr val="bg1"/>
                </a:solidFill>
                <a:latin typeface="Cambria" panose="02040503050406030204" pitchFamily="18" charset="0"/>
              </a:rPr>
              <a:t>Kaynakça</a:t>
            </a:r>
            <a:endParaRPr lang="tr-TR" dirty="0">
              <a:solidFill>
                <a:srgbClr val="F5F5F5"/>
              </a:solidFill>
              <a:latin typeface="Cambria" panose="02040503050406030204" pitchFamily="18" charset="0"/>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9" name="Metin kutusu 8">
            <a:extLst>
              <a:ext uri="{FF2B5EF4-FFF2-40B4-BE49-F238E27FC236}">
                <a16:creationId xmlns="" xmlns:a16="http://schemas.microsoft.com/office/drawing/2014/main" id="{292AADFE-C258-4DBF-B43B-B643B489B2E9}"/>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8" name="Dikdörtgen 7">
            <a:extLst>
              <a:ext uri="{FF2B5EF4-FFF2-40B4-BE49-F238E27FC236}">
                <a16:creationId xmlns="" xmlns:a16="http://schemas.microsoft.com/office/drawing/2014/main" id="{0AD89BA6-DAD4-456E-B73D-3E04D3C16987}"/>
              </a:ext>
            </a:extLst>
          </p:cNvPr>
          <p:cNvSpPr/>
          <p:nvPr/>
        </p:nvSpPr>
        <p:spPr>
          <a:xfrm>
            <a:off x="32735" y="1204223"/>
            <a:ext cx="9144000" cy="5355312"/>
          </a:xfrm>
          <a:prstGeom prst="rect">
            <a:avLst/>
          </a:prstGeom>
        </p:spPr>
        <p:txBody>
          <a:bodyPr wrap="square">
            <a:spAutoFit/>
          </a:bodyPr>
          <a:lstStyle/>
          <a:p>
            <a:r>
              <a:rPr lang="tr-TR" dirty="0"/>
              <a:t>AFAD. (2013). Okul Afet ve Acil Durum Planı Hazırlama Kılavuzu, 38 sayfa </a:t>
            </a:r>
            <a:endParaRPr lang="tr-TR" dirty="0">
              <a:solidFill>
                <a:srgbClr val="264885"/>
              </a:solidFill>
            </a:endParaRPr>
          </a:p>
          <a:p>
            <a:r>
              <a:rPr lang="tr-TR" dirty="0"/>
              <a:t>AFAD. (2014). Afet Yönetimi Açıklamalı Terimler Sözlüğü</a:t>
            </a:r>
          </a:p>
          <a:p>
            <a:r>
              <a:rPr lang="tr-TR" dirty="0"/>
              <a:t>Oktay </a:t>
            </a:r>
            <a:r>
              <a:rPr lang="tr-TR" dirty="0" err="1"/>
              <a:t>Ergünay</a:t>
            </a:r>
            <a:r>
              <a:rPr lang="tr-TR" dirty="0"/>
              <a:t>, (1998). Acil Yardım Planlaması ve Afet Yönetimi, Bayındırlık ve İskân Bakanlığı Afet İşleri Genel Müdürlüğü, Şubat-1998, Ankara.</a:t>
            </a:r>
            <a:br>
              <a:rPr lang="tr-TR" dirty="0"/>
            </a:br>
            <a:r>
              <a:rPr lang="tr-TR" dirty="0" err="1"/>
              <a:t>Ergünay</a:t>
            </a:r>
            <a:r>
              <a:rPr lang="tr-TR" dirty="0"/>
              <a:t>, O. (2002). Afetlere Hazırlık ve Afet Yönetimi, Türkiye Kızılay Derneği Genel Müdürlüğü Afet Operasyon Merkezi (AFOM), Ankara.</a:t>
            </a:r>
          </a:p>
          <a:p>
            <a:r>
              <a:rPr lang="tr-TR" dirty="0" err="1"/>
              <a:t>Ergünay</a:t>
            </a:r>
            <a:r>
              <a:rPr lang="tr-TR" dirty="0"/>
              <a:t>, O., Özmen, B. (2012). Okul Afet ve Acil Durum Yönetimi Planlama Kılavuzu, Milli Eğitim Bakanlığı ve Japonya Uluslararası İşbirliği Ajansı “Okul Tabanlı Afet Eğitim Projesi”, Kitap 3, Baskı 1, 98 sayfa. </a:t>
            </a:r>
          </a:p>
          <a:p>
            <a:r>
              <a:rPr lang="tr-TR" dirty="0"/>
              <a:t>Kadıoğlu, M. (2009). </a:t>
            </a:r>
            <a:r>
              <a:rPr lang="tr-TR" i="1" dirty="0"/>
              <a:t>Eğitim Kurumları İçin Afet ve Acil Yardım Planlama Rehberi</a:t>
            </a:r>
            <a:r>
              <a:rPr lang="tr-TR" dirty="0"/>
              <a:t>. İstanbul Sismik Riskin Azaltılması ve Acil Durum Hazırlık Projesi (ISMEP). </a:t>
            </a:r>
          </a:p>
          <a:p>
            <a:r>
              <a:rPr lang="tr-TR" dirty="0"/>
              <a:t>Kadıoğlu, M. (2011). Afet Yönetimi Beklenilmeyeni Beklemek, En Kötüsünü Yönetmek, T.C. </a:t>
            </a:r>
            <a:r>
              <a:rPr lang="tr-TR" dirty="0" err="1"/>
              <a:t>Marmaram</a:t>
            </a:r>
            <a:r>
              <a:rPr lang="tr-TR" dirty="0"/>
              <a:t> Belediyeler Birliği Yayını Yayın no:65, 219 sayfa.</a:t>
            </a:r>
            <a:br>
              <a:rPr lang="tr-TR" dirty="0"/>
            </a:br>
            <a:r>
              <a:rPr lang="tr-TR" dirty="0" err="1"/>
              <a:t>Petal</a:t>
            </a:r>
            <a:r>
              <a:rPr lang="tr-TR" dirty="0"/>
              <a:t>, M. ve </a:t>
            </a:r>
            <a:r>
              <a:rPr lang="tr-TR" dirty="0" err="1"/>
              <a:t>Sanduvaç</a:t>
            </a:r>
            <a:r>
              <a:rPr lang="tr-TR" dirty="0"/>
              <a:t>, Z.M. (2010). </a:t>
            </a:r>
            <a:r>
              <a:rPr lang="tr-TR" i="1" dirty="0"/>
              <a:t>Okullarda Afet ve Acil Durum Yönetimi El Kitabı</a:t>
            </a:r>
            <a:r>
              <a:rPr lang="tr-TR" dirty="0"/>
              <a:t>. Ankara: Milli Eğitim Bakanlığı. </a:t>
            </a:r>
            <a:br>
              <a:rPr lang="tr-TR" dirty="0"/>
            </a:br>
            <a:r>
              <a:rPr lang="tr-TR" dirty="0"/>
              <a:t/>
            </a:r>
            <a:br>
              <a:rPr lang="tr-TR" dirty="0"/>
            </a:br>
            <a:r>
              <a:rPr lang="tr-TR" dirty="0"/>
              <a:t/>
            </a:r>
            <a:br>
              <a:rPr lang="tr-TR" dirty="0"/>
            </a:br>
            <a:r>
              <a:rPr lang="tr-TR" dirty="0">
                <a:solidFill>
                  <a:srgbClr val="3E5987"/>
                </a:solidFill>
              </a:rPr>
              <a:t/>
            </a:r>
            <a:br>
              <a:rPr lang="tr-TR" dirty="0">
                <a:solidFill>
                  <a:srgbClr val="3E5987"/>
                </a:solidFill>
              </a:rPr>
            </a:br>
            <a:endParaRPr lang="tr-TR" dirty="0">
              <a:solidFill>
                <a:srgbClr val="3E5987"/>
              </a:solidFill>
            </a:endParaRPr>
          </a:p>
        </p:txBody>
      </p:sp>
    </p:spTree>
    <p:extLst>
      <p:ext uri="{BB962C8B-B14F-4D97-AF65-F5344CB8AC3E}">
        <p14:creationId xmlns="" xmlns:p14="http://schemas.microsoft.com/office/powerpoint/2010/main" val="224269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 xmlns:a16="http://schemas.microsoft.com/office/drawing/2014/main" id="{9771F334-4D8C-44E8-A768-2E4CABD7C68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1901" y="1531574"/>
            <a:ext cx="8020196" cy="3794852"/>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1304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746991"/>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 name="Rectangle 6">
            <a:extLst>
              <a:ext uri="{FF2B5EF4-FFF2-40B4-BE49-F238E27FC236}">
                <a16:creationId xmlns="" xmlns:a16="http://schemas.microsoft.com/office/drawing/2014/main" id="{9C456D4D-9CC6-49D2-800B-ECDACBBCD0DA}"/>
              </a:ext>
            </a:extLst>
          </p:cNvPr>
          <p:cNvSpPr>
            <a:spLocks noChangeArrowheads="1"/>
          </p:cNvSpPr>
          <p:nvPr/>
        </p:nvSpPr>
        <p:spPr bwMode="auto">
          <a:xfrm>
            <a:off x="214281" y="928670"/>
            <a:ext cx="8599193" cy="4903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b="1" dirty="0">
                <a:solidFill>
                  <a:srgbClr val="284985"/>
                </a:solidFill>
                <a:latin typeface="Cabri"/>
              </a:rPr>
              <a:t>Planlama </a:t>
            </a:r>
            <a:r>
              <a:rPr lang="tr-TR" altLang="tr-TR" b="1" dirty="0" smtClean="0">
                <a:solidFill>
                  <a:srgbClr val="284985"/>
                </a:solidFill>
                <a:latin typeface="Cabri"/>
              </a:rPr>
              <a:t>süreci</a:t>
            </a:r>
            <a:r>
              <a:rPr lang="tr-TR" altLang="tr-TR" sz="1600" b="1" dirty="0" smtClean="0">
                <a:solidFill>
                  <a:srgbClr val="284985"/>
                </a:solidFill>
                <a:latin typeface="Cabri"/>
              </a:rPr>
              <a:t>;afet planını</a:t>
            </a:r>
            <a:r>
              <a:rPr lang="tr-TR" altLang="tr-TR" sz="1600" dirty="0" smtClean="0">
                <a:solidFill>
                  <a:srgbClr val="284985"/>
                </a:solidFill>
                <a:latin typeface="Cabri"/>
              </a:rPr>
              <a:t>  </a:t>
            </a:r>
            <a:r>
              <a:rPr lang="tr-TR" altLang="tr-TR" sz="1600" dirty="0">
                <a:solidFill>
                  <a:srgbClr val="284985"/>
                </a:solidFill>
                <a:latin typeface="Cabri"/>
              </a:rPr>
              <a:t>hazırlayacak bir grubun kurulması ve bir koordinatörün atanması ile başlar.</a:t>
            </a:r>
            <a:br>
              <a:rPr lang="tr-TR" altLang="tr-TR" sz="1600" dirty="0">
                <a:solidFill>
                  <a:srgbClr val="284985"/>
                </a:solidFill>
                <a:latin typeface="Cabri"/>
              </a:rPr>
            </a:br>
            <a:r>
              <a:rPr lang="tr-TR" altLang="tr-TR" sz="1600" dirty="0">
                <a:solidFill>
                  <a:srgbClr val="284985"/>
                </a:solidFill>
                <a:latin typeface="Cabri"/>
              </a:rPr>
              <a:t>Daha sonra yapılması gereken çalışmalar ise şöyle sıralanabilir (</a:t>
            </a:r>
            <a:r>
              <a:rPr lang="tr-TR" altLang="tr-TR" sz="1600" dirty="0" err="1">
                <a:solidFill>
                  <a:srgbClr val="284985"/>
                </a:solidFill>
                <a:latin typeface="Cabri"/>
              </a:rPr>
              <a:t>Ergünay</a:t>
            </a:r>
            <a:r>
              <a:rPr lang="tr-TR" altLang="tr-TR" sz="1600" dirty="0">
                <a:solidFill>
                  <a:srgbClr val="284985"/>
                </a:solidFill>
                <a:latin typeface="Cabri"/>
              </a:rPr>
              <a:t>, 2002);</a:t>
            </a:r>
            <a:br>
              <a:rPr lang="tr-TR" altLang="tr-TR" sz="1600" dirty="0">
                <a:solidFill>
                  <a:srgbClr val="284985"/>
                </a:solidFill>
                <a:latin typeface="Cabri"/>
              </a:rPr>
            </a:br>
            <a:r>
              <a:rPr lang="tr-TR" altLang="tr-TR" sz="1600" dirty="0">
                <a:solidFill>
                  <a:srgbClr val="284985"/>
                </a:solidFill>
                <a:latin typeface="Cabri"/>
              </a:rPr>
              <a:t>1. Ülke, bölge, il, ilçe veya kurum dahilinde mevcut tehlike, zarar görebilirlik, etkilenecek unsurlar ve</a:t>
            </a:r>
            <a:br>
              <a:rPr lang="tr-TR" altLang="tr-TR" sz="1600" dirty="0">
                <a:solidFill>
                  <a:srgbClr val="284985"/>
                </a:solidFill>
                <a:latin typeface="Cabri"/>
              </a:rPr>
            </a:br>
            <a:r>
              <a:rPr lang="tr-TR" altLang="tr-TR" sz="1600" dirty="0">
                <a:solidFill>
                  <a:srgbClr val="284985"/>
                </a:solidFill>
                <a:latin typeface="Cabri"/>
              </a:rPr>
              <a:t>risklerin belirlenmesi ve afet senaryolarının hazırlanması</a:t>
            </a:r>
            <a:r>
              <a:rPr lang="tr-TR" altLang="tr-TR" sz="1600" dirty="0" smtClean="0">
                <a:solidFill>
                  <a:srgbClr val="284985"/>
                </a:solidFill>
                <a:latin typeface="Cabri"/>
              </a:rPr>
              <a:t>, en güzel örnek TAMP</a:t>
            </a: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r>
              <a:rPr lang="tr-TR" altLang="tr-TR" sz="1600" dirty="0">
                <a:solidFill>
                  <a:srgbClr val="284985"/>
                </a:solidFill>
                <a:latin typeface="Cabri"/>
              </a:rPr>
              <a:t/>
            </a:r>
            <a:br>
              <a:rPr lang="tr-TR" altLang="tr-TR" sz="1600" dirty="0">
                <a:solidFill>
                  <a:srgbClr val="284985"/>
                </a:solidFill>
                <a:latin typeface="Cabri"/>
              </a:rPr>
            </a:br>
            <a:r>
              <a:rPr lang="tr-TR" altLang="tr-TR" sz="1600" dirty="0">
                <a:solidFill>
                  <a:srgbClr val="284985"/>
                </a:solidFill>
                <a:latin typeface="AGaramondPro-Regular" panose="02020502060506020403" pitchFamily="18" charset="-94"/>
              </a:rPr>
              <a:t/>
            </a:r>
            <a:br>
              <a:rPr lang="tr-TR" altLang="tr-TR" sz="1600" dirty="0">
                <a:solidFill>
                  <a:srgbClr val="284985"/>
                </a:solidFill>
                <a:latin typeface="AGaramondPro-Regular" panose="02020502060506020403" pitchFamily="18" charset="-94"/>
              </a:rPr>
            </a:br>
            <a:r>
              <a:rPr lang="tr-TR" altLang="tr-TR" sz="1600" dirty="0">
                <a:latin typeface="Arial" panose="020B0604020202020204" pitchFamily="34" charset="0"/>
              </a:rPr>
              <a:t/>
            </a:r>
            <a:br>
              <a:rPr lang="tr-TR" altLang="tr-TR" sz="1600" dirty="0">
                <a:latin typeface="Arial" panose="020B0604020202020204" pitchFamily="34" charset="0"/>
              </a:rPr>
            </a:br>
            <a:endParaRPr lang="tr-TR" altLang="tr-TR"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034" name="Picture 10" descr="tamp ile ilgili gÃ¶rsel sonucu">
            <a:extLst>
              <a:ext uri="{FF2B5EF4-FFF2-40B4-BE49-F238E27FC236}">
                <a16:creationId xmlns="" xmlns:a16="http://schemas.microsoft.com/office/drawing/2014/main" id="{0E61A998-E758-43D5-A72A-59FE4563F4A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2976" y="2786058"/>
            <a:ext cx="6754037" cy="379914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 xmlns:p14="http://schemas.microsoft.com/office/powerpoint/2010/main" val="170761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746991"/>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 name="Rectangle 6">
            <a:extLst>
              <a:ext uri="{FF2B5EF4-FFF2-40B4-BE49-F238E27FC236}">
                <a16:creationId xmlns="" xmlns:a16="http://schemas.microsoft.com/office/drawing/2014/main" id="{9C456D4D-9CC6-49D2-800B-ECDACBBCD0DA}"/>
              </a:ext>
            </a:extLst>
          </p:cNvPr>
          <p:cNvSpPr>
            <a:spLocks noChangeArrowheads="1"/>
          </p:cNvSpPr>
          <p:nvPr/>
        </p:nvSpPr>
        <p:spPr bwMode="auto">
          <a:xfrm>
            <a:off x="0" y="567659"/>
            <a:ext cx="8639353" cy="3631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dirty="0">
                <a:solidFill>
                  <a:srgbClr val="284985"/>
                </a:solidFill>
                <a:latin typeface="Cabri"/>
              </a:rPr>
              <a:t>2. Ülke, bölge, il, ilçe veya kurum tarafından acil bir durumda kullanılabilecek kaynaklarının</a:t>
            </a:r>
          </a:p>
          <a:p>
            <a:pPr defTabSz="914400" eaLnBrk="0" fontAlgn="base" hangingPunct="0">
              <a:spcBef>
                <a:spcPct val="0"/>
              </a:spcBef>
              <a:spcAft>
                <a:spcPct val="0"/>
              </a:spcAft>
            </a:pPr>
            <a:r>
              <a:rPr lang="tr-TR" altLang="tr-TR" dirty="0">
                <a:solidFill>
                  <a:srgbClr val="284985"/>
                </a:solidFill>
                <a:latin typeface="Cabri"/>
              </a:rPr>
              <a:t>envanterinin çıkarılması (insan, ekipman, malzeme, gıda, parasal kaynak vb.),</a:t>
            </a:r>
            <a:br>
              <a:rPr lang="tr-TR" altLang="tr-TR" dirty="0">
                <a:solidFill>
                  <a:srgbClr val="284985"/>
                </a:solidFill>
                <a:latin typeface="Cabri"/>
              </a:rPr>
            </a:b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r>
              <a:rPr lang="tr-TR" altLang="tr-TR" sz="1600" dirty="0">
                <a:solidFill>
                  <a:srgbClr val="284985"/>
                </a:solidFill>
                <a:latin typeface="Cabri"/>
              </a:rPr>
              <a:t/>
            </a:r>
            <a:br>
              <a:rPr lang="tr-TR" altLang="tr-TR" sz="1600" dirty="0">
                <a:solidFill>
                  <a:srgbClr val="284985"/>
                </a:solidFill>
                <a:latin typeface="Cabri"/>
              </a:rPr>
            </a:br>
            <a:r>
              <a:rPr lang="tr-TR" altLang="tr-TR" sz="1600" dirty="0">
                <a:solidFill>
                  <a:srgbClr val="284985"/>
                </a:solidFill>
                <a:latin typeface="AGaramondPro-Regular" panose="02020502060506020403" pitchFamily="18" charset="-94"/>
              </a:rPr>
              <a:t/>
            </a:r>
            <a:br>
              <a:rPr lang="tr-TR" altLang="tr-TR" sz="1600" dirty="0">
                <a:solidFill>
                  <a:srgbClr val="284985"/>
                </a:solidFill>
                <a:latin typeface="AGaramondPro-Regular" panose="02020502060506020403" pitchFamily="18" charset="-94"/>
              </a:rPr>
            </a:br>
            <a:r>
              <a:rPr lang="tr-TR" altLang="tr-TR" sz="1600" dirty="0">
                <a:latin typeface="Arial" panose="020B0604020202020204" pitchFamily="34" charset="0"/>
              </a:rPr>
              <a:t/>
            </a:r>
            <a:br>
              <a:rPr lang="tr-TR" altLang="tr-TR" sz="1600" dirty="0">
                <a:latin typeface="Arial" panose="020B0604020202020204" pitchFamily="34" charset="0"/>
              </a:rPr>
            </a:br>
            <a:endParaRPr lang="tr-TR" altLang="tr-TR"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afetlere mÃ¼dahale malzemesi ile ilgili gÃ¶rsel sonucu">
            <a:extLst>
              <a:ext uri="{FF2B5EF4-FFF2-40B4-BE49-F238E27FC236}">
                <a16:creationId xmlns="" xmlns:a16="http://schemas.microsoft.com/office/drawing/2014/main" id="{E44E91B5-C9DA-465E-89A8-739B9D0CAAE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60334" y="1319504"/>
            <a:ext cx="5331041" cy="2665521"/>
          </a:xfrm>
          <a:prstGeom prst="rect">
            <a:avLst/>
          </a:prstGeom>
        </p:spPr>
        <p:style>
          <a:lnRef idx="2">
            <a:schemeClr val="dk1"/>
          </a:lnRef>
          <a:fillRef idx="1">
            <a:schemeClr val="lt1"/>
          </a:fillRef>
          <a:effectRef idx="0">
            <a:schemeClr val="dk1"/>
          </a:effectRef>
          <a:fontRef idx="minor">
            <a:schemeClr val="dk1"/>
          </a:fontRef>
        </p:style>
      </p:pic>
      <p:pic>
        <p:nvPicPr>
          <p:cNvPr id="10244" name="Picture 4" descr="afetlere mÃ¼dahale malzemesi ile ilgili gÃ¶rsel sonucu">
            <a:extLst>
              <a:ext uri="{FF2B5EF4-FFF2-40B4-BE49-F238E27FC236}">
                <a16:creationId xmlns="" xmlns:a16="http://schemas.microsoft.com/office/drawing/2014/main" id="{748DCB4C-B359-4EB7-8DB2-9F0BA86DA358}"/>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80033" y="4102583"/>
            <a:ext cx="4783932" cy="248247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 xmlns:p14="http://schemas.microsoft.com/office/powerpoint/2010/main" val="189325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238539" y="2074347"/>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 name="Rectangle 6">
            <a:extLst>
              <a:ext uri="{FF2B5EF4-FFF2-40B4-BE49-F238E27FC236}">
                <a16:creationId xmlns="" xmlns:a16="http://schemas.microsoft.com/office/drawing/2014/main" id="{9C456D4D-9CC6-49D2-800B-ECDACBBCD0DA}"/>
              </a:ext>
            </a:extLst>
          </p:cNvPr>
          <p:cNvSpPr>
            <a:spLocks noChangeArrowheads="1"/>
          </p:cNvSpPr>
          <p:nvPr/>
        </p:nvSpPr>
        <p:spPr bwMode="auto">
          <a:xfrm>
            <a:off x="29873" y="516506"/>
            <a:ext cx="9144001" cy="4893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dirty="0">
                <a:solidFill>
                  <a:srgbClr val="284985"/>
                </a:solidFill>
                <a:latin typeface="Cabri"/>
              </a:rPr>
              <a:t>3. Mevcut resmi ve özel kuruluşlar arasında veya bölümler arasında görev, yetki ve  sorumlulukların açıklıkla </a:t>
            </a:r>
            <a:r>
              <a:rPr lang="tr-TR" altLang="tr-TR" dirty="0" smtClean="0">
                <a:solidFill>
                  <a:srgbClr val="284985"/>
                </a:solidFill>
                <a:latin typeface="Cabri"/>
              </a:rPr>
              <a:t>belirlenmesi</a:t>
            </a:r>
          </a:p>
          <a:p>
            <a:pPr defTabSz="914400" eaLnBrk="0" fontAlgn="base" hangingPunct="0">
              <a:spcBef>
                <a:spcPct val="0"/>
              </a:spcBef>
              <a:spcAft>
                <a:spcPct val="0"/>
              </a:spcAft>
            </a:pPr>
            <a:endParaRPr lang="tr-TR" altLang="tr-TR" sz="2000" b="1" dirty="0" smtClean="0">
              <a:solidFill>
                <a:srgbClr val="284985"/>
              </a:solidFill>
              <a:latin typeface="Cabri"/>
            </a:endParaRPr>
          </a:p>
          <a:p>
            <a:pPr defTabSz="914400" eaLnBrk="0" fontAlgn="base" hangingPunct="0">
              <a:spcBef>
                <a:spcPct val="0"/>
              </a:spcBef>
              <a:spcAft>
                <a:spcPct val="0"/>
              </a:spcAft>
            </a:pPr>
            <a:r>
              <a:rPr lang="tr-TR" altLang="tr-TR" sz="2000" b="1" dirty="0" smtClean="0">
                <a:solidFill>
                  <a:srgbClr val="284985"/>
                </a:solidFill>
                <a:latin typeface="Cabri"/>
              </a:rPr>
              <a:t>Koordinasyon </a:t>
            </a:r>
            <a:r>
              <a:rPr lang="tr-TR" altLang="tr-TR" sz="2000" b="1" dirty="0">
                <a:solidFill>
                  <a:srgbClr val="284985"/>
                </a:solidFill>
                <a:latin typeface="Cabri"/>
              </a:rPr>
              <a:t>ve </a:t>
            </a:r>
            <a:r>
              <a:rPr lang="tr-TR" altLang="tr-TR" sz="2000" b="1" dirty="0" smtClean="0">
                <a:solidFill>
                  <a:srgbClr val="284985"/>
                </a:solidFill>
                <a:latin typeface="Cabri"/>
              </a:rPr>
              <a:t>işbirliği</a:t>
            </a:r>
          </a:p>
          <a:p>
            <a:pPr defTabSz="914400" eaLnBrk="0" fontAlgn="base" hangingPunct="0">
              <a:spcBef>
                <a:spcPct val="0"/>
              </a:spcBef>
              <a:spcAft>
                <a:spcPct val="0"/>
              </a:spcAft>
            </a:pPr>
            <a:endParaRPr lang="tr-TR" altLang="tr-TR" sz="2000" b="1" dirty="0">
              <a:solidFill>
                <a:srgbClr val="284985"/>
              </a:solidFill>
              <a:latin typeface="Cabri"/>
            </a:endParaRPr>
          </a:p>
          <a:p>
            <a:pPr marL="285750" indent="-285750" defTabSz="914400" eaLnBrk="0" fontAlgn="base" hangingPunct="0">
              <a:spcBef>
                <a:spcPct val="0"/>
              </a:spcBef>
              <a:spcAft>
                <a:spcPct val="0"/>
              </a:spcAft>
              <a:buFont typeface="Arial" panose="020B0604020202020204" pitchFamily="34" charset="0"/>
              <a:buChar char="•"/>
            </a:pPr>
            <a:r>
              <a:rPr lang="tr-TR" altLang="tr-TR" dirty="0">
                <a:solidFill>
                  <a:srgbClr val="284985"/>
                </a:solidFill>
                <a:latin typeface="Cabri"/>
              </a:rPr>
              <a:t>Başkanlık, </a:t>
            </a:r>
            <a:r>
              <a:rPr lang="tr-TR" altLang="tr-TR" b="1" dirty="0">
                <a:solidFill>
                  <a:srgbClr val="284985"/>
                </a:solidFill>
                <a:latin typeface="Cabri"/>
              </a:rPr>
              <a:t>görevleriyle ilgili konularda </a:t>
            </a:r>
            <a:r>
              <a:rPr lang="tr-TR" altLang="tr-TR" u="sng" dirty="0">
                <a:solidFill>
                  <a:srgbClr val="284985"/>
                </a:solidFill>
                <a:latin typeface="Cabri"/>
              </a:rPr>
              <a:t>kamu kurum ve kuruluşları, üniversiteler, yerel yönetimler, Türkiye Kızılay Derneği ve konu ile ilgili diğer sivil toplum kuruluşları, özel sektör ve uluslar arası Kuruluşlar ile işbirliği ve koordinasyonu sağlamakla yetkilidir.</a:t>
            </a:r>
          </a:p>
          <a:p>
            <a:pPr marL="285750" indent="-285750" defTabSz="914400" eaLnBrk="0" fontAlgn="base" hangingPunct="0">
              <a:spcBef>
                <a:spcPct val="0"/>
              </a:spcBef>
              <a:spcAft>
                <a:spcPct val="0"/>
              </a:spcAft>
              <a:buFont typeface="Arial" panose="020B0604020202020204" pitchFamily="34" charset="0"/>
              <a:buChar char="•"/>
            </a:pPr>
            <a:endParaRPr lang="tr-TR" altLang="tr-TR" dirty="0">
              <a:solidFill>
                <a:srgbClr val="284985"/>
              </a:solidFill>
              <a:latin typeface="Cabri"/>
            </a:endParaRPr>
          </a:p>
          <a:p>
            <a:pPr marL="285750" indent="-285750" defTabSz="914400" eaLnBrk="0" fontAlgn="base" hangingPunct="0">
              <a:spcBef>
                <a:spcPct val="0"/>
              </a:spcBef>
              <a:spcAft>
                <a:spcPct val="0"/>
              </a:spcAft>
              <a:buFont typeface="Arial" panose="020B0604020202020204" pitchFamily="34" charset="0"/>
              <a:buChar char="•"/>
            </a:pPr>
            <a:r>
              <a:rPr lang="tr-TR" altLang="tr-TR" dirty="0">
                <a:solidFill>
                  <a:srgbClr val="284985"/>
                </a:solidFill>
                <a:latin typeface="Cabri"/>
              </a:rPr>
              <a:t>Çeşitli kamu kurum ve kuruluşları tarafından üretilen ve afet ve acil durum yönetiminin her safhasında kullanılabilecek </a:t>
            </a:r>
            <a:r>
              <a:rPr lang="tr-TR" altLang="tr-TR" u="sng" dirty="0">
                <a:solidFill>
                  <a:srgbClr val="284985"/>
                </a:solidFill>
                <a:latin typeface="Cabri"/>
              </a:rPr>
              <a:t>sayısal ve sayısal olmayan her türlü veri ve envanter bilgisi Başkanlıkla </a:t>
            </a:r>
            <a:r>
              <a:rPr lang="tr-TR" altLang="tr-TR" b="1" u="sng" dirty="0">
                <a:solidFill>
                  <a:srgbClr val="284985"/>
                </a:solidFill>
                <a:latin typeface="Cabri"/>
              </a:rPr>
              <a:t>bedelsiz </a:t>
            </a:r>
            <a:r>
              <a:rPr lang="tr-TR" altLang="tr-TR" u="sng" dirty="0">
                <a:solidFill>
                  <a:srgbClr val="284985"/>
                </a:solidFill>
                <a:latin typeface="Cabri"/>
              </a:rPr>
              <a:t>olarak paylaşılır. </a:t>
            </a:r>
            <a:r>
              <a:rPr lang="tr-TR" altLang="tr-TR" dirty="0">
                <a:solidFill>
                  <a:srgbClr val="284985"/>
                </a:solidFill>
                <a:latin typeface="Cabri"/>
              </a:rPr>
              <a:t>Verinin gerektirdiği önem derecesine uygun olarak bilgi güvenliğinin gerekleri yerine getirilir.</a:t>
            </a:r>
          </a:p>
          <a:p>
            <a:pPr defTabSz="914400" eaLnBrk="0" fontAlgn="base" hangingPunct="0">
              <a:spcBef>
                <a:spcPct val="0"/>
              </a:spcBef>
              <a:spcAft>
                <a:spcPct val="0"/>
              </a:spcAft>
            </a:pPr>
            <a:endParaRPr lang="tr-TR" altLang="tr-TR" dirty="0">
              <a:solidFill>
                <a:srgbClr val="284985"/>
              </a:solidFill>
              <a:latin typeface="Cabri"/>
            </a:endParaRPr>
          </a:p>
          <a:p>
            <a:pPr defTabSz="914400" eaLnBrk="0" fontAlgn="base" hangingPunct="0">
              <a:spcBef>
                <a:spcPct val="0"/>
              </a:spcBef>
              <a:spcAft>
                <a:spcPct val="0"/>
              </a:spcAft>
            </a:pPr>
            <a:endParaRPr lang="tr-TR" altLang="tr-TR" dirty="0">
              <a:solidFill>
                <a:srgbClr val="284985"/>
              </a:solidFill>
              <a:latin typeface="Cabri"/>
            </a:endParaRPr>
          </a:p>
          <a:p>
            <a:pPr defTabSz="914400" eaLnBrk="0" fontAlgn="base" hangingPunct="0">
              <a:spcBef>
                <a:spcPct val="0"/>
              </a:spcBef>
              <a:spcAft>
                <a:spcPct val="0"/>
              </a:spcAf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250506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746991"/>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 name="Rectangle 6">
            <a:extLst>
              <a:ext uri="{FF2B5EF4-FFF2-40B4-BE49-F238E27FC236}">
                <a16:creationId xmlns="" xmlns:a16="http://schemas.microsoft.com/office/drawing/2014/main" id="{9C456D4D-9CC6-49D2-800B-ECDACBBCD0DA}"/>
              </a:ext>
            </a:extLst>
          </p:cNvPr>
          <p:cNvSpPr>
            <a:spLocks noChangeArrowheads="1"/>
          </p:cNvSpPr>
          <p:nvPr/>
        </p:nvSpPr>
        <p:spPr bwMode="auto">
          <a:xfrm>
            <a:off x="-1" y="750907"/>
            <a:ext cx="9144001" cy="418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dirty="0">
                <a:solidFill>
                  <a:srgbClr val="284985"/>
                </a:solidFill>
                <a:latin typeface="Cabri"/>
              </a:rPr>
              <a:t>4. Hızlı, kolay ve etkili yürüyebilecek bir yönetim, komuta, kontrol ve bilgi akışı sisteminin kurulması,</a:t>
            </a:r>
            <a:br>
              <a:rPr lang="tr-TR" altLang="tr-TR" dirty="0">
                <a:solidFill>
                  <a:srgbClr val="284985"/>
                </a:solidFill>
                <a:latin typeface="Cabri"/>
              </a:rPr>
            </a:br>
            <a:r>
              <a:rPr lang="tr-TR" altLang="tr-TR" dirty="0">
                <a:solidFill>
                  <a:srgbClr val="284985"/>
                </a:solidFill>
                <a:latin typeface="Cabri"/>
              </a:rPr>
              <a:t/>
            </a:r>
            <a:br>
              <a:rPr lang="tr-TR" altLang="tr-TR" dirty="0">
                <a:solidFill>
                  <a:srgbClr val="284985"/>
                </a:solidFill>
                <a:latin typeface="Cabri"/>
              </a:rPr>
            </a:br>
            <a:r>
              <a:rPr lang="tr-TR" altLang="tr-TR" dirty="0">
                <a:solidFill>
                  <a:srgbClr val="284985"/>
                </a:solidFill>
                <a:latin typeface="Cabri"/>
              </a:rPr>
              <a:t/>
            </a:r>
            <a:br>
              <a:rPr lang="tr-TR" altLang="tr-TR" dirty="0">
                <a:solidFill>
                  <a:srgbClr val="284985"/>
                </a:solidFill>
                <a:latin typeface="Cabri"/>
              </a:rPr>
            </a:b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r>
              <a:rPr lang="tr-TR" altLang="tr-TR" sz="1600" dirty="0">
                <a:solidFill>
                  <a:srgbClr val="284985"/>
                </a:solidFill>
                <a:latin typeface="Cabri"/>
              </a:rPr>
              <a:t/>
            </a:r>
            <a:br>
              <a:rPr lang="tr-TR" altLang="tr-TR" sz="1600" dirty="0">
                <a:solidFill>
                  <a:srgbClr val="284985"/>
                </a:solidFill>
                <a:latin typeface="Cabri"/>
              </a:rPr>
            </a:br>
            <a:r>
              <a:rPr lang="tr-TR" altLang="tr-TR" sz="1600" dirty="0">
                <a:solidFill>
                  <a:srgbClr val="284985"/>
                </a:solidFill>
                <a:latin typeface="AGaramondPro-Regular" panose="02020502060506020403" pitchFamily="18" charset="-94"/>
              </a:rPr>
              <a:t/>
            </a:r>
            <a:br>
              <a:rPr lang="tr-TR" altLang="tr-TR" sz="1600" dirty="0">
                <a:solidFill>
                  <a:srgbClr val="284985"/>
                </a:solidFill>
                <a:latin typeface="AGaramondPro-Regular" panose="02020502060506020403" pitchFamily="18" charset="-94"/>
              </a:rPr>
            </a:br>
            <a:r>
              <a:rPr lang="tr-TR" altLang="tr-TR" sz="1600" dirty="0">
                <a:latin typeface="Arial" panose="020B0604020202020204" pitchFamily="34" charset="0"/>
              </a:rPr>
              <a:t/>
            </a:r>
            <a:br>
              <a:rPr lang="tr-TR" altLang="tr-TR" sz="1600" dirty="0">
                <a:latin typeface="Arial" panose="020B0604020202020204" pitchFamily="34" charset="0"/>
              </a:rPr>
            </a:br>
            <a:endParaRPr lang="tr-TR" altLang="tr-TR"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aydes ile ilgili gÃ¶rsel sonucu">
            <a:extLst>
              <a:ext uri="{FF2B5EF4-FFF2-40B4-BE49-F238E27FC236}">
                <a16:creationId xmlns="" xmlns:a16="http://schemas.microsoft.com/office/drawing/2014/main" id="{6AE354A4-FDD9-458A-AA60-2288AEF8BB7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5026" y="1428020"/>
            <a:ext cx="6597162" cy="4640004"/>
          </a:xfrm>
          <a:prstGeom prst="rect">
            <a:avLst/>
          </a:prstGeom>
        </p:spPr>
        <p:style>
          <a:lnRef idx="2">
            <a:schemeClr val="dk1"/>
          </a:lnRef>
          <a:fillRef idx="1">
            <a:schemeClr val="lt1"/>
          </a:fillRef>
          <a:effectRef idx="0">
            <a:schemeClr val="dk1"/>
          </a:effectRef>
          <a:fontRef idx="minor">
            <a:schemeClr val="dk1"/>
          </a:fontRef>
        </p:style>
      </p:pic>
      <p:sp>
        <p:nvSpPr>
          <p:cNvPr id="4" name="Metin kutusu 3">
            <a:extLst>
              <a:ext uri="{FF2B5EF4-FFF2-40B4-BE49-F238E27FC236}">
                <a16:creationId xmlns="" xmlns:a16="http://schemas.microsoft.com/office/drawing/2014/main" id="{D3AB42C7-0254-4EB0-AB9F-0AC0FBD85F45}"/>
              </a:ext>
            </a:extLst>
          </p:cNvPr>
          <p:cNvSpPr txBox="1"/>
          <p:nvPr/>
        </p:nvSpPr>
        <p:spPr>
          <a:xfrm>
            <a:off x="2709819" y="6119787"/>
            <a:ext cx="3364126" cy="369332"/>
          </a:xfrm>
          <a:prstGeom prst="rect">
            <a:avLst/>
          </a:prstGeom>
          <a:noFill/>
        </p:spPr>
        <p:txBody>
          <a:bodyPr wrap="square" rtlCol="0">
            <a:spAutoFit/>
          </a:bodyPr>
          <a:lstStyle/>
          <a:p>
            <a:r>
              <a:rPr lang="tr-TR" dirty="0">
                <a:solidFill>
                  <a:srgbClr val="284985"/>
                </a:solidFill>
              </a:rPr>
              <a:t>Afet yönetimi karar destek sistemi</a:t>
            </a:r>
          </a:p>
        </p:txBody>
      </p:sp>
    </p:spTree>
    <p:extLst>
      <p:ext uri="{BB962C8B-B14F-4D97-AF65-F5344CB8AC3E}">
        <p14:creationId xmlns="" xmlns:p14="http://schemas.microsoft.com/office/powerpoint/2010/main" val="149683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746991"/>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 name="Rectangle 6">
            <a:extLst>
              <a:ext uri="{FF2B5EF4-FFF2-40B4-BE49-F238E27FC236}">
                <a16:creationId xmlns="" xmlns:a16="http://schemas.microsoft.com/office/drawing/2014/main" id="{9C456D4D-9CC6-49D2-800B-ECDACBBCD0DA}"/>
              </a:ext>
            </a:extLst>
          </p:cNvPr>
          <p:cNvSpPr>
            <a:spLocks noChangeArrowheads="1"/>
          </p:cNvSpPr>
          <p:nvPr/>
        </p:nvSpPr>
        <p:spPr bwMode="auto">
          <a:xfrm>
            <a:off x="-1" y="612407"/>
            <a:ext cx="9144001" cy="64017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dirty="0" smtClean="0">
                <a:solidFill>
                  <a:srgbClr val="284985"/>
                </a:solidFill>
                <a:latin typeface="Cabri"/>
              </a:rPr>
              <a:t>  5</a:t>
            </a:r>
            <a:r>
              <a:rPr lang="tr-TR" altLang="tr-TR" dirty="0">
                <a:solidFill>
                  <a:srgbClr val="284985"/>
                </a:solidFill>
                <a:latin typeface="Cabri"/>
              </a:rPr>
              <a:t>. Acil bir durumda kimin neyi, nasıl ve hangi kaynakları kullanarak yapacağının açıklıkla </a:t>
            </a:r>
            <a:r>
              <a:rPr lang="tr-TR" altLang="tr-TR" dirty="0" smtClean="0">
                <a:solidFill>
                  <a:srgbClr val="284985"/>
                </a:solidFill>
                <a:latin typeface="Cabri"/>
              </a:rPr>
              <a:t>belirlenmesi</a:t>
            </a:r>
            <a:endParaRPr lang="tr-TR" altLang="tr-TR" dirty="0" smtClean="0">
              <a:solidFill>
                <a:srgbClr val="284985"/>
              </a:solidFill>
              <a:latin typeface="Cabri"/>
            </a:endParaRP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dirty="0">
                <a:solidFill>
                  <a:srgbClr val="284985"/>
                </a:solidFill>
                <a:latin typeface="Cabri"/>
              </a:rPr>
              <a:t/>
            </a:r>
            <a:br>
              <a:rPr lang="tr-TR" altLang="tr-TR" dirty="0">
                <a:solidFill>
                  <a:srgbClr val="284985"/>
                </a:solidFill>
                <a:latin typeface="Cabri"/>
              </a:rPr>
            </a:br>
            <a:r>
              <a:rPr lang="tr-TR" altLang="tr-TR" dirty="0">
                <a:solidFill>
                  <a:srgbClr val="284985"/>
                </a:solidFill>
                <a:latin typeface="Cabri"/>
              </a:rPr>
              <a:t/>
            </a:r>
            <a:br>
              <a:rPr lang="tr-TR" altLang="tr-TR" dirty="0">
                <a:solidFill>
                  <a:srgbClr val="284985"/>
                </a:solidFill>
                <a:latin typeface="Cabri"/>
              </a:rPr>
            </a:b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endParaRPr lang="tr-TR" altLang="tr-TR" sz="1600" dirty="0">
              <a:solidFill>
                <a:srgbClr val="284985"/>
              </a:solidFill>
              <a:latin typeface="Cabri"/>
            </a:endParaRPr>
          </a:p>
          <a:p>
            <a:pPr defTabSz="914400" eaLnBrk="0" fontAlgn="base" hangingPunct="0">
              <a:spcBef>
                <a:spcPct val="0"/>
              </a:spcBef>
              <a:spcAft>
                <a:spcPct val="0"/>
              </a:spcAft>
            </a:pPr>
            <a:r>
              <a:rPr lang="tr-TR" altLang="tr-TR" sz="1600" dirty="0">
                <a:solidFill>
                  <a:srgbClr val="284985"/>
                </a:solidFill>
                <a:latin typeface="Cabri"/>
              </a:rPr>
              <a:t/>
            </a:r>
            <a:br>
              <a:rPr lang="tr-TR" altLang="tr-TR" sz="1600" dirty="0">
                <a:solidFill>
                  <a:srgbClr val="284985"/>
                </a:solidFill>
                <a:latin typeface="Cabri"/>
              </a:rPr>
            </a:br>
            <a:r>
              <a:rPr lang="tr-TR" altLang="tr-TR" sz="1600" dirty="0">
                <a:solidFill>
                  <a:srgbClr val="284985"/>
                </a:solidFill>
                <a:latin typeface="AGaramondPro-Regular" panose="02020502060506020403" pitchFamily="18" charset="-94"/>
              </a:rPr>
              <a:t/>
            </a:r>
            <a:br>
              <a:rPr lang="tr-TR" altLang="tr-TR" sz="1600" dirty="0">
                <a:solidFill>
                  <a:srgbClr val="284985"/>
                </a:solidFill>
                <a:latin typeface="AGaramondPro-Regular" panose="02020502060506020403" pitchFamily="18" charset="-94"/>
              </a:rPr>
            </a:br>
            <a:r>
              <a:rPr lang="tr-TR" altLang="tr-TR" sz="1600" dirty="0">
                <a:latin typeface="Arial" panose="020B0604020202020204" pitchFamily="34" charset="0"/>
              </a:rPr>
              <a:t/>
            </a:r>
            <a:br>
              <a:rPr lang="tr-TR" altLang="tr-TR" sz="1600" dirty="0">
                <a:latin typeface="Arial" panose="020B0604020202020204" pitchFamily="34" charset="0"/>
              </a:rPr>
            </a:br>
            <a:endParaRPr lang="tr-TR" altLang="tr-TR"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9 Dikdörtgen"/>
          <p:cNvSpPr/>
          <p:nvPr/>
        </p:nvSpPr>
        <p:spPr>
          <a:xfrm>
            <a:off x="142844" y="1643050"/>
            <a:ext cx="9001156" cy="3970318"/>
          </a:xfrm>
          <a:prstGeom prst="rect">
            <a:avLst/>
          </a:prstGeom>
        </p:spPr>
        <p:txBody>
          <a:bodyPr wrap="square">
            <a:spAutoFit/>
          </a:bodyPr>
          <a:lstStyle/>
          <a:p>
            <a:r>
              <a:rPr lang="tr-TR" altLang="tr-TR" dirty="0" smtClean="0">
                <a:solidFill>
                  <a:srgbClr val="284985"/>
                </a:solidFill>
                <a:latin typeface="Cabri"/>
              </a:rPr>
              <a:t>6. Bir acil haberleşme ve ulaşım sistemi </a:t>
            </a:r>
            <a:r>
              <a:rPr lang="tr-TR" altLang="tr-TR" dirty="0" smtClean="0">
                <a:solidFill>
                  <a:srgbClr val="284985"/>
                </a:solidFill>
                <a:latin typeface="Cabri"/>
              </a:rPr>
              <a:t>geliştirilmesi</a:t>
            </a:r>
            <a:endParaRPr lang="tr-TR" altLang="tr-TR" dirty="0" smtClean="0">
              <a:solidFill>
                <a:srgbClr val="284985"/>
              </a:solidFill>
              <a:latin typeface="Cabri"/>
            </a:endParaRPr>
          </a:p>
          <a:p>
            <a:endParaRPr lang="tr-TR" altLang="tr-TR" dirty="0" smtClean="0">
              <a:solidFill>
                <a:srgbClr val="284985"/>
              </a:solidFill>
              <a:latin typeface="Cabri"/>
            </a:endParaRPr>
          </a:p>
          <a:p>
            <a:r>
              <a:rPr lang="tr-TR" altLang="tr-TR" dirty="0" smtClean="0">
                <a:solidFill>
                  <a:srgbClr val="284985"/>
                </a:solidFill>
                <a:latin typeface="Cabri"/>
              </a:rPr>
              <a:t/>
            </a:r>
            <a:br>
              <a:rPr lang="tr-TR" altLang="tr-TR" dirty="0" smtClean="0">
                <a:solidFill>
                  <a:srgbClr val="284985"/>
                </a:solidFill>
                <a:latin typeface="Cabri"/>
              </a:rPr>
            </a:br>
            <a:r>
              <a:rPr lang="tr-TR" altLang="tr-TR" dirty="0" smtClean="0">
                <a:solidFill>
                  <a:srgbClr val="284985"/>
                </a:solidFill>
                <a:latin typeface="Cabri"/>
              </a:rPr>
              <a:t>7. Birçok kurum ve kuruluş tarafından hazırlanması gereken kuruluşların planları ile uyumun </a:t>
            </a:r>
            <a:r>
              <a:rPr lang="tr-TR" altLang="tr-TR" dirty="0" smtClean="0">
                <a:solidFill>
                  <a:srgbClr val="284985"/>
                </a:solidFill>
                <a:latin typeface="Cabri"/>
              </a:rPr>
              <a:t>sağlanması</a:t>
            </a:r>
            <a:endParaRPr lang="tr-TR" altLang="tr-TR" dirty="0" smtClean="0">
              <a:solidFill>
                <a:srgbClr val="284985"/>
              </a:solidFill>
              <a:latin typeface="Cabri"/>
            </a:endParaRPr>
          </a:p>
          <a:p>
            <a:endParaRPr lang="tr-TR" altLang="tr-TR" dirty="0" smtClean="0">
              <a:solidFill>
                <a:srgbClr val="284985"/>
              </a:solidFill>
              <a:latin typeface="Cabri"/>
            </a:endParaRPr>
          </a:p>
          <a:p>
            <a:r>
              <a:rPr lang="tr-TR" altLang="tr-TR" dirty="0" smtClean="0">
                <a:solidFill>
                  <a:srgbClr val="284985"/>
                </a:solidFill>
                <a:latin typeface="Cabri"/>
              </a:rPr>
              <a:t/>
            </a:r>
            <a:br>
              <a:rPr lang="tr-TR" altLang="tr-TR" dirty="0" smtClean="0">
                <a:solidFill>
                  <a:srgbClr val="284985"/>
                </a:solidFill>
                <a:latin typeface="Cabri"/>
              </a:rPr>
            </a:br>
            <a:r>
              <a:rPr lang="tr-TR" altLang="tr-TR" dirty="0" smtClean="0">
                <a:solidFill>
                  <a:srgbClr val="284985"/>
                </a:solidFill>
                <a:latin typeface="Cabri"/>
              </a:rPr>
              <a:t>8. İlk taslak planının yazılması, görev verilen tüm kuruluş ve kişilere dağıtılması ve görüşlerin </a:t>
            </a:r>
            <a:r>
              <a:rPr lang="tr-TR" altLang="tr-TR" dirty="0" smtClean="0">
                <a:solidFill>
                  <a:srgbClr val="284985"/>
                </a:solidFill>
                <a:latin typeface="Cabri"/>
              </a:rPr>
              <a:t>toplanması</a:t>
            </a:r>
            <a:endParaRPr lang="tr-TR" altLang="tr-TR" dirty="0" smtClean="0">
              <a:solidFill>
                <a:srgbClr val="284985"/>
              </a:solidFill>
              <a:latin typeface="Cabri"/>
            </a:endParaRPr>
          </a:p>
          <a:p>
            <a:endParaRPr lang="tr-TR" altLang="tr-TR" dirty="0" smtClean="0">
              <a:solidFill>
                <a:srgbClr val="284985"/>
              </a:solidFill>
              <a:latin typeface="Cabri"/>
            </a:endParaRPr>
          </a:p>
          <a:p>
            <a:r>
              <a:rPr lang="tr-TR" altLang="tr-TR" dirty="0" smtClean="0">
                <a:solidFill>
                  <a:srgbClr val="284985"/>
                </a:solidFill>
                <a:latin typeface="Cabri"/>
              </a:rPr>
              <a:t/>
            </a:r>
            <a:br>
              <a:rPr lang="tr-TR" altLang="tr-TR" dirty="0" smtClean="0">
                <a:solidFill>
                  <a:srgbClr val="284985"/>
                </a:solidFill>
                <a:latin typeface="Cabri"/>
              </a:rPr>
            </a:br>
            <a:r>
              <a:rPr lang="tr-TR" altLang="tr-TR" dirty="0" smtClean="0">
                <a:solidFill>
                  <a:srgbClr val="284985"/>
                </a:solidFill>
                <a:latin typeface="Cabri"/>
              </a:rPr>
              <a:t>9. Plan taslağının görüş ve öneriler doğrultusunda yeniden yazılması ve onaya </a:t>
            </a:r>
            <a:r>
              <a:rPr lang="tr-TR" altLang="tr-TR" dirty="0" smtClean="0">
                <a:solidFill>
                  <a:srgbClr val="284985"/>
                </a:solidFill>
                <a:latin typeface="Cabri"/>
              </a:rPr>
              <a:t>sunulması</a:t>
            </a:r>
          </a:p>
          <a:p>
            <a:endParaRPr lang="tr-TR" dirty="0"/>
          </a:p>
        </p:txBody>
      </p:sp>
    </p:spTree>
    <p:extLst>
      <p:ext uri="{BB962C8B-B14F-4D97-AF65-F5344CB8AC3E}">
        <p14:creationId xmlns="" xmlns:p14="http://schemas.microsoft.com/office/powerpoint/2010/main" val="184721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572201F0-CD69-4FCE-8B1D-7E3E9456695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9144000" cy="6884429"/>
          </a:xfrm>
        </p:spPr>
      </p:pic>
      <p:sp>
        <p:nvSpPr>
          <p:cNvPr id="6" name="Metin kutusu 5">
            <a:extLst>
              <a:ext uri="{FF2B5EF4-FFF2-40B4-BE49-F238E27FC236}">
                <a16:creationId xmlns="" xmlns:a16="http://schemas.microsoft.com/office/drawing/2014/main" id="{7C11C974-F8DF-4CB9-9CA2-BD53E7E5173A}"/>
              </a:ext>
            </a:extLst>
          </p:cNvPr>
          <p:cNvSpPr txBox="1"/>
          <p:nvPr/>
        </p:nvSpPr>
        <p:spPr>
          <a:xfrm>
            <a:off x="540000" y="66777"/>
            <a:ext cx="3455818"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Planlama Sürecindeki Esaslar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 xmlns:a16="http://schemas.microsoft.com/office/drawing/2014/main"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 xmlns:a16="http://schemas.microsoft.com/office/drawing/2014/main" id="{F53A05C0-84DF-4BDA-8B18-686892AE3790}"/>
              </a:ext>
            </a:extLst>
          </p:cNvPr>
          <p:cNvSpPr txBox="1"/>
          <p:nvPr/>
        </p:nvSpPr>
        <p:spPr>
          <a:xfrm>
            <a:off x="172278" y="1854578"/>
            <a:ext cx="8439209" cy="2092881"/>
          </a:xfrm>
          <a:prstGeom prst="rect">
            <a:avLst/>
          </a:prstGeom>
          <a:noFill/>
        </p:spPr>
        <p:txBody>
          <a:bodyPr wrap="square" rtlCol="0">
            <a:spAutoFit/>
          </a:bodyPr>
          <a:lstStyle/>
          <a:p>
            <a:endParaRPr lang="tr-TR" sz="2000" dirty="0">
              <a:solidFill>
                <a:srgbClr val="284985"/>
              </a:solidFill>
            </a:endParaRPr>
          </a:p>
          <a:p>
            <a:endParaRPr lang="tr-TR" sz="2000" dirty="0">
              <a:solidFill>
                <a:srgbClr val="284985"/>
              </a:solidFill>
            </a:endParaRPr>
          </a:p>
          <a:p>
            <a:r>
              <a:rPr lang="tr-TR" dirty="0">
                <a:solidFill>
                  <a:srgbClr val="284985"/>
                </a:solidFill>
              </a:rPr>
              <a:t>        </a:t>
            </a: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Metin kutusu 7">
            <a:extLst>
              <a:ext uri="{FF2B5EF4-FFF2-40B4-BE49-F238E27FC236}">
                <a16:creationId xmlns="" xmlns:a16="http://schemas.microsoft.com/office/drawing/2014/main" id="{854BF1DE-9B43-42EE-BA0C-DD33687D0E2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6" name="Rectangle 4">
            <a:extLst>
              <a:ext uri="{FF2B5EF4-FFF2-40B4-BE49-F238E27FC236}">
                <a16:creationId xmlns="" xmlns:a16="http://schemas.microsoft.com/office/drawing/2014/main" id="{EFC1EA60-A296-4269-B1E3-8BDD47DCDB04}"/>
              </a:ext>
            </a:extLst>
          </p:cNvPr>
          <p:cNvSpPr>
            <a:spLocks noChangeArrowheads="1"/>
          </p:cNvSpPr>
          <p:nvPr/>
        </p:nvSpPr>
        <p:spPr bwMode="auto">
          <a:xfrm>
            <a:off x="1952625" y="3312843"/>
            <a:ext cx="744025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r>
            <a:br>
              <a:rPr kumimoji="0" lang="tr-TR" altLang="tr-TR" sz="1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 name="Rectangle 6">
            <a:extLst>
              <a:ext uri="{FF2B5EF4-FFF2-40B4-BE49-F238E27FC236}">
                <a16:creationId xmlns="" xmlns:a16="http://schemas.microsoft.com/office/drawing/2014/main" id="{9C456D4D-9CC6-49D2-800B-ECDACBBCD0DA}"/>
              </a:ext>
            </a:extLst>
          </p:cNvPr>
          <p:cNvSpPr>
            <a:spLocks noChangeArrowheads="1"/>
          </p:cNvSpPr>
          <p:nvPr/>
        </p:nvSpPr>
        <p:spPr bwMode="auto">
          <a:xfrm>
            <a:off x="172278" y="785794"/>
            <a:ext cx="8823762" cy="55707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tr-TR" altLang="tr-TR" sz="1600" dirty="0">
                <a:solidFill>
                  <a:srgbClr val="284985"/>
                </a:solidFill>
                <a:latin typeface="Cabri"/>
              </a:rPr>
              <a:t/>
            </a:r>
            <a:br>
              <a:rPr lang="tr-TR" altLang="tr-TR" sz="1600" dirty="0">
                <a:solidFill>
                  <a:srgbClr val="284985"/>
                </a:solidFill>
                <a:latin typeface="Cabri"/>
              </a:rPr>
            </a:br>
            <a:r>
              <a:rPr lang="tr-TR" altLang="tr-TR" dirty="0">
                <a:solidFill>
                  <a:srgbClr val="284985"/>
                </a:solidFill>
                <a:latin typeface="Cabri"/>
              </a:rPr>
              <a:t>10. Onaylanmış plan hakkında başta görevli kurum ve kişilerden başlanmak üzere </a:t>
            </a:r>
            <a:endParaRPr lang="tr-TR" altLang="tr-TR" dirty="0" smtClean="0">
              <a:solidFill>
                <a:srgbClr val="284985"/>
              </a:solidFill>
              <a:latin typeface="Cabri"/>
            </a:endParaRP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r>
              <a:rPr lang="tr-TR" altLang="tr-TR" dirty="0" smtClean="0">
                <a:solidFill>
                  <a:srgbClr val="284985"/>
                </a:solidFill>
                <a:latin typeface="Cabri"/>
              </a:rPr>
              <a:t>tüm </a:t>
            </a:r>
            <a:r>
              <a:rPr lang="tr-TR" altLang="tr-TR" dirty="0">
                <a:solidFill>
                  <a:srgbClr val="284985"/>
                </a:solidFill>
                <a:latin typeface="Cabri"/>
              </a:rPr>
              <a:t>çalışanlara, </a:t>
            </a:r>
            <a:r>
              <a:rPr lang="tr-TR" altLang="tr-TR" dirty="0" smtClean="0">
                <a:solidFill>
                  <a:srgbClr val="284985"/>
                </a:solidFill>
                <a:latin typeface="Cabri"/>
              </a:rPr>
              <a:t>halka gönüllü </a:t>
            </a:r>
            <a:r>
              <a:rPr lang="tr-TR" altLang="tr-TR" dirty="0">
                <a:solidFill>
                  <a:srgbClr val="284985"/>
                </a:solidFill>
                <a:latin typeface="Cabri"/>
              </a:rPr>
              <a:t>kuruluşlara bilgi verilmesi ve acil bir durumda nasıl </a:t>
            </a:r>
            <a:endParaRPr lang="tr-TR" altLang="tr-TR" dirty="0" smtClean="0">
              <a:solidFill>
                <a:srgbClr val="284985"/>
              </a:solidFill>
              <a:latin typeface="Cabri"/>
            </a:endParaRP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r>
              <a:rPr lang="tr-TR" altLang="tr-TR" dirty="0" smtClean="0">
                <a:solidFill>
                  <a:srgbClr val="284985"/>
                </a:solidFill>
                <a:latin typeface="Cabri"/>
              </a:rPr>
              <a:t>davranmaları </a:t>
            </a:r>
            <a:r>
              <a:rPr lang="tr-TR" altLang="tr-TR" dirty="0">
                <a:solidFill>
                  <a:srgbClr val="284985"/>
                </a:solidFill>
                <a:latin typeface="Cabri"/>
              </a:rPr>
              <a:t>gerektiği konusunda </a:t>
            </a:r>
            <a:r>
              <a:rPr lang="tr-TR" altLang="tr-TR" dirty="0" smtClean="0">
                <a:solidFill>
                  <a:srgbClr val="284985"/>
                </a:solidFill>
                <a:latin typeface="Cabri"/>
              </a:rPr>
              <a:t>halkın bilgilendirilmesi </a:t>
            </a:r>
            <a:r>
              <a:rPr lang="tr-TR" altLang="tr-TR" dirty="0">
                <a:solidFill>
                  <a:srgbClr val="284985"/>
                </a:solidFill>
                <a:latin typeface="Cabri"/>
              </a:rPr>
              <a:t>ve </a:t>
            </a:r>
            <a:r>
              <a:rPr lang="tr-TR" altLang="tr-TR" dirty="0" smtClean="0">
                <a:solidFill>
                  <a:srgbClr val="284985"/>
                </a:solidFill>
                <a:latin typeface="Cabri"/>
              </a:rPr>
              <a:t>bilinçlendirilmesi</a:t>
            </a:r>
          </a:p>
          <a:p>
            <a:pP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dirty="0">
                <a:solidFill>
                  <a:srgbClr val="284985"/>
                </a:solidFill>
                <a:latin typeface="Cabri"/>
              </a:rPr>
              <a:t>11. Planın eğitim ve tatbikatlarla denenmesi ve </a:t>
            </a:r>
            <a:r>
              <a:rPr lang="tr-TR" altLang="tr-TR" dirty="0" smtClean="0">
                <a:solidFill>
                  <a:srgbClr val="284985"/>
                </a:solidFill>
                <a:latin typeface="Cabri"/>
              </a:rPr>
              <a:t>geliştirilmesi</a:t>
            </a:r>
          </a:p>
          <a:p>
            <a:pPr defTabSz="914400" eaLnBrk="0" fontAlgn="base" hangingPunct="0">
              <a:spcBef>
                <a:spcPct val="0"/>
              </a:spcBef>
              <a:spcAft>
                <a:spcPct val="0"/>
              </a:spcAft>
            </a:pPr>
            <a:r>
              <a:rPr lang="tr-TR" altLang="tr-TR" dirty="0">
                <a:solidFill>
                  <a:srgbClr val="284985"/>
                </a:solidFill>
                <a:latin typeface="Cabri"/>
              </a:rPr>
              <a:t/>
            </a:r>
            <a:br>
              <a:rPr lang="tr-TR" altLang="tr-TR" dirty="0">
                <a:solidFill>
                  <a:srgbClr val="284985"/>
                </a:solidFill>
                <a:latin typeface="Cabri"/>
              </a:rPr>
            </a:br>
            <a:r>
              <a:rPr lang="tr-TR" altLang="tr-TR" dirty="0">
                <a:solidFill>
                  <a:srgbClr val="284985"/>
                </a:solidFill>
                <a:latin typeface="Cabri"/>
              </a:rPr>
              <a:t>12. Planda görev üstlenmiş olan kişi ve kuruluşların sürekli eğitim ve </a:t>
            </a:r>
            <a:r>
              <a:rPr lang="tr-TR" altLang="tr-TR" dirty="0" smtClean="0">
                <a:solidFill>
                  <a:srgbClr val="284985"/>
                </a:solidFill>
                <a:latin typeface="Cabri"/>
              </a:rPr>
              <a:t>tatbikatlarla</a:t>
            </a: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r>
              <a:rPr lang="tr-TR" altLang="tr-TR" dirty="0" smtClean="0">
                <a:solidFill>
                  <a:srgbClr val="284985"/>
                </a:solidFill>
                <a:latin typeface="Cabri"/>
              </a:rPr>
              <a:t> eğitilmesi</a:t>
            </a:r>
          </a:p>
          <a:p>
            <a:pPr defTabSz="914400" eaLnBrk="0" fontAlgn="base" hangingPunct="0">
              <a:spcBef>
                <a:spcPct val="0"/>
              </a:spcBef>
              <a:spcAft>
                <a:spcPct val="0"/>
              </a:spcAft>
            </a:pPr>
            <a:endParaRPr lang="tr-TR" altLang="tr-TR" dirty="0">
              <a:solidFill>
                <a:srgbClr val="284985"/>
              </a:solidFill>
              <a:latin typeface="Cabri"/>
            </a:endParaRPr>
          </a:p>
          <a:p>
            <a:pPr defTabSz="914400" eaLnBrk="0" fontAlgn="base" hangingPunct="0">
              <a:spcBef>
                <a:spcPct val="0"/>
              </a:spcBef>
              <a:spcAft>
                <a:spcPct val="0"/>
              </a:spcAft>
            </a:pPr>
            <a:r>
              <a:rPr lang="tr-TR" altLang="tr-TR" dirty="0">
                <a:solidFill>
                  <a:srgbClr val="284985"/>
                </a:solidFill>
                <a:latin typeface="Cabri"/>
              </a:rPr>
              <a:t>13. Mevcut gelişmeler ışığı altında planların sürekli geliştirilmesi ve </a:t>
            </a:r>
            <a:r>
              <a:rPr lang="tr-TR" altLang="tr-TR" dirty="0" smtClean="0">
                <a:solidFill>
                  <a:srgbClr val="284985"/>
                </a:solidFill>
                <a:latin typeface="Cabri"/>
              </a:rPr>
              <a:t>güncellenmesi</a:t>
            </a: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r>
              <a:rPr lang="tr-TR" altLang="tr-TR" dirty="0" smtClean="0">
                <a:solidFill>
                  <a:srgbClr val="284985"/>
                </a:solidFill>
                <a:latin typeface="Cabri"/>
              </a:rPr>
              <a:t>Bu </a:t>
            </a:r>
            <a:r>
              <a:rPr lang="tr-TR" altLang="tr-TR" dirty="0">
                <a:solidFill>
                  <a:srgbClr val="284985"/>
                </a:solidFill>
                <a:latin typeface="Cabri"/>
              </a:rPr>
              <a:t>açıklamalardan da anlaşılacağı gibi acil durum planlaması, zaman içinde </a:t>
            </a:r>
            <a:r>
              <a:rPr lang="tr-TR" altLang="tr-TR" dirty="0" smtClean="0">
                <a:solidFill>
                  <a:srgbClr val="284985"/>
                </a:solidFill>
                <a:latin typeface="Cabri"/>
              </a:rPr>
              <a:t>sürekli</a:t>
            </a:r>
          </a:p>
          <a:p>
            <a:pPr defTabSz="914400" eaLnBrk="0" fontAlgn="base" hangingPunct="0">
              <a:spcBef>
                <a:spcPct val="0"/>
              </a:spcBef>
              <a:spcAft>
                <a:spcPct val="0"/>
              </a:spcAft>
            </a:pPr>
            <a:endParaRPr lang="tr-TR" altLang="tr-TR" dirty="0" smtClean="0">
              <a:solidFill>
                <a:srgbClr val="284985"/>
              </a:solidFill>
              <a:latin typeface="Cabri"/>
            </a:endParaRPr>
          </a:p>
          <a:p>
            <a:pPr defTabSz="914400" eaLnBrk="0" fontAlgn="base" hangingPunct="0">
              <a:spcBef>
                <a:spcPct val="0"/>
              </a:spcBef>
              <a:spcAft>
                <a:spcPct val="0"/>
              </a:spcAft>
            </a:pPr>
            <a:r>
              <a:rPr lang="tr-TR" altLang="tr-TR" dirty="0" smtClean="0">
                <a:solidFill>
                  <a:srgbClr val="284985"/>
                </a:solidFill>
                <a:latin typeface="Cabri"/>
              </a:rPr>
              <a:t> </a:t>
            </a:r>
            <a:r>
              <a:rPr lang="tr-TR" altLang="tr-TR" dirty="0">
                <a:solidFill>
                  <a:srgbClr val="284985"/>
                </a:solidFill>
                <a:latin typeface="Cabri"/>
              </a:rPr>
              <a:t>geliştirilmesi ve </a:t>
            </a:r>
            <a:r>
              <a:rPr lang="tr-TR" altLang="tr-TR" dirty="0" smtClean="0">
                <a:solidFill>
                  <a:srgbClr val="284985"/>
                </a:solidFill>
                <a:latin typeface="Cabri"/>
              </a:rPr>
              <a:t>güncelleştirilmesi </a:t>
            </a:r>
            <a:r>
              <a:rPr lang="tr-TR" altLang="tr-TR" dirty="0">
                <a:solidFill>
                  <a:srgbClr val="284985"/>
                </a:solidFill>
                <a:latin typeface="Cabri"/>
              </a:rPr>
              <a:t>gereken dinamik bir süreçtir. </a:t>
            </a:r>
            <a:r>
              <a:rPr lang="tr-TR" altLang="tr-TR" sz="1600" dirty="0">
                <a:latin typeface="Cabri"/>
              </a:rPr>
              <a:t/>
            </a:r>
            <a:br>
              <a:rPr lang="tr-TR" altLang="tr-TR" sz="1600" dirty="0">
                <a:latin typeface="Cabri"/>
              </a:rPr>
            </a:br>
            <a:endParaRPr lang="tr-TR" altLang="tr-TR" sz="1600" dirty="0">
              <a:latin typeface="Ca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356075504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1126</Words>
  <Application>Microsoft Office PowerPoint</Application>
  <PresentationFormat>Ekran Gösterisi (4:3)</PresentationFormat>
  <Paragraphs>408</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User</cp:lastModifiedBy>
  <cp:revision>18</cp:revision>
  <dcterms:created xsi:type="dcterms:W3CDTF">2019-09-14T18:25:25Z</dcterms:created>
  <dcterms:modified xsi:type="dcterms:W3CDTF">2019-09-23T13:39:23Z</dcterms:modified>
</cp:coreProperties>
</file>