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92" r:id="rId4"/>
    <p:sldId id="1083" r:id="rId5"/>
    <p:sldId id="1084" r:id="rId6"/>
    <p:sldId id="1093" r:id="rId7"/>
    <p:sldId id="1094" r:id="rId8"/>
    <p:sldId id="1095" r:id="rId9"/>
    <p:sldId id="1096" r:id="rId10"/>
    <p:sldId id="1097"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1348061"/>
          </a:xfrm>
          <a:prstGeom prst="rect">
            <a:avLst/>
          </a:prstGeom>
        </p:spPr>
        <p:txBody>
          <a:bodyPr wrap="square">
            <a:spAutoFit/>
          </a:bodyPr>
          <a:lstStyle/>
          <a:p>
            <a:pPr marL="0" lvl="1" algn="ctr">
              <a:spcBef>
                <a:spcPct val="20000"/>
              </a:spcBef>
              <a:buClr>
                <a:schemeClr val="accent1"/>
              </a:buClr>
            </a:pPr>
            <a:r>
              <a:rPr lang="tr-TR" sz="2400" b="1" dirty="0"/>
              <a:t>8</a:t>
            </a:r>
            <a:r>
              <a:rPr lang="tr-TR" sz="2400" b="1" dirty="0" smtClean="0"/>
              <a:t>. Hafta</a:t>
            </a:r>
            <a:endParaRPr lang="tr-TR" sz="2400" b="1" dirty="0"/>
          </a:p>
          <a:p>
            <a:pPr marL="0" lvl="1" algn="ctr">
              <a:spcBef>
                <a:spcPct val="20000"/>
              </a:spcBef>
              <a:buClr>
                <a:schemeClr val="accent1"/>
              </a:buClr>
            </a:pPr>
            <a:r>
              <a:rPr lang="tr-TR" sz="2400" b="1" dirty="0" smtClean="0"/>
              <a:t>İmar Planlarının Uygulanması</a:t>
            </a: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477328"/>
          </a:xfrm>
          <a:prstGeom prst="rect">
            <a:avLst/>
          </a:prstGeom>
        </p:spPr>
        <p:txBody>
          <a:bodyPr wrap="square">
            <a:spAutoFit/>
          </a:bodyPr>
          <a:lstStyle/>
          <a:p>
            <a:pPr algn="just"/>
            <a:r>
              <a:rPr lang="tr-TR" dirty="0" smtClean="0"/>
              <a:t>İnsanoğlu </a:t>
            </a:r>
            <a:r>
              <a:rPr lang="tr-TR" dirty="0"/>
              <a:t>yapısı gereği taşınmazı üzerine, istediği büyüklükte, istediği yere yapı yapmak ister. Gökyüzü serbest olduğuna göre kat adedini parası belirlesin eğilimindedir. Ancak, birlikte yaşam bunu sınırlayan kurallar getirir. İmar planları bu sınırları belirler. İmar planları çizildiği zaman birtakım zorlukları da beraberinde getirir. </a:t>
            </a:r>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200329"/>
          </a:xfrm>
          <a:prstGeom prst="rect">
            <a:avLst/>
          </a:prstGeom>
        </p:spPr>
        <p:txBody>
          <a:bodyPr wrap="square">
            <a:spAutoFit/>
          </a:bodyPr>
          <a:lstStyle/>
          <a:p>
            <a:pPr algn="just"/>
            <a:r>
              <a:rPr lang="tr-TR" dirty="0"/>
              <a:t>Çünkü; imar planlarına  uygun parselin belirli bir cepheye, derinliğe ve alana sahip olması gerekir. Şekil 1 deki örnekte 3 numaralı parsel yeterli alana sahip olduğu halde yola cephesi olmadığından, 6 numaralı parselin ise yeterli genişlikte cephesi olmadığından imar izni alamaz.</a:t>
            </a:r>
            <a:endParaRPr lang="tr-TR" dirty="0"/>
          </a:p>
        </p:txBody>
      </p:sp>
    </p:spTree>
    <p:extLst>
      <p:ext uri="{BB962C8B-B14F-4D97-AF65-F5344CB8AC3E}">
        <p14:creationId xmlns:p14="http://schemas.microsoft.com/office/powerpoint/2010/main" val="859137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4941" y="1442300"/>
            <a:ext cx="3523427" cy="3835629"/>
          </a:xfrm>
          <a:prstGeom prst="rect">
            <a:avLst/>
          </a:prstGeom>
        </p:spPr>
      </p:pic>
    </p:spTree>
    <p:extLst>
      <p:ext uri="{BB962C8B-B14F-4D97-AF65-F5344CB8AC3E}">
        <p14:creationId xmlns:p14="http://schemas.microsoft.com/office/powerpoint/2010/main" val="3847798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3988" y="1329178"/>
            <a:ext cx="2899674" cy="4035949"/>
          </a:xfrm>
          <a:prstGeom prst="rect">
            <a:avLst/>
          </a:prstGeom>
        </p:spPr>
      </p:pic>
    </p:spTree>
    <p:extLst>
      <p:ext uri="{BB962C8B-B14F-4D97-AF65-F5344CB8AC3E}">
        <p14:creationId xmlns:p14="http://schemas.microsoft.com/office/powerpoint/2010/main" val="849040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2" name="Dikdörtgen 1"/>
          <p:cNvSpPr/>
          <p:nvPr/>
        </p:nvSpPr>
        <p:spPr>
          <a:xfrm>
            <a:off x="1084082" y="1713667"/>
            <a:ext cx="6815580" cy="3094693"/>
          </a:xfrm>
          <a:prstGeom prst="rect">
            <a:avLst/>
          </a:prstGeom>
        </p:spPr>
        <p:txBody>
          <a:bodyPr wrap="square">
            <a:spAutoFit/>
          </a:bodyPr>
          <a:lstStyle/>
          <a:p>
            <a:pPr marL="285750" indent="-285750" algn="just">
              <a:lnSpc>
                <a:spcPct val="105000"/>
              </a:lnSpc>
              <a:spcAft>
                <a:spcPts val="1000"/>
              </a:spcAft>
              <a:buFont typeface="Arial" panose="020B0604020202020204" pitchFamily="34" charset="0"/>
              <a:buChar char="•"/>
            </a:pPr>
            <a:r>
              <a:rPr lang="tr-TR" dirty="0">
                <a:latin typeface="Times New Roman" panose="02020603050405020304" pitchFamily="18" charset="0"/>
                <a:ea typeface="Calibri" panose="020F0502020204030204" pitchFamily="34" charset="0"/>
                <a:cs typeface="Times New Roman" panose="02020603050405020304" pitchFamily="18" charset="0"/>
              </a:rPr>
              <a:t>Arazi ve arsa düzenlemesi dışındaki uygulamalar ancak küçük çaptaki sorunları çözmede yardımcı olabilir</a:t>
            </a:r>
          </a:p>
          <a:p>
            <a:pPr marL="285750" indent="-285750" algn="just">
              <a:lnSpc>
                <a:spcPct val="105000"/>
              </a:lnSpc>
              <a:spcAft>
                <a:spcPts val="1000"/>
              </a:spcAft>
              <a:buFont typeface="Arial" panose="020B0604020202020204" pitchFamily="34" charset="0"/>
              <a:buChar char="•"/>
              <a:tabLst>
                <a:tab pos="190500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Şekilde görüldüğü gibi 1 numaralı parselin A kısmı kreşe, B kısmı yola ve kalan C kısmı da yeterli büyüklükte olmayacak şekilde imar adası içinde kalmıştır. </a:t>
            </a:r>
          </a:p>
          <a:p>
            <a:pPr marL="285750" indent="-285750" algn="just">
              <a:lnSpc>
                <a:spcPct val="105000"/>
              </a:lnSpc>
              <a:spcAft>
                <a:spcPts val="1000"/>
              </a:spcAft>
              <a:buFont typeface="Arial" panose="020B0604020202020204" pitchFamily="34" charset="0"/>
              <a:buChar char="•"/>
              <a:tabLst>
                <a:tab pos="1905000" algn="l"/>
              </a:tabLst>
            </a:pPr>
            <a:r>
              <a:rPr lang="tr-TR" dirty="0" smtClean="0">
                <a:latin typeface="Times New Roman" panose="02020603050405020304" pitchFamily="18" charset="0"/>
                <a:ea typeface="Calibri" panose="020F0502020204030204" pitchFamily="34" charset="0"/>
                <a:cs typeface="Times New Roman" panose="02020603050405020304" pitchFamily="18" charset="0"/>
              </a:rPr>
              <a:t>2 </a:t>
            </a:r>
            <a:r>
              <a:rPr lang="tr-TR" dirty="0">
                <a:latin typeface="Times New Roman" panose="02020603050405020304" pitchFamily="18" charset="0"/>
                <a:ea typeface="Calibri" panose="020F0502020204030204" pitchFamily="34" charset="0"/>
                <a:cs typeface="Times New Roman" panose="02020603050405020304" pitchFamily="18" charset="0"/>
              </a:rPr>
              <a:t>numaralı parselin D  kısmı yolda,  E kısmı bir imar parseli  oluşturabilecek  şekilde imar adası  içinde kalmıştır.</a:t>
            </a:r>
          </a:p>
          <a:p>
            <a:pPr marL="285750" indent="-285750" algn="just">
              <a:lnSpc>
                <a:spcPct val="105000"/>
              </a:lnSpc>
              <a:spcAft>
                <a:spcPts val="1000"/>
              </a:spcAft>
              <a:buFont typeface="Arial" panose="020B0604020202020204" pitchFamily="34" charset="0"/>
              <a:buChar char="•"/>
              <a:tabLst>
                <a:tab pos="1905000" algn="l"/>
              </a:tabLst>
            </a:pPr>
            <a:r>
              <a:rPr lang="tr-TR" dirty="0" smtClean="0">
                <a:latin typeface="Times New Roman" panose="02020603050405020304" pitchFamily="18" charset="0"/>
                <a:ea typeface="Calibri" panose="020F0502020204030204" pitchFamily="34" charset="0"/>
                <a:cs typeface="Times New Roman" panose="02020603050405020304" pitchFamily="18" charset="0"/>
              </a:rPr>
              <a:t>3 </a:t>
            </a:r>
            <a:r>
              <a:rPr lang="tr-TR" dirty="0">
                <a:latin typeface="Times New Roman" panose="02020603050405020304" pitchFamily="18" charset="0"/>
                <a:ea typeface="Calibri" panose="020F0502020204030204" pitchFamily="34" charset="0"/>
                <a:cs typeface="Times New Roman" panose="02020603050405020304" pitchFamily="18" charset="0"/>
              </a:rPr>
              <a:t>numaralı parselin ise tamamı imar adası  içinde ve hiçbir zayiata gerek kalmaksızın durumunu korumuştur.</a:t>
            </a:r>
          </a:p>
        </p:txBody>
      </p:sp>
    </p:spTree>
    <p:extLst>
      <p:ext uri="{BB962C8B-B14F-4D97-AF65-F5344CB8AC3E}">
        <p14:creationId xmlns:p14="http://schemas.microsoft.com/office/powerpoint/2010/main" val="2241514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3139321"/>
          </a:xfrm>
          <a:prstGeom prst="rect">
            <a:avLst/>
          </a:prstGeom>
        </p:spPr>
        <p:txBody>
          <a:bodyPr wrap="square">
            <a:spAutoFit/>
          </a:bodyPr>
          <a:lstStyle/>
          <a:p>
            <a:pPr algn="just"/>
            <a:r>
              <a:rPr lang="tr-TR" dirty="0"/>
              <a:t>Madde 18 – İmar hududu içinde bulunan binalı veya binasız arsa ve arazileri  malikleri veya diğer hak sahiplerinin </a:t>
            </a:r>
            <a:r>
              <a:rPr lang="tr-TR" dirty="0" err="1"/>
              <a:t>muvafakatı</a:t>
            </a:r>
            <a:r>
              <a:rPr lang="tr-TR" dirty="0"/>
              <a:t> aranmaksızın, birbirleri ile, yol fazlaları ile, kamu kurumlarına veya belediyelere ait bulunan yerlerle birleştirmeye, bunları yeniden imar planına uygun ada veya parsellere ayırmaya, müstakil, hisseli veya kat mülkiyeti esaslarına göre hak sahiplerine dağıtmaya ve </a:t>
            </a:r>
            <a:r>
              <a:rPr lang="tr-TR" dirty="0" err="1"/>
              <a:t>re'sen</a:t>
            </a:r>
            <a:r>
              <a:rPr lang="tr-TR" dirty="0"/>
              <a:t> tescil işlemlerini yaptırmaya belediyeler yetkilidir. Sözü edilen yerler belediye ve mücavir alan dışında ise yukarıda belirtilen yetkiler valilikçe kullanılır. </a:t>
            </a:r>
          </a:p>
          <a:p>
            <a:pPr algn="just"/>
            <a:r>
              <a:rPr lang="tr-TR" dirty="0"/>
              <a:t>Bu uygulama, kanunun 18. maddesinin giriş kısmında belirtilen konular haricinde idarelerce kullanılmamalıdır ve kullanılamaz. Nitekim </a:t>
            </a:r>
            <a:r>
              <a:rPr lang="tr-TR" dirty="0" err="1"/>
              <a:t>danıştayın</a:t>
            </a:r>
            <a:r>
              <a:rPr lang="tr-TR" dirty="0"/>
              <a:t> bu konuda aldığı kararlar bunun kanıtıdır.</a:t>
            </a:r>
          </a:p>
        </p:txBody>
      </p:sp>
    </p:spTree>
    <p:extLst>
      <p:ext uri="{BB962C8B-B14F-4D97-AF65-F5344CB8AC3E}">
        <p14:creationId xmlns:p14="http://schemas.microsoft.com/office/powerpoint/2010/main" val="452289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12497</TotalTime>
  <Words>364</Words>
  <Application>Microsoft Office PowerPoint</Application>
  <PresentationFormat>Ekran Gösterisi (4:3)</PresentationFormat>
  <Paragraphs>25</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823</cp:revision>
  <cp:lastPrinted>2016-10-24T07:53:35Z</cp:lastPrinted>
  <dcterms:created xsi:type="dcterms:W3CDTF">2016-09-18T09:35:24Z</dcterms:created>
  <dcterms:modified xsi:type="dcterms:W3CDTF">2020-02-28T15:32:36Z</dcterms:modified>
</cp:coreProperties>
</file>