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84" r:id="rId2"/>
  </p:sldMasterIdLst>
  <p:notesMasterIdLst>
    <p:notesMasterId r:id="rId12"/>
  </p:notesMasterIdLst>
  <p:sldIdLst>
    <p:sldId id="440" r:id="rId3"/>
    <p:sldId id="496" r:id="rId4"/>
    <p:sldId id="499" r:id="rId5"/>
    <p:sldId id="500" r:id="rId6"/>
    <p:sldId id="501" r:id="rId7"/>
    <p:sldId id="502" r:id="rId8"/>
    <p:sldId id="497" r:id="rId9"/>
    <p:sldId id="503" r:id="rId10"/>
    <p:sldId id="498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3CFD6B-7959-47A2-B35F-9BC3A42264C4}" type="datetimeFigureOut">
              <a:rPr lang="tr-TR" smtClean="0"/>
              <a:t>1.4.2018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C77E9F-B426-43E0-ABF1-C906BD23CBA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98275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C77E9F-B426-43E0-ABF1-C906BD23CBAC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02598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F41334-6E8E-4572-BE45-8D949D7B0DDA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3204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D852E-EDF3-4D2C-AE19-9506E3124DDF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94169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F9084-BCA0-4043-B352-E27D1048B586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413093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11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3" name="12 Yuvarlatılmış Dikdörtgen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727200" y="3200400"/>
            <a:ext cx="85344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1B1C63-6142-4C3F-A13D-D48C1A0DBBBF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83909" y="1449304"/>
            <a:ext cx="12028716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0" name="9 Dikdörtgen"/>
          <p:cNvSpPr/>
          <p:nvPr/>
        </p:nvSpPr>
        <p:spPr>
          <a:xfrm>
            <a:off x="83909" y="1396720"/>
            <a:ext cx="12028716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1" name="10 Dikdörtgen"/>
          <p:cNvSpPr/>
          <p:nvPr/>
        </p:nvSpPr>
        <p:spPr>
          <a:xfrm>
            <a:off x="83909" y="2976649"/>
            <a:ext cx="12028716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609600" y="1505931"/>
            <a:ext cx="109728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0706898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438F3-BAC1-472E-A12C-3FED7E7161D5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1036320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1296517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10" name="9 Yuvarlatılmış Dikdörtgen"/>
          <p:cNvSpPr/>
          <p:nvPr/>
        </p:nvSpPr>
        <p:spPr>
          <a:xfrm>
            <a:off x="87084" y="69756"/>
            <a:ext cx="12017829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63084" y="952501"/>
            <a:ext cx="103632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963084" y="2547938"/>
            <a:ext cx="103632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90B34-06DD-4184-BCD4-8B38F0B3B99D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1066800" y="6172200"/>
            <a:ext cx="5334000" cy="457200"/>
          </a:xfrm>
        </p:spPr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Dikdörtgen"/>
          <p:cNvSpPr/>
          <p:nvPr/>
        </p:nvSpPr>
        <p:spPr>
          <a:xfrm flipV="1">
            <a:off x="92550" y="2376830"/>
            <a:ext cx="120180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8" name="7 Dikdörtgen"/>
          <p:cNvSpPr/>
          <p:nvPr/>
        </p:nvSpPr>
        <p:spPr>
          <a:xfrm>
            <a:off x="92195" y="2341476"/>
            <a:ext cx="12018375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9" name="8 Dikdörtgen"/>
          <p:cNvSpPr/>
          <p:nvPr/>
        </p:nvSpPr>
        <p:spPr>
          <a:xfrm>
            <a:off x="91075" y="2468880"/>
            <a:ext cx="12019495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041451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498F0B-565E-4558-8A06-5FC8EB6F56EE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12192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6578600" y="1447800"/>
            <a:ext cx="499872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7417186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6604000" y="1447800"/>
            <a:ext cx="49784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02DB36-F172-467E-BB90-EDA51D40C530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half" idx="2"/>
          </p:nvPr>
        </p:nvSpPr>
        <p:spPr>
          <a:xfrm>
            <a:off x="12192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half" idx="4"/>
          </p:nvPr>
        </p:nvSpPr>
        <p:spPr>
          <a:xfrm>
            <a:off x="6604000" y="2247900"/>
            <a:ext cx="49784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5771550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D1417-86BC-4790-86DD-6F9F1CC36D98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19380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7706E-C063-4004-8466-D768165051E4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883223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9" name="8 Yuvarlatılmış Dikdörtgen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73050"/>
            <a:ext cx="103632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219200" y="1600200"/>
            <a:ext cx="2540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DE2A8-744B-4C7A-9BE3-5CD1F6F06064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1"/>
          </p:nvPr>
        </p:nvSpPr>
        <p:spPr>
          <a:xfrm>
            <a:off x="3962400" y="1600200"/>
            <a:ext cx="7620000" cy="44958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2407182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FF9737-8E0A-4477-AEE1-4166BE2F3987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604860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4900550"/>
            <a:ext cx="97536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219200" y="5445825"/>
            <a:ext cx="97536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A2EF7A-054D-4C8B-B326-C970C37F3E1C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219200" y="6172200"/>
            <a:ext cx="5181600" cy="457200"/>
          </a:xfrm>
        </p:spPr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95072" y="6208776"/>
            <a:ext cx="609600" cy="457200"/>
          </a:xfrm>
        </p:spPr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Dikdörtgen"/>
          <p:cNvSpPr/>
          <p:nvPr/>
        </p:nvSpPr>
        <p:spPr>
          <a:xfrm flipV="1">
            <a:off x="91076" y="4683555"/>
            <a:ext cx="1200912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2" name="11 Dikdörtgen"/>
          <p:cNvSpPr/>
          <p:nvPr/>
        </p:nvSpPr>
        <p:spPr>
          <a:xfrm>
            <a:off x="91345" y="4650475"/>
            <a:ext cx="12008852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13" name="12 Dikdörtgen"/>
          <p:cNvSpPr/>
          <p:nvPr/>
        </p:nvSpPr>
        <p:spPr>
          <a:xfrm>
            <a:off x="91348" y="4773225"/>
            <a:ext cx="12008849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91078" y="66676"/>
            <a:ext cx="12002497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4869006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67B5B8-632C-4A47-A55B-EA744928F604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37599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8839200" y="274642"/>
            <a:ext cx="268224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2192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C4F4EA-46F8-46CE-8F11-9FDFC1C94325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5151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40BD8-5D2C-48B9-9012-18D9DDD4A0C5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4266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A35B0-C319-4EE8-9467-DAA1961B459E}" type="datetime1">
              <a:rPr lang="tr-TR" smtClean="0"/>
              <a:t>1.4.2018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9999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8FA161-99A4-46C5-8FFC-7E4C806C025B}" type="datetime1">
              <a:rPr lang="tr-TR" smtClean="0"/>
              <a:t>1.4.2018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26580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1DA4CC-C8B5-49BC-B229-11FD78AB0975}" type="datetime1">
              <a:rPr lang="tr-TR" smtClean="0"/>
              <a:t>1.4.2018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0033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30C8C-0633-4208-875E-32F3308BFB0A}" type="datetime1">
              <a:rPr lang="tr-TR" smtClean="0"/>
              <a:t>1.4.2018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3366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B90D7-0A6C-4A8A-B2A2-6FD470932F2B}" type="datetime1">
              <a:rPr lang="tr-TR" smtClean="0"/>
              <a:t>1.4.2018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8932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7AB716-9302-4215-9F89-9AFF0C23A795}" type="datetime1">
              <a:rPr lang="tr-TR" smtClean="0"/>
              <a:t>1.4.2018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7923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3BFCAE-89BE-4936-8BBC-A336468EEB0F}" type="datetime1">
              <a:rPr lang="tr-TR" smtClean="0"/>
              <a:t>1.4.2018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 smtClean="0"/>
              <a:t>Prof. Dr. Rıfat Miser</a:t>
            </a:r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845ABE-3E08-4235-90B6-92B310CAFBD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7281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dörtgen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 useBgFill="1">
        <p:nvSpPr>
          <p:cNvPr id="8" name="7 Yuvarlatılmış Dikdörtgen"/>
          <p:cNvSpPr/>
          <p:nvPr/>
        </p:nvSpPr>
        <p:spPr>
          <a:xfrm>
            <a:off x="85344" y="69755"/>
            <a:ext cx="12017829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sz="1800">
              <a:solidFill>
                <a:prstClr val="white"/>
              </a:solidFill>
            </a:endParaRPr>
          </a:p>
        </p:txBody>
      </p: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1219200" y="274638"/>
            <a:ext cx="103632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1219200" y="1447800"/>
            <a:ext cx="103632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8229600" y="6191250"/>
            <a:ext cx="33020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659BA231-CFAC-4C0B-949B-398051B3B1A7}" type="datetime1">
              <a:rPr lang="tr-TR" smtClean="0">
                <a:solidFill>
                  <a:srgbClr val="04617B"/>
                </a:solidFill>
              </a:rPr>
              <a:t>1.4.2018</a:t>
            </a:fld>
            <a:endParaRPr lang="tr-TR">
              <a:solidFill>
                <a:srgbClr val="04617B"/>
              </a:solidFill>
            </a:endParaRPr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1219200" y="6172200"/>
            <a:ext cx="52832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195072" y="6210300"/>
            <a:ext cx="6096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384B6DD9-C308-4B6A-87E3-5A218D535CE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77399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sldNum="0" hdr="0" dt="0"/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3.xml"/><Relationship Id="rId1" Type="http://schemas.openxmlformats.org/officeDocument/2006/relationships/themeOverride" Target="../theme/themeOverrid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79549" y="1893194"/>
            <a:ext cx="1007127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tr-TR" sz="6000" dirty="0" err="1" smtClean="0">
                <a:solidFill>
                  <a:prstClr val="black"/>
                </a:solidFill>
                <a:latin typeface="Vladimir Script" panose="03050402040407070305" pitchFamily="66" charset="0"/>
              </a:rPr>
              <a:t>Onüçüncü</a:t>
            </a:r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 Hafta: </a:t>
            </a:r>
          </a:p>
          <a:p>
            <a:pPr algn="ctr"/>
            <a:r>
              <a:rPr lang="tr-TR" sz="6000" dirty="0">
                <a:solidFill>
                  <a:prstClr val="black"/>
                </a:solidFill>
                <a:latin typeface="Vladimir Script" panose="03050402040407070305" pitchFamily="66" charset="0"/>
              </a:rPr>
              <a:t>Ana-baba eğitimi ilkeleri, yaklaşımları ve </a:t>
            </a:r>
            <a:r>
              <a:rPr lang="tr-TR" sz="6000" dirty="0" smtClean="0">
                <a:solidFill>
                  <a:prstClr val="black"/>
                </a:solidFill>
                <a:latin typeface="Vladimir Script" panose="03050402040407070305" pitchFamily="66" charset="0"/>
              </a:rPr>
              <a:t>yöntemleri</a:t>
            </a:r>
            <a:endParaRPr lang="tr-TR" sz="6000" dirty="0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/>
              <a:t>Prof. Dr. Rıfat Miser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57477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ANA-BABA EĞİTİMİ İÇİN KULLANILABİLECEK YÖNTEMLER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>
                <a:solidFill>
                  <a:srgbClr val="0070C0"/>
                </a:solidFill>
              </a:rPr>
              <a:t>Öz-yönelimli öğrenme,</a:t>
            </a:r>
          </a:p>
          <a:p>
            <a:r>
              <a:rPr lang="tr-TR" dirty="0" err="1" smtClean="0">
                <a:solidFill>
                  <a:srgbClr val="0070C0"/>
                </a:solidFill>
              </a:rPr>
              <a:t>Peer</a:t>
            </a:r>
            <a:r>
              <a:rPr lang="tr-TR" dirty="0" smtClean="0">
                <a:solidFill>
                  <a:srgbClr val="0070C0"/>
                </a:solidFill>
              </a:rPr>
              <a:t> </a:t>
            </a:r>
            <a:r>
              <a:rPr lang="tr-TR" dirty="0" err="1" smtClean="0">
                <a:solidFill>
                  <a:srgbClr val="0070C0"/>
                </a:solidFill>
              </a:rPr>
              <a:t>education</a:t>
            </a:r>
            <a:r>
              <a:rPr lang="tr-TR" dirty="0" smtClean="0">
                <a:solidFill>
                  <a:srgbClr val="0070C0"/>
                </a:solidFill>
              </a:rPr>
              <a:t>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Ev ziyaretleri,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Kurslar,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İnternet temelli yetişkin eğitimi,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Basılı materyaller, kitapçıklar,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Filmler,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Danışma,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Konferanslar,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Gündemli çalışma,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Toplum kalkınması,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Fırsatçı yaklaşımlar ..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59081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Öz-yönelimli öğrenme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19200" y="2897746"/>
            <a:ext cx="10363200" cy="3122054"/>
          </a:xfrm>
        </p:spPr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Ana-baba eğitiminde öz-yönelimli öğrenmelerin ve/ veya bilgisayar ortamlarının kullanımı durumsal sınırlayıcıların etkisini en aza indirecektir.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Kendi-kendine öğretim materyalleri göreli olarak ucuz olduğu gibi, çok çeşitli sorulara da yanıt sağlayabilir.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5265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İnternet temelli eğitim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19200" y="2871988"/>
            <a:ext cx="10363200" cy="3147811"/>
          </a:xfrm>
        </p:spPr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Programları katılımcıların evlerine katılmak için uygun oldukları zamanda getirerek katılım  üzerindeki durumsal sınırlayıcıları en aza indirmekte eşsiz bir fırsat sağlayabilir,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İnternet bütün insanlara açıktır ve geleneksel gruplara katılamayan veya katılamaya istekli  olmayan bireylerin katılması için fırsatlar sağlar.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45294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Basılı materyaller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19200" y="2601532"/>
            <a:ext cx="10363200" cy="3418268"/>
          </a:xfrm>
        </p:spPr>
        <p:txBody>
          <a:bodyPr>
            <a:normAutofit/>
          </a:bodyPr>
          <a:lstStyle/>
          <a:p>
            <a:r>
              <a:rPr lang="tr-TR" dirty="0" smtClean="0">
                <a:solidFill>
                  <a:srgbClr val="0070C0"/>
                </a:solidFill>
              </a:rPr>
              <a:t>Baslı materyaller hasta eğitiminde yaygın biçimde kullanılmaktadır,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Araştırmalar kitapçıkların sonuçları etkileme gizilgücüne sahip olduklarını göstermektedir,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Örneğin kalp hastalarının bilgi ve tutumlarının değişmesinde enformasyon sağlayan tek bir kitapçık etkili olabilmektedir, 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Araştırmalar  tek başına bilgi ve tutumlar üzerinde etkili olduğunu gösterse de, etkililiğin diğer tamamlayıcı yaklaşımlarla arttığı da bulunmuştur.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6913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Danışma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19200" y="3232596"/>
            <a:ext cx="10363200" cy="2787203"/>
          </a:xfrm>
        </p:spPr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Çocukları günlük bırakma ve alma ritüelleri,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Düzenli aralıklarla gerçekleştirilen konferanslar,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Öğretmenleri, yöneticileri ve diğer ilgili meslek elemanlarını ana-babalık bilgileri ve destek için kolayca ulaşılabilen kaynaklara dönüştürür</a:t>
            </a:r>
          </a:p>
          <a:p>
            <a:pPr>
              <a:buNone/>
            </a:pP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75875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FF99">
            <a:alpha val="31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Danışma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/>
              <a:t>Erken çocukluk dönemi meslek elemanlarının hem çocukların hem de ana-babaların eğitimcisi olmak üzere iki rolleri vardır,</a:t>
            </a:r>
          </a:p>
          <a:p>
            <a:r>
              <a:rPr lang="tr-TR" dirty="0" smtClean="0"/>
              <a:t>Çabalarını hizmet edilen ana-baba grubunun özel ilgilerine, değerlerine ve tutumlarına uyarlamaları gereklidir.</a:t>
            </a:r>
            <a:endParaRPr lang="tr-TR" dirty="0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26169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Dikkat!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19200" y="3103808"/>
            <a:ext cx="10363200" cy="2915992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>
                <a:solidFill>
                  <a:srgbClr val="0070C0"/>
                </a:solidFill>
              </a:rPr>
              <a:t>Ana-baba programlarında yer alan konular; </a:t>
            </a:r>
          </a:p>
          <a:p>
            <a:endParaRPr lang="tr-TR" dirty="0">
              <a:solidFill>
                <a:srgbClr val="0070C0"/>
              </a:solidFill>
            </a:endParaRPr>
          </a:p>
          <a:p>
            <a:r>
              <a:rPr lang="tr-TR" dirty="0" smtClean="0">
                <a:solidFill>
                  <a:srgbClr val="0070C0"/>
                </a:solidFill>
              </a:rPr>
              <a:t>Onlar bir tehlike ve kaygı olarak iyice belirginleşmeden önce sunmak gerekir,</a:t>
            </a:r>
          </a:p>
          <a:p>
            <a:r>
              <a:rPr lang="tr-TR" dirty="0" smtClean="0">
                <a:solidFill>
                  <a:srgbClr val="0070C0"/>
                </a:solidFill>
              </a:rPr>
              <a:t>Ana-babaların gereksinecekleri bir öngörüye dayanan eğitim izlekleri, öngörülen değişikler konusunda ana-babaları donatmalı ve kaygılarını azaltmalıdır.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1342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Sonuç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219200" y="3116686"/>
            <a:ext cx="10363200" cy="2903113"/>
          </a:xfrm>
        </p:spPr>
        <p:txBody>
          <a:bodyPr/>
          <a:lstStyle/>
          <a:p>
            <a:r>
              <a:rPr lang="tr-TR" dirty="0" smtClean="0">
                <a:solidFill>
                  <a:srgbClr val="0070C0"/>
                </a:solidFill>
              </a:rPr>
              <a:t>Ana-baba doyumuna ve sorun önlemeye odaklanan bir ana-baba eğitimi, aile krizleri ortaya çıktığında sunulmakta olanlardan daha fazla halkın gereksinmelerine uygundur.</a:t>
            </a:r>
            <a:endParaRPr lang="tr-TR" dirty="0">
              <a:solidFill>
                <a:srgbClr val="0070C0"/>
              </a:solidFill>
            </a:endParaRP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smtClean="0">
                <a:solidFill>
                  <a:srgbClr val="04617B"/>
                </a:solidFill>
              </a:rPr>
              <a:t>Prof. Dr. Rıfat Miser</a:t>
            </a:r>
            <a:endParaRPr lang="tr-TR">
              <a:solidFill>
                <a:srgbClr val="04617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2476489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Hisse Senedi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Hisse Senedi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Akış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1067</TotalTime>
  <Words>359</Words>
  <Application>Microsoft Office PowerPoint</Application>
  <PresentationFormat>Geniş ekran</PresentationFormat>
  <Paragraphs>50</Paragraphs>
  <Slides>9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9</vt:i4>
      </vt:variant>
    </vt:vector>
  </HeadingPairs>
  <TitlesOfParts>
    <vt:vector size="18" baseType="lpstr">
      <vt:lpstr>Arial</vt:lpstr>
      <vt:lpstr>Calibri</vt:lpstr>
      <vt:lpstr>Calibri Light</vt:lpstr>
      <vt:lpstr>Franklin Gothic Book</vt:lpstr>
      <vt:lpstr>Perpetua</vt:lpstr>
      <vt:lpstr>Vladimir Script</vt:lpstr>
      <vt:lpstr>Wingdings 2</vt:lpstr>
      <vt:lpstr>Office Teması</vt:lpstr>
      <vt:lpstr>2_Hisse Senedi</vt:lpstr>
      <vt:lpstr>PowerPoint Sunusu</vt:lpstr>
      <vt:lpstr>ANA-BABA EĞİTİMİ İÇİN KULLANILABİLECEK YÖNTEMLER</vt:lpstr>
      <vt:lpstr>Öz-yönelimli öğrenme</vt:lpstr>
      <vt:lpstr>İnternet temelli eğitim</vt:lpstr>
      <vt:lpstr>Basılı materyaller</vt:lpstr>
      <vt:lpstr>Danışma</vt:lpstr>
      <vt:lpstr>Danışma</vt:lpstr>
      <vt:lpstr>Dikkat!</vt:lpstr>
      <vt:lpstr>Sonuç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Hedef: Çevre okuryazarı olmak</dc:title>
  <dc:creator>rm</dc:creator>
  <cp:lastModifiedBy>rm_pc</cp:lastModifiedBy>
  <cp:revision>128</cp:revision>
  <dcterms:created xsi:type="dcterms:W3CDTF">2016-02-29T19:43:42Z</dcterms:created>
  <dcterms:modified xsi:type="dcterms:W3CDTF">2018-04-01T12:11:40Z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