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6" r:id="rId3"/>
    <p:sldId id="259" r:id="rId4"/>
    <p:sldId id="256" r:id="rId5"/>
    <p:sldId id="264" r:id="rId6"/>
    <p:sldId id="257" r:id="rId7"/>
    <p:sldId id="258"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22D6C7-3DB2-4DBD-A377-92D1F9470726}" type="doc">
      <dgm:prSet loTypeId="urn:microsoft.com/office/officeart/2005/8/layout/hierarchy4" loCatId="list" qsTypeId="urn:microsoft.com/office/officeart/2005/8/quickstyle/simple1" qsCatId="simple" csTypeId="urn:microsoft.com/office/officeart/2005/8/colors/accent0_1" csCatId="mainScheme" phldr="1"/>
      <dgm:spPr/>
      <dgm:t>
        <a:bodyPr/>
        <a:lstStyle/>
        <a:p>
          <a:endParaRPr lang="tr-TR"/>
        </a:p>
      </dgm:t>
    </dgm:pt>
    <dgm:pt modelId="{C953BEF3-889F-4A89-889A-DA5603A4AD9E}">
      <dgm:prSet phldrT="[Metin]"/>
      <dgm:spPr/>
      <dgm:t>
        <a:bodyPr/>
        <a:lstStyle/>
        <a:p>
          <a:r>
            <a:rPr lang="tr-TR" dirty="0"/>
            <a:t>Ticarî İşletmenin Unsurları</a:t>
          </a:r>
        </a:p>
      </dgm:t>
    </dgm:pt>
    <dgm:pt modelId="{145AB4EB-9E3E-422A-8EC5-0C549EF00800}" type="parTrans" cxnId="{F247F9FC-E353-4FE4-8B12-A4FD0147B0BD}">
      <dgm:prSet/>
      <dgm:spPr/>
      <dgm:t>
        <a:bodyPr/>
        <a:lstStyle/>
        <a:p>
          <a:endParaRPr lang="tr-TR"/>
        </a:p>
      </dgm:t>
    </dgm:pt>
    <dgm:pt modelId="{860A1750-5621-4617-9C8D-6393CE2DF043}" type="sibTrans" cxnId="{F247F9FC-E353-4FE4-8B12-A4FD0147B0BD}">
      <dgm:prSet/>
      <dgm:spPr/>
      <dgm:t>
        <a:bodyPr/>
        <a:lstStyle/>
        <a:p>
          <a:endParaRPr lang="tr-TR"/>
        </a:p>
      </dgm:t>
    </dgm:pt>
    <dgm:pt modelId="{D5F28C6C-FDEB-463E-8366-69F230F03153}">
      <dgm:prSet phldrT="[Metin]"/>
      <dgm:spPr/>
      <dgm:t>
        <a:bodyPr/>
        <a:lstStyle/>
        <a:p>
          <a:r>
            <a:rPr lang="tr-TR" dirty="0"/>
            <a:t>Esnaf İşletmesini Aşan Düzeyde  Gelir Sağlamayı Hedef Tutma</a:t>
          </a:r>
        </a:p>
      </dgm:t>
    </dgm:pt>
    <dgm:pt modelId="{8C703A03-2F5A-4E26-8916-5185E6E15011}" type="parTrans" cxnId="{7B29F5BB-104B-466F-ADE1-85A59F910171}">
      <dgm:prSet/>
      <dgm:spPr/>
      <dgm:t>
        <a:bodyPr/>
        <a:lstStyle/>
        <a:p>
          <a:endParaRPr lang="tr-TR"/>
        </a:p>
      </dgm:t>
    </dgm:pt>
    <dgm:pt modelId="{7799C22A-4A9D-44C4-8BFB-DF4C5B19AC09}" type="sibTrans" cxnId="{7B29F5BB-104B-466F-ADE1-85A59F910171}">
      <dgm:prSet/>
      <dgm:spPr/>
      <dgm:t>
        <a:bodyPr/>
        <a:lstStyle/>
        <a:p>
          <a:endParaRPr lang="tr-TR"/>
        </a:p>
      </dgm:t>
    </dgm:pt>
    <dgm:pt modelId="{A1608B73-26AD-4CC7-9463-2F5C2E452FEE}">
      <dgm:prSet phldrT="[Metin]"/>
      <dgm:spPr/>
      <dgm:t>
        <a:bodyPr/>
        <a:lstStyle/>
        <a:p>
          <a:r>
            <a:rPr lang="tr-TR" dirty="0"/>
            <a:t>Devamlılık </a:t>
          </a:r>
        </a:p>
      </dgm:t>
    </dgm:pt>
    <dgm:pt modelId="{3E347AC4-A185-4576-939F-F8FAE7EBBC7E}" type="parTrans" cxnId="{85C55789-1331-4ED2-A8DD-85100FB568BB}">
      <dgm:prSet/>
      <dgm:spPr/>
      <dgm:t>
        <a:bodyPr/>
        <a:lstStyle/>
        <a:p>
          <a:endParaRPr lang="tr-TR"/>
        </a:p>
      </dgm:t>
    </dgm:pt>
    <dgm:pt modelId="{246AF72F-C278-4437-B872-9B1FEA76F03F}" type="sibTrans" cxnId="{85C55789-1331-4ED2-A8DD-85100FB568BB}">
      <dgm:prSet/>
      <dgm:spPr/>
      <dgm:t>
        <a:bodyPr/>
        <a:lstStyle/>
        <a:p>
          <a:endParaRPr lang="tr-TR"/>
        </a:p>
      </dgm:t>
    </dgm:pt>
    <dgm:pt modelId="{B48F9446-9B92-4F7C-B2A1-B1EC25FBE1EC}">
      <dgm:prSet phldrT="[Metin]"/>
      <dgm:spPr/>
      <dgm:t>
        <a:bodyPr/>
        <a:lstStyle/>
        <a:p>
          <a:r>
            <a:rPr lang="tr-TR" dirty="0"/>
            <a:t>Bağımsızlık</a:t>
          </a:r>
        </a:p>
      </dgm:t>
    </dgm:pt>
    <dgm:pt modelId="{4314D562-7783-4281-836E-77EDD3FD1EFF}" type="parTrans" cxnId="{6316A71A-BA8D-4020-AF01-813C21048404}">
      <dgm:prSet/>
      <dgm:spPr/>
      <dgm:t>
        <a:bodyPr/>
        <a:lstStyle/>
        <a:p>
          <a:endParaRPr lang="tr-TR"/>
        </a:p>
      </dgm:t>
    </dgm:pt>
    <dgm:pt modelId="{41D3CA9A-A893-49A5-A0AE-97911336CA19}" type="sibTrans" cxnId="{6316A71A-BA8D-4020-AF01-813C21048404}">
      <dgm:prSet/>
      <dgm:spPr/>
      <dgm:t>
        <a:bodyPr/>
        <a:lstStyle/>
        <a:p>
          <a:endParaRPr lang="tr-TR"/>
        </a:p>
      </dgm:t>
    </dgm:pt>
    <dgm:pt modelId="{AD6D289E-5272-4625-BF3E-36D57DE99547}" type="pres">
      <dgm:prSet presAssocID="{2B22D6C7-3DB2-4DBD-A377-92D1F9470726}" presName="Name0" presStyleCnt="0">
        <dgm:presLayoutVars>
          <dgm:chPref val="1"/>
          <dgm:dir/>
          <dgm:animOne val="branch"/>
          <dgm:animLvl val="lvl"/>
          <dgm:resizeHandles/>
        </dgm:presLayoutVars>
      </dgm:prSet>
      <dgm:spPr/>
    </dgm:pt>
    <dgm:pt modelId="{28B00998-94B6-4BC2-98FA-7C4C5C1E0CD4}" type="pres">
      <dgm:prSet presAssocID="{C953BEF3-889F-4A89-889A-DA5603A4AD9E}" presName="vertOne" presStyleCnt="0"/>
      <dgm:spPr/>
    </dgm:pt>
    <dgm:pt modelId="{E4895E83-BBA6-4D03-A565-84598706B545}" type="pres">
      <dgm:prSet presAssocID="{C953BEF3-889F-4A89-889A-DA5603A4AD9E}" presName="txOne" presStyleLbl="node0" presStyleIdx="0" presStyleCnt="1">
        <dgm:presLayoutVars>
          <dgm:chPref val="3"/>
        </dgm:presLayoutVars>
      </dgm:prSet>
      <dgm:spPr/>
    </dgm:pt>
    <dgm:pt modelId="{AE78BE4F-27D5-47C8-B747-F5307BE6E71A}" type="pres">
      <dgm:prSet presAssocID="{C953BEF3-889F-4A89-889A-DA5603A4AD9E}" presName="parTransOne" presStyleCnt="0"/>
      <dgm:spPr/>
    </dgm:pt>
    <dgm:pt modelId="{F50868A8-97D0-4667-9DD0-9E7B04A848F5}" type="pres">
      <dgm:prSet presAssocID="{C953BEF3-889F-4A89-889A-DA5603A4AD9E}" presName="horzOne" presStyleCnt="0"/>
      <dgm:spPr/>
    </dgm:pt>
    <dgm:pt modelId="{427F9528-23ED-44CE-A87C-E577320E9586}" type="pres">
      <dgm:prSet presAssocID="{D5F28C6C-FDEB-463E-8366-69F230F03153}" presName="vertTwo" presStyleCnt="0"/>
      <dgm:spPr/>
    </dgm:pt>
    <dgm:pt modelId="{2A22E1A5-0C27-4AE6-97B1-A829272EA9CE}" type="pres">
      <dgm:prSet presAssocID="{D5F28C6C-FDEB-463E-8366-69F230F03153}" presName="txTwo" presStyleLbl="node2" presStyleIdx="0" presStyleCnt="3">
        <dgm:presLayoutVars>
          <dgm:chPref val="3"/>
        </dgm:presLayoutVars>
      </dgm:prSet>
      <dgm:spPr/>
    </dgm:pt>
    <dgm:pt modelId="{4A47945E-C58C-436C-9A97-363BDA08AA93}" type="pres">
      <dgm:prSet presAssocID="{D5F28C6C-FDEB-463E-8366-69F230F03153}" presName="horzTwo" presStyleCnt="0"/>
      <dgm:spPr/>
    </dgm:pt>
    <dgm:pt modelId="{3953CD84-DBF7-48B8-826A-0300F64A0AC0}" type="pres">
      <dgm:prSet presAssocID="{7799C22A-4A9D-44C4-8BFB-DF4C5B19AC09}" presName="sibSpaceTwo" presStyleCnt="0"/>
      <dgm:spPr/>
    </dgm:pt>
    <dgm:pt modelId="{CEDE1B95-DE22-4675-8613-7471A2CBFF52}" type="pres">
      <dgm:prSet presAssocID="{A1608B73-26AD-4CC7-9463-2F5C2E452FEE}" presName="vertTwo" presStyleCnt="0"/>
      <dgm:spPr/>
    </dgm:pt>
    <dgm:pt modelId="{700C8BE6-C508-48BE-A99E-11167C0DD2E6}" type="pres">
      <dgm:prSet presAssocID="{A1608B73-26AD-4CC7-9463-2F5C2E452FEE}" presName="txTwo" presStyleLbl="node2" presStyleIdx="1" presStyleCnt="3">
        <dgm:presLayoutVars>
          <dgm:chPref val="3"/>
        </dgm:presLayoutVars>
      </dgm:prSet>
      <dgm:spPr/>
    </dgm:pt>
    <dgm:pt modelId="{7275C927-8019-403E-8E28-F483C76A8550}" type="pres">
      <dgm:prSet presAssocID="{A1608B73-26AD-4CC7-9463-2F5C2E452FEE}" presName="horzTwo" presStyleCnt="0"/>
      <dgm:spPr/>
    </dgm:pt>
    <dgm:pt modelId="{8B7072AA-75A1-41E6-A6B2-1F73C59D2CDB}" type="pres">
      <dgm:prSet presAssocID="{246AF72F-C278-4437-B872-9B1FEA76F03F}" presName="sibSpaceTwo" presStyleCnt="0"/>
      <dgm:spPr/>
    </dgm:pt>
    <dgm:pt modelId="{CF7775DF-F831-4B56-889B-F48F0C646C30}" type="pres">
      <dgm:prSet presAssocID="{B48F9446-9B92-4F7C-B2A1-B1EC25FBE1EC}" presName="vertTwo" presStyleCnt="0"/>
      <dgm:spPr/>
    </dgm:pt>
    <dgm:pt modelId="{C996D261-1EA9-4231-B0A7-1EAB632A57E6}" type="pres">
      <dgm:prSet presAssocID="{B48F9446-9B92-4F7C-B2A1-B1EC25FBE1EC}" presName="txTwo" presStyleLbl="node2" presStyleIdx="2" presStyleCnt="3">
        <dgm:presLayoutVars>
          <dgm:chPref val="3"/>
        </dgm:presLayoutVars>
      </dgm:prSet>
      <dgm:spPr/>
    </dgm:pt>
    <dgm:pt modelId="{EE137E23-10AC-47D8-B469-D5ABA9678524}" type="pres">
      <dgm:prSet presAssocID="{B48F9446-9B92-4F7C-B2A1-B1EC25FBE1EC}" presName="horzTwo" presStyleCnt="0"/>
      <dgm:spPr/>
    </dgm:pt>
  </dgm:ptLst>
  <dgm:cxnLst>
    <dgm:cxn modelId="{86309110-3344-4B73-ADF3-BD12046E171D}" type="presOf" srcId="{2B22D6C7-3DB2-4DBD-A377-92D1F9470726}" destId="{AD6D289E-5272-4625-BF3E-36D57DE99547}" srcOrd="0" destOrd="0" presId="urn:microsoft.com/office/officeart/2005/8/layout/hierarchy4"/>
    <dgm:cxn modelId="{6316A71A-BA8D-4020-AF01-813C21048404}" srcId="{C953BEF3-889F-4A89-889A-DA5603A4AD9E}" destId="{B48F9446-9B92-4F7C-B2A1-B1EC25FBE1EC}" srcOrd="2" destOrd="0" parTransId="{4314D562-7783-4281-836E-77EDD3FD1EFF}" sibTransId="{41D3CA9A-A893-49A5-A0AE-97911336CA19}"/>
    <dgm:cxn modelId="{2BE6F52D-8983-4858-8430-4F2933158DCB}" type="presOf" srcId="{A1608B73-26AD-4CC7-9463-2F5C2E452FEE}" destId="{700C8BE6-C508-48BE-A99E-11167C0DD2E6}" srcOrd="0" destOrd="0" presId="urn:microsoft.com/office/officeart/2005/8/layout/hierarchy4"/>
    <dgm:cxn modelId="{85C55789-1331-4ED2-A8DD-85100FB568BB}" srcId="{C953BEF3-889F-4A89-889A-DA5603A4AD9E}" destId="{A1608B73-26AD-4CC7-9463-2F5C2E452FEE}" srcOrd="1" destOrd="0" parTransId="{3E347AC4-A185-4576-939F-F8FAE7EBBC7E}" sibTransId="{246AF72F-C278-4437-B872-9B1FEA76F03F}"/>
    <dgm:cxn modelId="{04B0C58A-7320-44C4-9C01-06271CC41542}" type="presOf" srcId="{B48F9446-9B92-4F7C-B2A1-B1EC25FBE1EC}" destId="{C996D261-1EA9-4231-B0A7-1EAB632A57E6}" srcOrd="0" destOrd="0" presId="urn:microsoft.com/office/officeart/2005/8/layout/hierarchy4"/>
    <dgm:cxn modelId="{7B29F5BB-104B-466F-ADE1-85A59F910171}" srcId="{C953BEF3-889F-4A89-889A-DA5603A4AD9E}" destId="{D5F28C6C-FDEB-463E-8366-69F230F03153}" srcOrd="0" destOrd="0" parTransId="{8C703A03-2F5A-4E26-8916-5185E6E15011}" sibTransId="{7799C22A-4A9D-44C4-8BFB-DF4C5B19AC09}"/>
    <dgm:cxn modelId="{91B65AE5-7F34-40B1-BBF8-C412F1B4FB56}" type="presOf" srcId="{D5F28C6C-FDEB-463E-8366-69F230F03153}" destId="{2A22E1A5-0C27-4AE6-97B1-A829272EA9CE}" srcOrd="0" destOrd="0" presId="urn:microsoft.com/office/officeart/2005/8/layout/hierarchy4"/>
    <dgm:cxn modelId="{778C2AFA-E465-42D5-9E39-79F227E31A9A}" type="presOf" srcId="{C953BEF3-889F-4A89-889A-DA5603A4AD9E}" destId="{E4895E83-BBA6-4D03-A565-84598706B545}" srcOrd="0" destOrd="0" presId="urn:microsoft.com/office/officeart/2005/8/layout/hierarchy4"/>
    <dgm:cxn modelId="{F247F9FC-E353-4FE4-8B12-A4FD0147B0BD}" srcId="{2B22D6C7-3DB2-4DBD-A377-92D1F9470726}" destId="{C953BEF3-889F-4A89-889A-DA5603A4AD9E}" srcOrd="0" destOrd="0" parTransId="{145AB4EB-9E3E-422A-8EC5-0C549EF00800}" sibTransId="{860A1750-5621-4617-9C8D-6393CE2DF043}"/>
    <dgm:cxn modelId="{A9C9671B-F138-4F03-A6B7-32DFDF58E0A9}" type="presParOf" srcId="{AD6D289E-5272-4625-BF3E-36D57DE99547}" destId="{28B00998-94B6-4BC2-98FA-7C4C5C1E0CD4}" srcOrd="0" destOrd="0" presId="urn:microsoft.com/office/officeart/2005/8/layout/hierarchy4"/>
    <dgm:cxn modelId="{66468073-73BA-446E-975C-305B3EF69423}" type="presParOf" srcId="{28B00998-94B6-4BC2-98FA-7C4C5C1E0CD4}" destId="{E4895E83-BBA6-4D03-A565-84598706B545}" srcOrd="0" destOrd="0" presId="urn:microsoft.com/office/officeart/2005/8/layout/hierarchy4"/>
    <dgm:cxn modelId="{F15AAB4A-46F2-4A02-B7F9-21F0184A1B75}" type="presParOf" srcId="{28B00998-94B6-4BC2-98FA-7C4C5C1E0CD4}" destId="{AE78BE4F-27D5-47C8-B747-F5307BE6E71A}" srcOrd="1" destOrd="0" presId="urn:microsoft.com/office/officeart/2005/8/layout/hierarchy4"/>
    <dgm:cxn modelId="{D2B62D6C-B376-48D2-B4A2-3069C3C304D9}" type="presParOf" srcId="{28B00998-94B6-4BC2-98FA-7C4C5C1E0CD4}" destId="{F50868A8-97D0-4667-9DD0-9E7B04A848F5}" srcOrd="2" destOrd="0" presId="urn:microsoft.com/office/officeart/2005/8/layout/hierarchy4"/>
    <dgm:cxn modelId="{5899A4CE-4C53-4607-8753-D66924731632}" type="presParOf" srcId="{F50868A8-97D0-4667-9DD0-9E7B04A848F5}" destId="{427F9528-23ED-44CE-A87C-E577320E9586}" srcOrd="0" destOrd="0" presId="urn:microsoft.com/office/officeart/2005/8/layout/hierarchy4"/>
    <dgm:cxn modelId="{06B2077A-EC82-44F0-A482-4111A87A5216}" type="presParOf" srcId="{427F9528-23ED-44CE-A87C-E577320E9586}" destId="{2A22E1A5-0C27-4AE6-97B1-A829272EA9CE}" srcOrd="0" destOrd="0" presId="urn:microsoft.com/office/officeart/2005/8/layout/hierarchy4"/>
    <dgm:cxn modelId="{3FCC48B0-B02B-4148-9F75-04D2BEA099BF}" type="presParOf" srcId="{427F9528-23ED-44CE-A87C-E577320E9586}" destId="{4A47945E-C58C-436C-9A97-363BDA08AA93}" srcOrd="1" destOrd="0" presId="urn:microsoft.com/office/officeart/2005/8/layout/hierarchy4"/>
    <dgm:cxn modelId="{1C3E165A-BC5A-4B41-96F2-E8FC878DF30C}" type="presParOf" srcId="{F50868A8-97D0-4667-9DD0-9E7B04A848F5}" destId="{3953CD84-DBF7-48B8-826A-0300F64A0AC0}" srcOrd="1" destOrd="0" presId="urn:microsoft.com/office/officeart/2005/8/layout/hierarchy4"/>
    <dgm:cxn modelId="{AD435715-31E3-463D-850A-08911D0BA3EE}" type="presParOf" srcId="{F50868A8-97D0-4667-9DD0-9E7B04A848F5}" destId="{CEDE1B95-DE22-4675-8613-7471A2CBFF52}" srcOrd="2" destOrd="0" presId="urn:microsoft.com/office/officeart/2005/8/layout/hierarchy4"/>
    <dgm:cxn modelId="{2AC5E5A7-3EFD-40D3-AFF7-85C9B1DD1CBD}" type="presParOf" srcId="{CEDE1B95-DE22-4675-8613-7471A2CBFF52}" destId="{700C8BE6-C508-48BE-A99E-11167C0DD2E6}" srcOrd="0" destOrd="0" presId="urn:microsoft.com/office/officeart/2005/8/layout/hierarchy4"/>
    <dgm:cxn modelId="{68A94AA6-39E7-4C69-BD98-9E4BFCE73086}" type="presParOf" srcId="{CEDE1B95-DE22-4675-8613-7471A2CBFF52}" destId="{7275C927-8019-403E-8E28-F483C76A8550}" srcOrd="1" destOrd="0" presId="urn:microsoft.com/office/officeart/2005/8/layout/hierarchy4"/>
    <dgm:cxn modelId="{EFEF01E0-4229-46EF-B2A3-F0A7FBD718BB}" type="presParOf" srcId="{F50868A8-97D0-4667-9DD0-9E7B04A848F5}" destId="{8B7072AA-75A1-41E6-A6B2-1F73C59D2CDB}" srcOrd="3" destOrd="0" presId="urn:microsoft.com/office/officeart/2005/8/layout/hierarchy4"/>
    <dgm:cxn modelId="{458D543B-0326-421F-B80D-224A27EB8882}" type="presParOf" srcId="{F50868A8-97D0-4667-9DD0-9E7B04A848F5}" destId="{CF7775DF-F831-4B56-889B-F48F0C646C30}" srcOrd="4" destOrd="0" presId="urn:microsoft.com/office/officeart/2005/8/layout/hierarchy4"/>
    <dgm:cxn modelId="{02BBC797-86F2-489D-9093-C8A5B1C8929B}" type="presParOf" srcId="{CF7775DF-F831-4B56-889B-F48F0C646C30}" destId="{C996D261-1EA9-4231-B0A7-1EAB632A57E6}" srcOrd="0" destOrd="0" presId="urn:microsoft.com/office/officeart/2005/8/layout/hierarchy4"/>
    <dgm:cxn modelId="{2F5E8B08-0605-47A0-9D10-A1C97F8DFEA7}" type="presParOf" srcId="{CF7775DF-F831-4B56-889B-F48F0C646C30}" destId="{EE137E23-10AC-47D8-B469-D5ABA9678524}"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895E83-BBA6-4D03-A565-84598706B545}">
      <dsp:nvSpPr>
        <dsp:cNvPr id="0" name=""/>
        <dsp:cNvSpPr/>
      </dsp:nvSpPr>
      <dsp:spPr>
        <a:xfrm>
          <a:off x="4224" y="684"/>
          <a:ext cx="11746988" cy="313165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tr-TR" sz="6500" kern="1200" dirty="0"/>
            <a:t>Ticarî İşletmenin Unsurları</a:t>
          </a:r>
        </a:p>
      </dsp:txBody>
      <dsp:txXfrm>
        <a:off x="95947" y="92407"/>
        <a:ext cx="11563542" cy="2948209"/>
      </dsp:txXfrm>
    </dsp:sp>
    <dsp:sp modelId="{2A22E1A5-0C27-4AE6-97B1-A829272EA9CE}">
      <dsp:nvSpPr>
        <dsp:cNvPr id="0" name=""/>
        <dsp:cNvSpPr/>
      </dsp:nvSpPr>
      <dsp:spPr>
        <a:xfrm>
          <a:off x="4224" y="3445741"/>
          <a:ext cx="3708014" cy="313165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tr-TR" sz="3800" kern="1200" dirty="0"/>
            <a:t>Esnaf İşletmesini Aşan Düzeyde  Gelir Sağlamayı Hedef Tutma</a:t>
          </a:r>
        </a:p>
      </dsp:txBody>
      <dsp:txXfrm>
        <a:off x="95947" y="3537464"/>
        <a:ext cx="3524568" cy="2948209"/>
      </dsp:txXfrm>
    </dsp:sp>
    <dsp:sp modelId="{700C8BE6-C508-48BE-A99E-11167C0DD2E6}">
      <dsp:nvSpPr>
        <dsp:cNvPr id="0" name=""/>
        <dsp:cNvSpPr/>
      </dsp:nvSpPr>
      <dsp:spPr>
        <a:xfrm>
          <a:off x="4023711" y="3445741"/>
          <a:ext cx="3708014" cy="313165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tr-TR" sz="3800" kern="1200" dirty="0"/>
            <a:t>Devamlılık </a:t>
          </a:r>
        </a:p>
      </dsp:txBody>
      <dsp:txXfrm>
        <a:off x="4115434" y="3537464"/>
        <a:ext cx="3524568" cy="2948209"/>
      </dsp:txXfrm>
    </dsp:sp>
    <dsp:sp modelId="{C996D261-1EA9-4231-B0A7-1EAB632A57E6}">
      <dsp:nvSpPr>
        <dsp:cNvPr id="0" name=""/>
        <dsp:cNvSpPr/>
      </dsp:nvSpPr>
      <dsp:spPr>
        <a:xfrm>
          <a:off x="8043199" y="3445741"/>
          <a:ext cx="3708014" cy="313165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tr-TR" sz="3800" kern="1200" dirty="0"/>
            <a:t>Bağımsızlık</a:t>
          </a:r>
        </a:p>
      </dsp:txBody>
      <dsp:txXfrm>
        <a:off x="8134922" y="3537464"/>
        <a:ext cx="3524568" cy="294820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5847C2-BBA5-43EC-8EC8-4A3481965B80}" type="datetimeFigureOut">
              <a:rPr lang="tr-TR" smtClean="0"/>
              <a:t>24.06.2019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E500C5-14F2-4A98-8163-F730ACBD6E20}" type="slidenum">
              <a:rPr lang="tr-TR" smtClean="0"/>
              <a:t>‹#›</a:t>
            </a:fld>
            <a:endParaRPr lang="tr-TR"/>
          </a:p>
        </p:txBody>
      </p:sp>
    </p:spTree>
    <p:extLst>
      <p:ext uri="{BB962C8B-B14F-4D97-AF65-F5344CB8AC3E}">
        <p14:creationId xmlns:p14="http://schemas.microsoft.com/office/powerpoint/2010/main" val="2262457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629D2E7-BD70-406F-8291-8D048C70D26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42FD8E-F4FB-4F4F-9C7C-D085420DAC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7640548-4DF0-4CF3-9C69-D6811031BE5C}"/>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5" name="Alt Bilgi Yer Tutucusu 4">
            <a:extLst>
              <a:ext uri="{FF2B5EF4-FFF2-40B4-BE49-F238E27FC236}">
                <a16:creationId xmlns:a16="http://schemas.microsoft.com/office/drawing/2014/main" id="{6B2E4CB4-DBFF-4454-9047-029534824E4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555F001-9A97-41E4-8262-E86DF269ECA7}"/>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1062974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F4AAC2-A915-4D61-AADE-AD0FFFCEA77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EB88A0F-01E1-493B-9283-64D3B2251AB2}"/>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DA08020-9814-40D8-B79F-8FD6C40CC356}"/>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5" name="Alt Bilgi Yer Tutucusu 4">
            <a:extLst>
              <a:ext uri="{FF2B5EF4-FFF2-40B4-BE49-F238E27FC236}">
                <a16:creationId xmlns:a16="http://schemas.microsoft.com/office/drawing/2014/main" id="{EB60A097-03B0-40AB-B128-75B7C175268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8433706-1FA4-4926-940E-A028B18BB18A}"/>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762686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67C80A0-EA4F-4790-ABD1-4D5A6A4CAF1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6D381B5-D4B1-4BFE-B2AE-5E4B26C8D459}"/>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2986C0B-020C-4461-BDA2-E5F6674CEC8B}"/>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5" name="Alt Bilgi Yer Tutucusu 4">
            <a:extLst>
              <a:ext uri="{FF2B5EF4-FFF2-40B4-BE49-F238E27FC236}">
                <a16:creationId xmlns:a16="http://schemas.microsoft.com/office/drawing/2014/main" id="{EFA170A1-45C7-428C-96B7-94C77574EA1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E016AE2-D935-49F9-8E1A-86ABB01B3DFA}"/>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1179157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850A28-ACF6-4B4F-9400-F0E26CC8FBB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532A5D9-4193-423A-B903-1B3847ABAC87}"/>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0E115EC-BFEF-44A6-B5D8-65C11EC401E6}"/>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5" name="Alt Bilgi Yer Tutucusu 4">
            <a:extLst>
              <a:ext uri="{FF2B5EF4-FFF2-40B4-BE49-F238E27FC236}">
                <a16:creationId xmlns:a16="http://schemas.microsoft.com/office/drawing/2014/main" id="{B5054DEF-AFF3-48AC-940A-6459C4B4A2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B70C5E6-936D-4A50-BDE3-F2F2EB9904BA}"/>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3370356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35E107-08D8-4366-B4FD-FA38BDDF2DF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92C1A28-A954-4D8F-9780-5397B3F61F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42BF96EA-3FF9-4B4E-A5F5-7C8D9C2C607F}"/>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5" name="Alt Bilgi Yer Tutucusu 4">
            <a:extLst>
              <a:ext uri="{FF2B5EF4-FFF2-40B4-BE49-F238E27FC236}">
                <a16:creationId xmlns:a16="http://schemas.microsoft.com/office/drawing/2014/main" id="{19CA82AF-2CC6-4CDF-BE7E-C0DCEA71FE5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3E0426-0A27-44C2-A7C9-D1E6F307C5B1}"/>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2122801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A06661-FEF8-4803-81FB-55BC2583BD6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64FD289-ECF4-48EB-9446-B15AC54AD2C9}"/>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F3B820C-D42D-40CF-A7DA-950BE745CE1F}"/>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A3BAB93-EB55-439E-A457-5A91C08B4CB1}"/>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6" name="Alt Bilgi Yer Tutucusu 5">
            <a:extLst>
              <a:ext uri="{FF2B5EF4-FFF2-40B4-BE49-F238E27FC236}">
                <a16:creationId xmlns:a16="http://schemas.microsoft.com/office/drawing/2014/main" id="{D3D71A89-F22C-4FC2-95CA-E70DB72F75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C714DBE-23F8-4BD4-93A4-207C7EE72CE7}"/>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3788721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28E518-C60E-423E-8F7C-49081D0C43F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9E43642-FFF1-4661-A80D-BA696BDB4C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08AB07A8-82E2-4255-BD78-DE089CDBAE3F}"/>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C15E160-C772-43EA-A2E1-B47D808486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C339FE8C-CFB1-46AC-B400-0DF2E0FF90A2}"/>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8E08D89-B368-44E8-A458-B1BA561CE39D}"/>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8" name="Alt Bilgi Yer Tutucusu 7">
            <a:extLst>
              <a:ext uri="{FF2B5EF4-FFF2-40B4-BE49-F238E27FC236}">
                <a16:creationId xmlns:a16="http://schemas.microsoft.com/office/drawing/2014/main" id="{BD9FDDBA-326A-4500-B2FB-D2065D9AEE1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7E38F2B-341A-4E78-9095-AA6E73E63567}"/>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93835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DC889B-92AD-4FEB-9000-9D41D4F71A0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9D6285A-B8C1-4667-B5C9-C5B534EE3417}"/>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4" name="Alt Bilgi Yer Tutucusu 3">
            <a:extLst>
              <a:ext uri="{FF2B5EF4-FFF2-40B4-BE49-F238E27FC236}">
                <a16:creationId xmlns:a16="http://schemas.microsoft.com/office/drawing/2014/main" id="{96AFBF48-487B-4B78-BAE6-9647A507226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27B0C7A-968D-400A-BF6E-7DE992B57649}"/>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3024191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3F9AB7C-8450-431E-80AB-4C0FD2BFF4A8}"/>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3" name="Alt Bilgi Yer Tutucusu 2">
            <a:extLst>
              <a:ext uri="{FF2B5EF4-FFF2-40B4-BE49-F238E27FC236}">
                <a16:creationId xmlns:a16="http://schemas.microsoft.com/office/drawing/2014/main" id="{4829339A-A8E8-4884-8F6B-3FADAF9AFFE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305B30B-27FC-4C0F-A8F5-11CA17686B30}"/>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3903891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49714B-4067-4A0E-9E69-97233B76D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15F430-485E-4A0F-A083-FD6235FE50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EAAC482-7EF1-4BC3-AB21-84F1699CD0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A0199AC9-7E54-4EAA-AE47-ABCCB1AEF119}"/>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6" name="Alt Bilgi Yer Tutucusu 5">
            <a:extLst>
              <a:ext uri="{FF2B5EF4-FFF2-40B4-BE49-F238E27FC236}">
                <a16:creationId xmlns:a16="http://schemas.microsoft.com/office/drawing/2014/main" id="{E85999B9-9F39-4C35-9381-1B9F9208D7F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3B5A5B8-A8CA-4AAB-B3CB-889629FB69EA}"/>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2812235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E71DF8-8FE0-4E82-86F0-5497E327234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B26BBC6-DDD7-414A-897C-7590E0FC49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3AF6BAC-A56E-4CBD-BE8D-4E5F83DE6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EA40FEEB-AE17-44F1-9F9C-90986E99F8B7}"/>
              </a:ext>
            </a:extLst>
          </p:cNvPr>
          <p:cNvSpPr>
            <a:spLocks noGrp="1"/>
          </p:cNvSpPr>
          <p:nvPr>
            <p:ph type="dt" sz="half" idx="10"/>
          </p:nvPr>
        </p:nvSpPr>
        <p:spPr/>
        <p:txBody>
          <a:bodyPr/>
          <a:lstStyle/>
          <a:p>
            <a:fld id="{21B43C85-EFA7-4E75-AF9F-90466AE96A53}" type="datetimeFigureOut">
              <a:rPr lang="tr-TR" smtClean="0"/>
              <a:t>24.06.2019</a:t>
            </a:fld>
            <a:endParaRPr lang="tr-TR"/>
          </a:p>
        </p:txBody>
      </p:sp>
      <p:sp>
        <p:nvSpPr>
          <p:cNvPr id="6" name="Alt Bilgi Yer Tutucusu 5">
            <a:extLst>
              <a:ext uri="{FF2B5EF4-FFF2-40B4-BE49-F238E27FC236}">
                <a16:creationId xmlns:a16="http://schemas.microsoft.com/office/drawing/2014/main" id="{B7A510D4-AC93-4DE3-BC4F-84A9CDD488B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AFA28B4-83C7-4D22-A2E8-FC17DFDA923E}"/>
              </a:ext>
            </a:extLst>
          </p:cNvPr>
          <p:cNvSpPr>
            <a:spLocks noGrp="1"/>
          </p:cNvSpPr>
          <p:nvPr>
            <p:ph type="sldNum" sz="quarter" idx="12"/>
          </p:nvPr>
        </p:nvSpPr>
        <p:spPr/>
        <p:txBody>
          <a:bodyPr/>
          <a:lstStyle/>
          <a:p>
            <a:fld id="{ABDDCA58-9CDB-4FFB-8A78-1AEDA0AC45E8}" type="slidenum">
              <a:rPr lang="tr-TR" smtClean="0"/>
              <a:t>‹#›</a:t>
            </a:fld>
            <a:endParaRPr lang="tr-TR"/>
          </a:p>
        </p:txBody>
      </p:sp>
    </p:spTree>
    <p:extLst>
      <p:ext uri="{BB962C8B-B14F-4D97-AF65-F5344CB8AC3E}">
        <p14:creationId xmlns:p14="http://schemas.microsoft.com/office/powerpoint/2010/main" val="314719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9C6D69D-8366-4CE3-BE3F-F2846C69BD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890C28C-2E8F-4F3F-B079-86B2FF90CA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7DA79EA-741A-43DD-B912-0C8DBFCDE7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43C85-EFA7-4E75-AF9F-90466AE96A53}" type="datetimeFigureOut">
              <a:rPr lang="tr-TR" smtClean="0"/>
              <a:t>24.06.2019</a:t>
            </a:fld>
            <a:endParaRPr lang="tr-TR"/>
          </a:p>
        </p:txBody>
      </p:sp>
      <p:sp>
        <p:nvSpPr>
          <p:cNvPr id="5" name="Alt Bilgi Yer Tutucusu 4">
            <a:extLst>
              <a:ext uri="{FF2B5EF4-FFF2-40B4-BE49-F238E27FC236}">
                <a16:creationId xmlns:a16="http://schemas.microsoft.com/office/drawing/2014/main" id="{DC68760E-CB81-4EA6-AC98-8BA8AB742B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7E9A524-C0C7-4629-95AE-79136B1011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DDCA58-9CDB-4FFB-8A78-1AEDA0AC45E8}" type="slidenum">
              <a:rPr lang="tr-TR" smtClean="0"/>
              <a:t>‹#›</a:t>
            </a:fld>
            <a:endParaRPr lang="tr-TR"/>
          </a:p>
        </p:txBody>
      </p:sp>
    </p:spTree>
    <p:extLst>
      <p:ext uri="{BB962C8B-B14F-4D97-AF65-F5344CB8AC3E}">
        <p14:creationId xmlns:p14="http://schemas.microsoft.com/office/powerpoint/2010/main" val="899242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5C0724-A1C1-4F6B-AAF2-51F06C7C3D21}"/>
              </a:ext>
            </a:extLst>
          </p:cNvPr>
          <p:cNvSpPr>
            <a:spLocks noGrp="1"/>
          </p:cNvSpPr>
          <p:nvPr>
            <p:ph type="ctrTitle"/>
          </p:nvPr>
        </p:nvSpPr>
        <p:spPr/>
        <p:txBody>
          <a:bodyPr/>
          <a:lstStyle/>
          <a:p>
            <a:r>
              <a:rPr lang="tr-TR" dirty="0"/>
              <a:t>TİCARÎ İŞLETME </a:t>
            </a:r>
          </a:p>
        </p:txBody>
      </p:sp>
      <p:sp>
        <p:nvSpPr>
          <p:cNvPr id="3" name="Alt Başlık 2">
            <a:extLst>
              <a:ext uri="{FF2B5EF4-FFF2-40B4-BE49-F238E27FC236}">
                <a16:creationId xmlns:a16="http://schemas.microsoft.com/office/drawing/2014/main" id="{F86928CA-E15F-4491-8051-F14E33B0AD3F}"/>
              </a:ext>
            </a:extLst>
          </p:cNvPr>
          <p:cNvSpPr>
            <a:spLocks noGrp="1"/>
          </p:cNvSpPr>
          <p:nvPr>
            <p:ph type="subTitle" idx="1"/>
          </p:nvPr>
        </p:nvSpPr>
        <p:spPr/>
        <p:txBody>
          <a:bodyPr/>
          <a:lstStyle/>
          <a:p>
            <a:r>
              <a:rPr lang="tr-TR" dirty="0" err="1"/>
              <a:t>İng</a:t>
            </a:r>
            <a:r>
              <a:rPr lang="tr-TR" dirty="0"/>
              <a:t>: </a:t>
            </a:r>
            <a:r>
              <a:rPr lang="de-DE" dirty="0"/>
              <a:t>Commercial </a:t>
            </a:r>
            <a:r>
              <a:rPr lang="de-DE" dirty="0" err="1"/>
              <a:t>enterprise</a:t>
            </a:r>
            <a:r>
              <a:rPr lang="de-DE" dirty="0"/>
              <a:t>/</a:t>
            </a:r>
            <a:r>
              <a:rPr lang="de-DE" dirty="0" err="1"/>
              <a:t>undertaking</a:t>
            </a:r>
            <a:r>
              <a:rPr lang="de-DE" dirty="0"/>
              <a:t>, </a:t>
            </a:r>
            <a:r>
              <a:rPr lang="tr-TR" dirty="0" err="1"/>
              <a:t>Alm</a:t>
            </a:r>
            <a:r>
              <a:rPr lang="tr-TR" dirty="0"/>
              <a:t>: </a:t>
            </a:r>
            <a:r>
              <a:rPr lang="de-DE" dirty="0"/>
              <a:t>das Unternehmen</a:t>
            </a:r>
            <a:endParaRPr lang="tr-TR" dirty="0"/>
          </a:p>
        </p:txBody>
      </p:sp>
    </p:spTree>
    <p:extLst>
      <p:ext uri="{BB962C8B-B14F-4D97-AF65-F5344CB8AC3E}">
        <p14:creationId xmlns:p14="http://schemas.microsoft.com/office/powerpoint/2010/main" val="319908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3355806-4C18-4DE5-99CD-5CE997216C8C}"/>
              </a:ext>
            </a:extLst>
          </p:cNvPr>
          <p:cNvSpPr>
            <a:spLocks noGrp="1"/>
          </p:cNvSpPr>
          <p:nvPr>
            <p:ph type="title"/>
          </p:nvPr>
        </p:nvSpPr>
        <p:spPr/>
        <p:txBody>
          <a:bodyPr/>
          <a:lstStyle/>
          <a:p>
            <a:r>
              <a:rPr lang="tr-TR" dirty="0"/>
              <a:t>TTK MADDE 11:</a:t>
            </a:r>
          </a:p>
        </p:txBody>
      </p:sp>
      <p:sp>
        <p:nvSpPr>
          <p:cNvPr id="3" name="İçerik Yer Tutucusu 2">
            <a:extLst>
              <a:ext uri="{FF2B5EF4-FFF2-40B4-BE49-F238E27FC236}">
                <a16:creationId xmlns:a16="http://schemas.microsoft.com/office/drawing/2014/main" id="{601085AF-B29C-49F3-8336-C836BF0FF204}"/>
              </a:ext>
            </a:extLst>
          </p:cNvPr>
          <p:cNvSpPr>
            <a:spLocks noGrp="1"/>
          </p:cNvSpPr>
          <p:nvPr>
            <p:ph idx="1"/>
          </p:nvPr>
        </p:nvSpPr>
        <p:spPr/>
        <p:txBody>
          <a:bodyPr/>
          <a:lstStyle/>
          <a:p>
            <a:pPr algn="just">
              <a:lnSpc>
                <a:spcPct val="150000"/>
              </a:lnSpc>
              <a:spcBef>
                <a:spcPts val="1200"/>
              </a:spcBef>
              <a:spcAft>
                <a:spcPts val="1200"/>
              </a:spcAft>
            </a:pPr>
            <a:r>
              <a:rPr lang="tr-TR" dirty="0"/>
              <a:t> Ticari işletme, esnaf işletmesi için öngörülen sınırı aşan düzeyde gelir sağlamayı hedef tutan faaliyetlerin devamlı ve  bağımsız şekilde yürütüldüğü işletmedir.</a:t>
            </a:r>
          </a:p>
        </p:txBody>
      </p:sp>
    </p:spTree>
    <p:extLst>
      <p:ext uri="{BB962C8B-B14F-4D97-AF65-F5344CB8AC3E}">
        <p14:creationId xmlns:p14="http://schemas.microsoft.com/office/powerpoint/2010/main" val="2086854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İçerik Yer Tutucusu 10">
            <a:extLst>
              <a:ext uri="{FF2B5EF4-FFF2-40B4-BE49-F238E27FC236}">
                <a16:creationId xmlns:a16="http://schemas.microsoft.com/office/drawing/2014/main" id="{61B4BADF-FFD2-44AC-AA7F-9AE209F10806}"/>
              </a:ext>
            </a:extLst>
          </p:cNvPr>
          <p:cNvGraphicFramePr>
            <a:graphicFrameLocks noGrp="1"/>
          </p:cNvGraphicFramePr>
          <p:nvPr>
            <p:ph idx="1"/>
            <p:extLst>
              <p:ext uri="{D42A27DB-BD31-4B8C-83A1-F6EECF244321}">
                <p14:modId xmlns:p14="http://schemas.microsoft.com/office/powerpoint/2010/main" val="956020832"/>
              </p:ext>
            </p:extLst>
          </p:nvPr>
        </p:nvGraphicFramePr>
        <p:xfrm>
          <a:off x="187325" y="279918"/>
          <a:ext cx="11755438" cy="6578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2675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F809EB75-7D9B-4D2F-910D-561C7D857EA9}"/>
              </a:ext>
            </a:extLst>
          </p:cNvPr>
          <p:cNvSpPr>
            <a:spLocks noGrp="1"/>
          </p:cNvSpPr>
          <p:nvPr>
            <p:ph idx="1"/>
          </p:nvPr>
        </p:nvSpPr>
        <p:spPr>
          <a:xfrm>
            <a:off x="199855" y="106449"/>
            <a:ext cx="11457992" cy="3531486"/>
          </a:xfrm>
        </p:spPr>
        <p:txBody>
          <a:bodyPr>
            <a:normAutofit/>
          </a:bodyPr>
          <a:lstStyle/>
          <a:p>
            <a:pPr marL="0" indent="0">
              <a:lnSpc>
                <a:spcPct val="150000"/>
              </a:lnSpc>
              <a:spcBef>
                <a:spcPts val="2400"/>
              </a:spcBef>
              <a:spcAft>
                <a:spcPts val="3000"/>
              </a:spcAft>
              <a:buNone/>
            </a:pPr>
            <a:r>
              <a:rPr lang="tr-TR" sz="1900" dirty="0"/>
              <a:t>5362 SAYILI ESNAF VE SANATKÂRLAR MESLEK KURULUŞLARI KANUNU</a:t>
            </a:r>
          </a:p>
          <a:p>
            <a:pPr marL="0" indent="0">
              <a:lnSpc>
                <a:spcPct val="150000"/>
              </a:lnSpc>
              <a:spcBef>
                <a:spcPts val="2400"/>
              </a:spcBef>
              <a:spcAft>
                <a:spcPts val="3000"/>
              </a:spcAft>
              <a:buNone/>
            </a:pPr>
            <a:r>
              <a:rPr lang="tr-TR" sz="1900" dirty="0"/>
              <a:t>Madde 3- a) Esnaf ve sanatkâr: İster gezici ister sabit bir mekânda bulunsun, Esnaf ve Sanatkâr ile Tacir ve Sanayiciyi Belirleme Koordinasyon Kurulunca belirlenen esnaf ve sanatkâr meslek kollarına dahil olup, ekonomik faaliyetini sermayesi ile birlikte bedenî çalışmasına dayandıran ve kazancı tacir veya sanayici niteliğini kazandırmayacak miktarda olan, basit usulde vergilendirilenler ve işletme hesabı esasına göre deftere tabi olanlar ile vergiden muaf bulunan meslek ve sanat sahibi kimseleri,</a:t>
            </a:r>
          </a:p>
        </p:txBody>
      </p:sp>
      <p:sp>
        <p:nvSpPr>
          <p:cNvPr id="3" name="İçerik Yer Tutucusu 4">
            <a:extLst>
              <a:ext uri="{FF2B5EF4-FFF2-40B4-BE49-F238E27FC236}">
                <a16:creationId xmlns:a16="http://schemas.microsoft.com/office/drawing/2014/main" id="{58E9F06F-10ED-4C3E-8B57-F3DC30FA2A97}"/>
              </a:ext>
            </a:extLst>
          </p:cNvPr>
          <p:cNvSpPr txBox="1">
            <a:spLocks/>
          </p:cNvSpPr>
          <p:nvPr/>
        </p:nvSpPr>
        <p:spPr>
          <a:xfrm>
            <a:off x="199855" y="3991897"/>
            <a:ext cx="11457992" cy="23228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2400"/>
              </a:spcBef>
              <a:spcAft>
                <a:spcPts val="3000"/>
              </a:spcAft>
              <a:buNone/>
            </a:pPr>
            <a:r>
              <a:rPr lang="tr-TR" sz="2400" dirty="0"/>
              <a:t>TTK m. 15: İster gezici olsun ister bir dükkânda veya bir sokağın belirli yerlerinde sabit bulunsun, ekonomik faaliyeti sermayesinden fazla bedenî çalışmasına dayanan ve geliri 11 inci maddenin ikinci fıkrası uyarınca çıkarılacak kararnamede gösterilen sınırı aşmayan ve sanat veya ticaretle uğraşan kişi esnaftır. </a:t>
            </a:r>
          </a:p>
        </p:txBody>
      </p:sp>
    </p:spTree>
    <p:extLst>
      <p:ext uri="{BB962C8B-B14F-4D97-AF65-F5344CB8AC3E}">
        <p14:creationId xmlns:p14="http://schemas.microsoft.com/office/powerpoint/2010/main" val="2925933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çerik Yer Tutucusu 12">
            <a:extLst>
              <a:ext uri="{FF2B5EF4-FFF2-40B4-BE49-F238E27FC236}">
                <a16:creationId xmlns:a16="http://schemas.microsoft.com/office/drawing/2014/main" id="{0EC9FDD0-B9DD-45EA-9D26-E4A302F7557A}"/>
              </a:ext>
            </a:extLst>
          </p:cNvPr>
          <p:cNvPicPr>
            <a:picLocks noGrp="1" noChangeAspect="1"/>
          </p:cNvPicPr>
          <p:nvPr>
            <p:ph idx="1"/>
          </p:nvPr>
        </p:nvPicPr>
        <p:blipFill>
          <a:blip r:embed="rId2"/>
          <a:stretch>
            <a:fillRect/>
          </a:stretch>
        </p:blipFill>
        <p:spPr>
          <a:xfrm>
            <a:off x="0" y="0"/>
            <a:ext cx="12146732" cy="5766318"/>
          </a:xfrm>
          <a:prstGeom prst="rect">
            <a:avLst/>
          </a:prstGeom>
        </p:spPr>
      </p:pic>
    </p:spTree>
    <p:extLst>
      <p:ext uri="{BB962C8B-B14F-4D97-AF65-F5344CB8AC3E}">
        <p14:creationId xmlns:p14="http://schemas.microsoft.com/office/powerpoint/2010/main" val="170437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6C5E012-219C-446E-91A0-C87817BDE6C2}"/>
              </a:ext>
            </a:extLst>
          </p:cNvPr>
          <p:cNvSpPr>
            <a:spLocks noGrp="1"/>
          </p:cNvSpPr>
          <p:nvPr>
            <p:ph idx="1"/>
          </p:nvPr>
        </p:nvSpPr>
        <p:spPr>
          <a:xfrm>
            <a:off x="363895" y="317240"/>
            <a:ext cx="11569958" cy="6260841"/>
          </a:xfrm>
        </p:spPr>
        <p:txBody>
          <a:bodyPr>
            <a:normAutofit/>
          </a:bodyPr>
          <a:lstStyle/>
          <a:p>
            <a:pPr marL="0" indent="0">
              <a:lnSpc>
                <a:spcPct val="150000"/>
              </a:lnSpc>
              <a:spcBef>
                <a:spcPts val="600"/>
              </a:spcBef>
              <a:spcAft>
                <a:spcPts val="600"/>
              </a:spcAft>
              <a:buNone/>
            </a:pPr>
            <a:r>
              <a:rPr lang="tr-TR" sz="2400" b="1" dirty="0"/>
              <a:t>VERGİ USUL KANUNU</a:t>
            </a:r>
          </a:p>
          <a:p>
            <a:pPr marL="0" indent="0">
              <a:lnSpc>
                <a:spcPct val="150000"/>
              </a:lnSpc>
              <a:spcBef>
                <a:spcPts val="600"/>
              </a:spcBef>
              <a:spcAft>
                <a:spcPts val="600"/>
              </a:spcAft>
              <a:buNone/>
            </a:pPr>
            <a:r>
              <a:rPr lang="tr-TR" sz="2400" dirty="0"/>
              <a:t>Birinci sınıf tüccarlar: </a:t>
            </a:r>
          </a:p>
          <a:p>
            <a:pPr marL="0" indent="0">
              <a:lnSpc>
                <a:spcPct val="150000"/>
              </a:lnSpc>
              <a:spcBef>
                <a:spcPts val="600"/>
              </a:spcBef>
              <a:spcAft>
                <a:spcPts val="600"/>
              </a:spcAft>
              <a:buNone/>
            </a:pPr>
            <a:r>
              <a:rPr lang="tr-TR" sz="2400" dirty="0"/>
              <a:t>Madde 177 –Aşağıda yazılı tüccarlar, I inci sınıfa dahildirler:</a:t>
            </a:r>
          </a:p>
          <a:p>
            <a:pPr marL="0" indent="0">
              <a:lnSpc>
                <a:spcPct val="150000"/>
              </a:lnSpc>
              <a:spcBef>
                <a:spcPts val="600"/>
              </a:spcBef>
              <a:spcAft>
                <a:spcPts val="600"/>
              </a:spcAft>
              <a:buNone/>
            </a:pPr>
            <a:r>
              <a:rPr lang="tr-TR" sz="2400" dirty="0"/>
              <a:t>	 1. Satın aldıkları malları olduğu gibi veya işledikten sonra satan ve yıllık alımlarının tutarı (190.000 TL) lirayı veya satışlarının tutarı (260.000 TL) lirayı aşanlar;</a:t>
            </a:r>
          </a:p>
          <a:p>
            <a:pPr marL="0" indent="0">
              <a:lnSpc>
                <a:spcPct val="150000"/>
              </a:lnSpc>
              <a:spcBef>
                <a:spcPts val="600"/>
              </a:spcBef>
              <a:spcAft>
                <a:spcPts val="600"/>
              </a:spcAft>
              <a:buNone/>
            </a:pPr>
            <a:r>
              <a:rPr lang="tr-TR" sz="2400" dirty="0"/>
              <a:t>	 2. Birinci bentte yazılı olanların dışındaki işlerle uğraşıp da bir yıl içinde elde ettikleri gayri safi iş hasılatı (100.000 TL) lirayı aşanlar; </a:t>
            </a:r>
          </a:p>
          <a:p>
            <a:pPr marL="0" indent="0">
              <a:lnSpc>
                <a:spcPct val="150000"/>
              </a:lnSpc>
              <a:spcBef>
                <a:spcPts val="600"/>
              </a:spcBef>
              <a:spcAft>
                <a:spcPts val="600"/>
              </a:spcAft>
              <a:buNone/>
            </a:pPr>
            <a:r>
              <a:rPr lang="tr-TR" sz="2400" dirty="0"/>
              <a:t>	3. 1 ve 2 numaralı bentlerde yazılı, işlerin birlikte yapılması halinde 2 numaralı bentte yazılı iş hasılatının beş katı ile yıllık satış tutarının toplamı (190.000 TL) lirayı aşanlar;</a:t>
            </a:r>
          </a:p>
          <a:p>
            <a:pPr>
              <a:lnSpc>
                <a:spcPct val="150000"/>
              </a:lnSpc>
              <a:spcBef>
                <a:spcPts val="600"/>
              </a:spcBef>
              <a:spcAft>
                <a:spcPts val="600"/>
              </a:spcAft>
            </a:pPr>
            <a:endParaRPr lang="tr-TR" sz="2400" dirty="0"/>
          </a:p>
        </p:txBody>
      </p:sp>
    </p:spTree>
    <p:extLst>
      <p:ext uri="{BB962C8B-B14F-4D97-AF65-F5344CB8AC3E}">
        <p14:creationId xmlns:p14="http://schemas.microsoft.com/office/powerpoint/2010/main" val="2228990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EF98296-C82F-40F6-8983-732EC2178492}"/>
              </a:ext>
            </a:extLst>
          </p:cNvPr>
          <p:cNvSpPr>
            <a:spLocks noGrp="1"/>
          </p:cNvSpPr>
          <p:nvPr>
            <p:ph type="title"/>
          </p:nvPr>
        </p:nvSpPr>
        <p:spPr/>
        <p:txBody>
          <a:bodyPr/>
          <a:lstStyle/>
          <a:p>
            <a:r>
              <a:rPr lang="tr-TR" dirty="0"/>
              <a:t>Gelir Vergisi Kanunu m. 65/II</a:t>
            </a:r>
          </a:p>
        </p:txBody>
      </p:sp>
      <p:sp>
        <p:nvSpPr>
          <p:cNvPr id="3" name="İçerik Yer Tutucusu 2">
            <a:extLst>
              <a:ext uri="{FF2B5EF4-FFF2-40B4-BE49-F238E27FC236}">
                <a16:creationId xmlns:a16="http://schemas.microsoft.com/office/drawing/2014/main" id="{3724A048-E79D-4584-897C-1ACE01CAE7FB}"/>
              </a:ext>
            </a:extLst>
          </p:cNvPr>
          <p:cNvSpPr>
            <a:spLocks noGrp="1"/>
          </p:cNvSpPr>
          <p:nvPr>
            <p:ph idx="1"/>
          </p:nvPr>
        </p:nvSpPr>
        <p:spPr/>
        <p:txBody>
          <a:bodyPr>
            <a:normAutofit/>
          </a:bodyPr>
          <a:lstStyle/>
          <a:p>
            <a:pPr marL="0" indent="0" algn="just">
              <a:lnSpc>
                <a:spcPct val="150000"/>
              </a:lnSpc>
              <a:spcBef>
                <a:spcPts val="1200"/>
              </a:spcBef>
              <a:spcAft>
                <a:spcPts val="1800"/>
              </a:spcAft>
              <a:buNone/>
            </a:pPr>
            <a:r>
              <a:rPr lang="tr-TR" sz="3200" dirty="0"/>
              <a:t>	Serbest meslek faaliyeti; sermayeden ziyade şahsi mesaiye ilmi veya mesleki bilgiye veya  </a:t>
            </a:r>
            <a:r>
              <a:rPr lang="tr-TR" sz="3200" dirty="0" err="1"/>
              <a:t>ihtısasa</a:t>
            </a:r>
            <a:r>
              <a:rPr lang="tr-TR" sz="3200" dirty="0"/>
              <a:t> dayanan  ve  ticari  mahiyette </a:t>
            </a:r>
            <a:r>
              <a:rPr lang="tr-TR" sz="3200" dirty="0" err="1"/>
              <a:t>olmıyan</a:t>
            </a:r>
            <a:r>
              <a:rPr lang="tr-TR" sz="3200" dirty="0"/>
              <a:t>  işlerin iş  verene tabi  olmaksızın şahsi sorumluluk altında kendi nam ve hesabına yapılmasıdır.</a:t>
            </a:r>
          </a:p>
        </p:txBody>
      </p:sp>
    </p:spTree>
    <p:extLst>
      <p:ext uri="{BB962C8B-B14F-4D97-AF65-F5344CB8AC3E}">
        <p14:creationId xmlns:p14="http://schemas.microsoft.com/office/powerpoint/2010/main" val="16588504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TotalTime>
  <Words>209</Words>
  <Application>Microsoft Office PowerPoint</Application>
  <PresentationFormat>Geniş ekran</PresentationFormat>
  <Paragraphs>19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TİCARÎ İŞLETME </vt:lpstr>
      <vt:lpstr>TTK MADDE 11:</vt:lpstr>
      <vt:lpstr>PowerPoint Sunusu</vt:lpstr>
      <vt:lpstr>PowerPoint Sunusu</vt:lpstr>
      <vt:lpstr>PowerPoint Sunusu</vt:lpstr>
      <vt:lpstr>PowerPoint Sunusu</vt:lpstr>
      <vt:lpstr>Gelir Vergisi Kanunu m. 65/II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dc:creator>
  <cp:lastModifiedBy>h</cp:lastModifiedBy>
  <cp:revision>16</cp:revision>
  <dcterms:created xsi:type="dcterms:W3CDTF">2018-10-04T15:36:47Z</dcterms:created>
  <dcterms:modified xsi:type="dcterms:W3CDTF">2019-06-24T17:04:41Z</dcterms:modified>
</cp:coreProperties>
</file>