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0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18.11.2018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18.11.2018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18.11.2018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18.11.2018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18.11.2018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18.11.2018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18.11.2018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18.11.2018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7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 algn="ctr">
              <a:buNone/>
            </a:pPr>
            <a:r>
              <a:rPr lang="tr-TR" sz="2400" dirty="0"/>
              <a:t>SINGLE SIDE BAND AMPLITUDE MODULATION (SSB AM)</a:t>
            </a:r>
          </a:p>
          <a:p>
            <a:pPr marL="0" indent="0" algn="ctr">
              <a:buNone/>
            </a:pPr>
            <a:r>
              <a:rPr lang="tr-TR" sz="2400"/>
              <a:t>VESTIGIAL SIDE BAND AMPLITUDE MODULATION (VSB AM)</a:t>
            </a:r>
            <a:endParaRPr lang="tr-TR" sz="24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B21CCF1-00CC-4C01-B82A-2D4C68B5F224}"/>
              </a:ext>
            </a:extLst>
          </p:cNvPr>
          <p:cNvSpPr/>
          <p:nvPr/>
        </p:nvSpPr>
        <p:spPr>
          <a:xfrm>
            <a:off x="651028" y="1493642"/>
            <a:ext cx="1005544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Conventional amplitude modulation is wasteful of both transmission power and bandwidth.</a:t>
            </a:r>
            <a:r>
              <a:rPr lang="tr-TR" sz="2800" dirty="0"/>
              <a:t> </a:t>
            </a:r>
            <a:r>
              <a:rPr lang="en-US" sz="2800" dirty="0"/>
              <a:t>Suppressing the carrier reduces the transmission power.</a:t>
            </a:r>
            <a:endParaRPr lang="tr-TR" sz="28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C688DBCB-7D7D-40E3-BFD1-219759B919AE}"/>
              </a:ext>
            </a:extLst>
          </p:cNvPr>
          <p:cNvSpPr/>
          <p:nvPr/>
        </p:nvSpPr>
        <p:spPr>
          <a:xfrm>
            <a:off x="651027" y="3140165"/>
            <a:ext cx="1049932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err="1"/>
              <a:t>Suppressing</a:t>
            </a:r>
            <a:r>
              <a:rPr lang="tr-TR" sz="2800" dirty="0"/>
              <a:t> </a:t>
            </a:r>
            <a:r>
              <a:rPr lang="tr-TR" sz="2800" dirty="0" err="1"/>
              <a:t>one</a:t>
            </a:r>
            <a:r>
              <a:rPr lang="tr-TR" sz="2800" dirty="0"/>
              <a:t> </a:t>
            </a:r>
            <a:r>
              <a:rPr lang="tr-TR" sz="2800" dirty="0" err="1"/>
              <a:t>sideband</a:t>
            </a:r>
            <a:r>
              <a:rPr lang="tr-TR" sz="2800" dirty="0"/>
              <a:t>, </a:t>
            </a:r>
            <a:r>
              <a:rPr lang="en-US" sz="2800" dirty="0"/>
              <a:t>in whole or part, reduces transmission</a:t>
            </a:r>
            <a:r>
              <a:rPr lang="tr-TR" sz="2800" dirty="0"/>
              <a:t> </a:t>
            </a:r>
            <a:r>
              <a:rPr lang="en-US" sz="2800" dirty="0"/>
              <a:t>bandwidth and leads to single-sideband</a:t>
            </a:r>
            <a:r>
              <a:rPr lang="tr-TR" sz="2800" dirty="0"/>
              <a:t> </a:t>
            </a:r>
            <a:r>
              <a:rPr lang="en-US" sz="2800" dirty="0"/>
              <a:t>modulation (SSB) or vestigial</a:t>
            </a:r>
            <a:r>
              <a:rPr lang="tr-TR" sz="2800" dirty="0"/>
              <a:t> </a:t>
            </a:r>
            <a:r>
              <a:rPr lang="en-US" sz="2800" dirty="0"/>
              <a:t>sideband modulation (VSB) discussed in this section.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42666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26374B11-C523-4593-932E-554B04E40A5B}"/>
              </a:ext>
            </a:extLst>
          </p:cNvPr>
          <p:cNvSpPr/>
          <p:nvPr/>
        </p:nvSpPr>
        <p:spPr>
          <a:xfrm>
            <a:off x="580007" y="1522066"/>
            <a:ext cx="3694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SSB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E6931EC5-FD42-4D55-BF9C-386F624ACBF5}"/>
              </a:ext>
            </a:extLst>
          </p:cNvPr>
          <p:cNvSpPr/>
          <p:nvPr/>
        </p:nvSpPr>
        <p:spPr>
          <a:xfrm>
            <a:off x="580006" y="2212743"/>
            <a:ext cx="107745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upper and lower sidebands of DSB are uniquely related by symmetry about</a:t>
            </a:r>
            <a:r>
              <a:rPr lang="tr-TR" sz="2800" dirty="0"/>
              <a:t> </a:t>
            </a:r>
            <a:r>
              <a:rPr lang="en-US" sz="2800" dirty="0"/>
              <a:t>the carrier frequency, so either one contains </a:t>
            </a:r>
            <a:r>
              <a:rPr lang="en-US" sz="2800" i="1" dirty="0"/>
              <a:t>all </a:t>
            </a:r>
            <a:r>
              <a:rPr lang="en-US" sz="2800" dirty="0"/>
              <a:t>the message information.</a:t>
            </a:r>
            <a:endParaRPr lang="tr-TR" sz="2800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C3DCE769-2DE0-4F58-BA6B-0E1F5EE02340}"/>
              </a:ext>
            </a:extLst>
          </p:cNvPr>
          <p:cNvSpPr/>
          <p:nvPr/>
        </p:nvSpPr>
        <p:spPr>
          <a:xfrm>
            <a:off x="580005" y="3906609"/>
            <a:ext cx="107745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Figure 4.4–1</a:t>
            </a:r>
            <a:r>
              <a:rPr lang="en-US" sz="2800" i="1" dirty="0"/>
              <a:t>a</a:t>
            </a:r>
            <a:r>
              <a:rPr lang="tr-TR" sz="2800" i="1" dirty="0"/>
              <a:t>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186)</a:t>
            </a:r>
            <a:r>
              <a:rPr lang="en-US" sz="2800" i="1" dirty="0"/>
              <a:t> </a:t>
            </a:r>
            <a:r>
              <a:rPr lang="en-US" sz="2800" dirty="0"/>
              <a:t>presents a conceptual approach to single-sideband modulation.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8784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26374B11-C523-4593-932E-554B04E40A5B}"/>
              </a:ext>
            </a:extLst>
          </p:cNvPr>
          <p:cNvSpPr/>
          <p:nvPr/>
        </p:nvSpPr>
        <p:spPr>
          <a:xfrm>
            <a:off x="580007" y="1522066"/>
            <a:ext cx="3694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SSB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1DD9B971-B21D-4B98-8F9F-8907CDC3F160}"/>
                  </a:ext>
                </a:extLst>
              </p:cNvPr>
              <p:cNvSpPr/>
              <p:nvPr/>
            </p:nvSpPr>
            <p:spPr>
              <a:xfrm>
                <a:off x="580007" y="2453010"/>
                <a:ext cx="11395970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tr-TR" sz="2800" dirty="0"/>
                  <a:t>T</a:t>
                </a:r>
                <a:r>
                  <a:rPr lang="en-US" sz="2800" dirty="0"/>
                  <a:t>he DSB signal from a balanced modulator is applied to a sideband filter that</a:t>
                </a:r>
                <a:r>
                  <a:rPr lang="tr-TR" sz="2800" dirty="0"/>
                  <a:t> </a:t>
                </a:r>
                <a:r>
                  <a:rPr lang="en-US" sz="2800" dirty="0"/>
                  <a:t>suppresses one sideband. </a:t>
                </a:r>
                <a:endParaRPr lang="tr-TR" sz="2800" dirty="0"/>
              </a:p>
              <a:p>
                <a:endParaRPr lang="tr-TR" sz="2800" dirty="0"/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800" dirty="0"/>
                  <a:t>If the filter removes the lower sideband, the output spectrum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consists of the upper sideband alone, as illustrated by Fig. 4.4–1</a:t>
                </a:r>
                <a:r>
                  <a:rPr lang="en-US" sz="2800" i="1" dirty="0"/>
                  <a:t>b.</a:t>
                </a:r>
                <a:endParaRPr lang="tr-TR" sz="2800" dirty="0"/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1DD9B971-B21D-4B98-8F9F-8907CDC3F1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007" y="2453010"/>
                <a:ext cx="11395970" cy="2246769"/>
              </a:xfrm>
              <a:prstGeom prst="rect">
                <a:avLst/>
              </a:prstGeom>
              <a:blipFill>
                <a:blip r:embed="rId2"/>
                <a:stretch>
                  <a:fillRect l="-909" t="-2439" b="-677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3749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26374B11-C523-4593-932E-554B04E40A5B}"/>
              </a:ext>
            </a:extLst>
          </p:cNvPr>
          <p:cNvSpPr/>
          <p:nvPr/>
        </p:nvSpPr>
        <p:spPr>
          <a:xfrm>
            <a:off x="580007" y="1522066"/>
            <a:ext cx="37306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VSB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1F7F601-56C8-4627-B8AF-5ED5E3EB13DD}"/>
              </a:ext>
            </a:extLst>
          </p:cNvPr>
          <p:cNvSpPr/>
          <p:nvPr/>
        </p:nvSpPr>
        <p:spPr>
          <a:xfrm>
            <a:off x="580006" y="2244701"/>
            <a:ext cx="1087218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Bandwidth conservation argues for the use of SSB, but practical</a:t>
            </a:r>
            <a:r>
              <a:rPr lang="tr-TR" sz="2800" dirty="0"/>
              <a:t> </a:t>
            </a:r>
            <a:r>
              <a:rPr lang="en-US" sz="2800" dirty="0"/>
              <a:t>SSB systems have poor low-frequency response.</a:t>
            </a:r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On the other hand, DSB works quite</a:t>
            </a:r>
            <a:r>
              <a:rPr lang="tr-TR" sz="2800" dirty="0"/>
              <a:t> </a:t>
            </a:r>
            <a:r>
              <a:rPr lang="en-US" sz="2800" dirty="0"/>
              <a:t>well for low message frequencies but the transmission bandwidth is twice that</a:t>
            </a:r>
            <a:r>
              <a:rPr lang="tr-TR" sz="2800" dirty="0"/>
              <a:t> </a:t>
            </a:r>
            <a:r>
              <a:rPr lang="en-US" sz="2800" dirty="0"/>
              <a:t>of</a:t>
            </a:r>
            <a:r>
              <a:rPr lang="tr-TR" sz="2800" dirty="0"/>
              <a:t> </a:t>
            </a:r>
            <a:r>
              <a:rPr lang="en-US" sz="2800" dirty="0"/>
              <a:t>SSB. </a:t>
            </a:r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tr-TR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Clearly, a compromise modulation scheme is desired; that compromise is VSB.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89062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D9824C1-CB94-4F8F-9884-188D0A40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9D34AC4-6731-4EF0-A62B-53E64F6EB333}"/>
              </a:ext>
            </a:extLst>
          </p:cNvPr>
          <p:cNvSpPr/>
          <p:nvPr/>
        </p:nvSpPr>
        <p:spPr>
          <a:xfrm>
            <a:off x="580007" y="611210"/>
            <a:ext cx="9629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+mj-lt"/>
              </a:rPr>
              <a:t>SUPPRESSED-SIDEBAND AMPLITUDE MODULATION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26374B11-C523-4593-932E-554B04E40A5B}"/>
              </a:ext>
            </a:extLst>
          </p:cNvPr>
          <p:cNvSpPr/>
          <p:nvPr/>
        </p:nvSpPr>
        <p:spPr>
          <a:xfrm>
            <a:off x="580007" y="1522066"/>
            <a:ext cx="37306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VSB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11CFFEF-821B-4F66-A928-BA9592B779A5}"/>
              </a:ext>
            </a:extLst>
          </p:cNvPr>
          <p:cNvSpPr/>
          <p:nvPr/>
        </p:nvSpPr>
        <p:spPr>
          <a:xfrm>
            <a:off x="580007" y="2228697"/>
            <a:ext cx="108455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VSB is derived by filtering DSB (or AM) in such a fashion that one sideband is</a:t>
            </a:r>
            <a:r>
              <a:rPr lang="tr-TR" sz="2800" dirty="0"/>
              <a:t> </a:t>
            </a:r>
            <a:r>
              <a:rPr lang="en-US" sz="2800" dirty="0"/>
              <a:t>passed almost completely while just a trace, or </a:t>
            </a:r>
            <a:r>
              <a:rPr lang="en-US" sz="2800" b="1" dirty="0"/>
              <a:t>vestige, </a:t>
            </a:r>
            <a:r>
              <a:rPr lang="en-US" sz="2800" dirty="0"/>
              <a:t>of the other sideband is</a:t>
            </a:r>
            <a:r>
              <a:rPr lang="tr-TR" sz="2800" dirty="0"/>
              <a:t> </a:t>
            </a:r>
            <a:r>
              <a:rPr lang="tr-TR" sz="2800" dirty="0" err="1"/>
              <a:t>included</a:t>
            </a:r>
            <a:r>
              <a:rPr lang="tr-TR" sz="2800" dirty="0"/>
              <a:t>.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A674EA2C-8D6D-4E32-9FDE-F878706E3F12}"/>
              </a:ext>
            </a:extLst>
          </p:cNvPr>
          <p:cNvSpPr/>
          <p:nvPr/>
        </p:nvSpPr>
        <p:spPr>
          <a:xfrm>
            <a:off x="580007" y="3797103"/>
            <a:ext cx="111740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The key to VSB is the sideband filter, a typical transfer function</a:t>
            </a:r>
            <a:r>
              <a:rPr lang="tr-TR" sz="2800" dirty="0"/>
              <a:t> </a:t>
            </a:r>
            <a:r>
              <a:rPr lang="en-US" sz="2800" dirty="0"/>
              <a:t>being that</a:t>
            </a:r>
            <a:r>
              <a:rPr lang="tr-TR" sz="2800" dirty="0"/>
              <a:t> of </a:t>
            </a:r>
            <a:r>
              <a:rPr lang="tr-TR" sz="2800" dirty="0" err="1"/>
              <a:t>Fig</a:t>
            </a:r>
            <a:r>
              <a:rPr lang="tr-TR" sz="2800" dirty="0"/>
              <a:t>. 4.4–8</a:t>
            </a:r>
            <a:r>
              <a:rPr lang="tr-TR" sz="2800" i="1" dirty="0"/>
              <a:t>a 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192).</a:t>
            </a:r>
          </a:p>
        </p:txBody>
      </p:sp>
    </p:spTree>
    <p:extLst>
      <p:ext uri="{BB962C8B-B14F-4D97-AF65-F5344CB8AC3E}">
        <p14:creationId xmlns:p14="http://schemas.microsoft.com/office/powerpoint/2010/main" val="2645065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483</Words>
  <Application>Microsoft Office PowerPoint</Application>
  <PresentationFormat>Geniş ekran</PresentationFormat>
  <Paragraphs>46</Paragraphs>
  <Slides>8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Wingdings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75</cp:revision>
  <dcterms:created xsi:type="dcterms:W3CDTF">2018-07-07T11:05:27Z</dcterms:created>
  <dcterms:modified xsi:type="dcterms:W3CDTF">2018-11-18T12:14:25Z</dcterms:modified>
</cp:coreProperties>
</file>