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3"/>
  </p:notesMasterIdLst>
  <p:handoutMasterIdLst>
    <p:handoutMasterId r:id="rId14"/>
  </p:handoutMasterIdLst>
  <p:sldIdLst>
    <p:sldId id="266" r:id="rId2"/>
    <p:sldId id="256" r:id="rId3"/>
    <p:sldId id="257" r:id="rId4"/>
    <p:sldId id="259" r:id="rId5"/>
    <p:sldId id="258"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notesViewPr>
    <p:cSldViewPr snapToGrid="0">
      <p:cViewPr varScale="1">
        <p:scale>
          <a:sx n="56" d="100"/>
          <a:sy n="56" d="100"/>
        </p:scale>
        <p:origin x="285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10F1D1B-AD41-4F3B-9091-A69A7B0FFF4A}" type="datetimeFigureOut">
              <a:rPr lang="en-US" smtClean="0"/>
              <a:t>1/10/2018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F948430-732F-48AA-A129-1BDBE1E1EAB2}" type="slidenum">
              <a:rPr lang="en-US" smtClean="0"/>
              <a:t>‹#›</a:t>
            </a:fld>
            <a:endParaRPr lang="en-US"/>
          </a:p>
        </p:txBody>
      </p:sp>
    </p:spTree>
    <p:extLst>
      <p:ext uri="{BB962C8B-B14F-4D97-AF65-F5344CB8AC3E}">
        <p14:creationId xmlns:p14="http://schemas.microsoft.com/office/powerpoint/2010/main" val="630365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97C52A-5ACD-4127-A0DC-1AC4825296E3}" type="datetimeFigureOut">
              <a:rPr lang="en-US" smtClean="0"/>
              <a:t>1/10/2018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24575E-4A84-4768-9B80-C46DFC7A0236}" type="slidenum">
              <a:rPr lang="en-US" smtClean="0"/>
              <a:t>‹#›</a:t>
            </a:fld>
            <a:endParaRPr lang="en-US"/>
          </a:p>
        </p:txBody>
      </p:sp>
    </p:spTree>
    <p:extLst>
      <p:ext uri="{BB962C8B-B14F-4D97-AF65-F5344CB8AC3E}">
        <p14:creationId xmlns:p14="http://schemas.microsoft.com/office/powerpoint/2010/main" val="789592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4400" b="1" cap="none" baseline="0">
                <a:blipFill dpi="0" rotWithShape="1">
                  <a:blip r:embed="rId4"/>
                  <a:srcRect/>
                  <a:tile tx="6350" ty="-127000" sx="65000" sy="64000" flip="none" algn="tl"/>
                </a:blip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8314FF14-0549-42E5-B534-EC6EF10B2106}" type="datetime1">
              <a:rPr lang="en-US" smtClean="0"/>
              <a:t>1/10/2018</a:t>
            </a:fld>
            <a:endParaRPr lang="en-US"/>
          </a:p>
        </p:txBody>
      </p:sp>
      <p:sp>
        <p:nvSpPr>
          <p:cNvPr id="5" name="Footer Placeholder 4"/>
          <p:cNvSpPr>
            <a:spLocks noGrp="1"/>
          </p:cNvSpPr>
          <p:nvPr>
            <p:ph type="ftr" sz="quarter" idx="11"/>
          </p:nvPr>
        </p:nvSpPr>
        <p:spPr/>
        <p:txBody>
          <a:bodyPr/>
          <a:lstStyle/>
          <a:p>
            <a:r>
              <a:rPr lang="tr-TR" smtClean="0"/>
              <a:t>AÜHF İktisat – F. Kemal Kızılca </a:t>
            </a:r>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4D8376-711E-49DB-83F9-296658250159}" type="slidenum">
              <a:rPr lang="en-US" smtClean="0"/>
              <a:t>‹#›</a:t>
            </a:fld>
            <a:endParaRPr lang="en-US" dirty="0"/>
          </a:p>
        </p:txBody>
      </p:sp>
    </p:spTree>
    <p:extLst>
      <p:ext uri="{BB962C8B-B14F-4D97-AF65-F5344CB8AC3E}">
        <p14:creationId xmlns:p14="http://schemas.microsoft.com/office/powerpoint/2010/main" val="2443744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2BD11E-9E16-4549-B2C3-E348452854D5}" type="datetime1">
              <a:rPr lang="en-US" smtClean="0"/>
              <a:t>1/10/2018</a:t>
            </a:fld>
            <a:endParaRPr lang="en-US"/>
          </a:p>
        </p:txBody>
      </p:sp>
      <p:sp>
        <p:nvSpPr>
          <p:cNvPr id="5" name="Footer Placeholder 4"/>
          <p:cNvSpPr>
            <a:spLocks noGrp="1"/>
          </p:cNvSpPr>
          <p:nvPr>
            <p:ph type="ftr" sz="quarter" idx="11"/>
          </p:nvPr>
        </p:nvSpPr>
        <p:spPr/>
        <p:txBody>
          <a:bodyPr/>
          <a:lstStyle/>
          <a:p>
            <a:r>
              <a:rPr lang="en-US" smtClean="0"/>
              <a:t>AÜHF İktisat – F. Kemal Kızılca </a:t>
            </a:r>
            <a:endParaRPr lang="en-US"/>
          </a:p>
        </p:txBody>
      </p:sp>
      <p:sp>
        <p:nvSpPr>
          <p:cNvPr id="6" name="Slide Number Placeholder 5"/>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1393899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6B91C4-9774-4A06-93D7-A2CB8F4C6A60}" type="datetime1">
              <a:rPr lang="en-US" smtClean="0"/>
              <a:t>1/10/2018</a:t>
            </a:fld>
            <a:endParaRPr lang="en-US"/>
          </a:p>
        </p:txBody>
      </p:sp>
      <p:sp>
        <p:nvSpPr>
          <p:cNvPr id="5" name="Footer Placeholder 4"/>
          <p:cNvSpPr>
            <a:spLocks noGrp="1"/>
          </p:cNvSpPr>
          <p:nvPr>
            <p:ph type="ftr" sz="quarter" idx="11"/>
          </p:nvPr>
        </p:nvSpPr>
        <p:spPr/>
        <p:txBody>
          <a:bodyPr/>
          <a:lstStyle/>
          <a:p>
            <a:r>
              <a:rPr lang="en-US" smtClean="0"/>
              <a:t>AÜHF İktisat – F. Kemal Kızılca </a:t>
            </a:r>
            <a:endParaRPr lang="en-US"/>
          </a:p>
        </p:txBody>
      </p:sp>
      <p:sp>
        <p:nvSpPr>
          <p:cNvPr id="6" name="Slide Number Placeholder 5"/>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1874079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476251"/>
            <a:ext cx="10972800" cy="720725"/>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341438"/>
            <a:ext cx="10972800" cy="4824412"/>
          </a:xfrm>
        </p:spPr>
        <p:txBody>
          <a:bodyPr/>
          <a:lstStyle/>
          <a:p>
            <a:pPr lvl="0"/>
            <a:endParaRPr lang="tr-TR" noProof="0" smtClean="0"/>
          </a:p>
        </p:txBody>
      </p:sp>
      <p:sp>
        <p:nvSpPr>
          <p:cNvPr id="4" name="Rectangle 2"/>
          <p:cNvSpPr>
            <a:spLocks noGrp="1" noChangeArrowheads="1"/>
          </p:cNvSpPr>
          <p:nvPr>
            <p:ph type="ftr" sz="quarter" idx="10"/>
          </p:nvPr>
        </p:nvSpPr>
        <p:spPr>
          <a:ln/>
        </p:spPr>
        <p:txBody>
          <a:bodyPr/>
          <a:lstStyle>
            <a:lvl1pPr>
              <a:defRPr/>
            </a:lvl1pPr>
          </a:lstStyle>
          <a:p>
            <a:pPr>
              <a:defRPr/>
            </a:pPr>
            <a:endParaRPr lang="tr-TR"/>
          </a:p>
        </p:txBody>
      </p:sp>
      <p:sp>
        <p:nvSpPr>
          <p:cNvPr id="5" name="Rectangle 3"/>
          <p:cNvSpPr>
            <a:spLocks noGrp="1" noChangeArrowheads="1"/>
          </p:cNvSpPr>
          <p:nvPr>
            <p:ph type="sldNum" sz="quarter" idx="11"/>
          </p:nvPr>
        </p:nvSpPr>
        <p:spPr>
          <a:ln/>
        </p:spPr>
        <p:txBody>
          <a:bodyPr/>
          <a:lstStyle>
            <a:lvl1pPr>
              <a:defRPr/>
            </a:lvl1pPr>
          </a:lstStyle>
          <a:p>
            <a:pPr>
              <a:defRPr/>
            </a:pPr>
            <a:fld id="{34BB2479-2380-4F43-A0BB-0639EFEA7441}" type="slidenum">
              <a:rPr lang="tr-TR"/>
              <a:pPr>
                <a:defRPr/>
              </a:pPr>
              <a:t>‹#›</a:t>
            </a:fld>
            <a:endParaRPr lang="tr-TR"/>
          </a:p>
        </p:txBody>
      </p:sp>
      <p:sp>
        <p:nvSpPr>
          <p:cNvPr id="6" name="Rectangle 16"/>
          <p:cNvSpPr>
            <a:spLocks noGrp="1" noChangeArrowheads="1"/>
          </p:cNvSpPr>
          <p:nvPr>
            <p:ph type="dt" sz="half" idx="12"/>
          </p:nvPr>
        </p:nvSpPr>
        <p:spPr>
          <a:ln/>
        </p:spPr>
        <p:txBody>
          <a:bodyPr/>
          <a:lstStyle>
            <a:lvl1pPr>
              <a:defRPr/>
            </a:lvl1pPr>
          </a:lstStyle>
          <a:p>
            <a:pPr>
              <a:defRPr/>
            </a:pPr>
            <a:endParaRPr lang="tr-TR"/>
          </a:p>
        </p:txBody>
      </p:sp>
    </p:spTree>
    <p:extLst>
      <p:ext uri="{BB962C8B-B14F-4D97-AF65-F5344CB8AC3E}">
        <p14:creationId xmlns:p14="http://schemas.microsoft.com/office/powerpoint/2010/main" val="4150807934"/>
      </p:ext>
    </p:extLst>
  </p:cSld>
  <p:clrMapOvr>
    <a:masterClrMapping/>
  </p:clrMapOvr>
  <p:transition>
    <p:cover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476251"/>
            <a:ext cx="10972800" cy="72072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341438"/>
            <a:ext cx="5384800" cy="48244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341438"/>
            <a:ext cx="5384800" cy="48244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ftr" sz="quarter" idx="10"/>
          </p:nvPr>
        </p:nvSpPr>
        <p:spPr>
          <a:ln/>
        </p:spPr>
        <p:txBody>
          <a:bodyPr/>
          <a:lstStyle>
            <a:lvl1pPr>
              <a:defRPr/>
            </a:lvl1pPr>
          </a:lstStyle>
          <a:p>
            <a:pPr>
              <a:defRPr/>
            </a:pPr>
            <a:endParaRPr lang="tr-TR"/>
          </a:p>
        </p:txBody>
      </p:sp>
      <p:sp>
        <p:nvSpPr>
          <p:cNvPr id="6" name="Rectangle 3"/>
          <p:cNvSpPr>
            <a:spLocks noGrp="1" noChangeArrowheads="1"/>
          </p:cNvSpPr>
          <p:nvPr>
            <p:ph type="sldNum" sz="quarter" idx="11"/>
          </p:nvPr>
        </p:nvSpPr>
        <p:spPr>
          <a:ln/>
        </p:spPr>
        <p:txBody>
          <a:bodyPr/>
          <a:lstStyle>
            <a:lvl1pPr>
              <a:defRPr/>
            </a:lvl1pPr>
          </a:lstStyle>
          <a:p>
            <a:pPr>
              <a:defRPr/>
            </a:pPr>
            <a:fld id="{1A8B5781-A7BB-4F14-A823-BA66517231AF}" type="slidenum">
              <a:rPr lang="tr-TR"/>
              <a:pPr>
                <a:defRPr/>
              </a:pPr>
              <a:t>‹#›</a:t>
            </a:fld>
            <a:endParaRPr lang="tr-TR"/>
          </a:p>
        </p:txBody>
      </p:sp>
      <p:sp>
        <p:nvSpPr>
          <p:cNvPr id="7" name="Rectangle 16"/>
          <p:cNvSpPr>
            <a:spLocks noGrp="1" noChangeArrowheads="1"/>
          </p:cNvSpPr>
          <p:nvPr>
            <p:ph type="dt" sz="half" idx="12"/>
          </p:nvPr>
        </p:nvSpPr>
        <p:spPr>
          <a:ln/>
        </p:spPr>
        <p:txBody>
          <a:bodyPr/>
          <a:lstStyle>
            <a:lvl1pPr>
              <a:defRPr/>
            </a:lvl1pPr>
          </a:lstStyle>
          <a:p>
            <a:pPr>
              <a:defRPr/>
            </a:pPr>
            <a:endParaRPr lang="tr-TR"/>
          </a:p>
        </p:txBody>
      </p:sp>
    </p:spTree>
    <p:extLst>
      <p:ext uri="{BB962C8B-B14F-4D97-AF65-F5344CB8AC3E}">
        <p14:creationId xmlns:p14="http://schemas.microsoft.com/office/powerpoint/2010/main" val="519227767"/>
      </p:ext>
    </p:extLst>
  </p:cSld>
  <p:clrMapOvr>
    <a:masterClrMapping/>
  </p:clrMapOvr>
  <p:transition>
    <p:cover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9848" y="347730"/>
            <a:ext cx="10058400" cy="940157"/>
          </a:xfrm>
        </p:spPr>
        <p:txBody>
          <a:bodyPr>
            <a:normAutofit/>
          </a:bodyPr>
          <a:lstStyle>
            <a:lvl1pPr>
              <a:defRPr sz="3600"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1069848" y="1468192"/>
            <a:ext cx="10058400" cy="4704008"/>
          </a:xfrm>
        </p:spPr>
        <p:txBody>
          <a:bodyPr/>
          <a:lstStyle>
            <a:lvl1pPr>
              <a:defRPr sz="2400" baseline="0"/>
            </a:lvl1pPr>
            <a:lvl2pPr>
              <a:defRPr sz="2200" baseline="0"/>
            </a:lvl2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9324CF3-6FB5-4190-BA6C-9EC03856690C}" type="datetime1">
              <a:rPr lang="en-US" smtClean="0"/>
              <a:t>1/10/2018</a:t>
            </a:fld>
            <a:endParaRPr lang="en-US"/>
          </a:p>
        </p:txBody>
      </p:sp>
      <p:sp>
        <p:nvSpPr>
          <p:cNvPr id="6" name="Slide Number Placeholder 5"/>
          <p:cNvSpPr>
            <a:spLocks noGrp="1"/>
          </p:cNvSpPr>
          <p:nvPr>
            <p:ph type="sldNum" sz="quarter" idx="12"/>
          </p:nvPr>
        </p:nvSpPr>
        <p:spPr/>
        <p:txBody>
          <a:bodyPr/>
          <a:lstStyle/>
          <a:p>
            <a:fld id="{4F4D8376-711E-49DB-83F9-296658250159}" type="slidenum">
              <a:rPr lang="en-US" smtClean="0"/>
              <a:t>‹#›</a:t>
            </a:fld>
            <a:endParaRPr lang="en-US"/>
          </a:p>
        </p:txBody>
      </p:sp>
      <p:sp>
        <p:nvSpPr>
          <p:cNvPr id="5" name="Footer Placeholder 4"/>
          <p:cNvSpPr>
            <a:spLocks noGrp="1"/>
          </p:cNvSpPr>
          <p:nvPr>
            <p:ph type="ftr" sz="quarter" idx="11"/>
          </p:nvPr>
        </p:nvSpPr>
        <p:spPr/>
        <p:txBody>
          <a:bodyPr/>
          <a:lstStyle/>
          <a:p>
            <a:r>
              <a:rPr lang="tr-TR" dirty="0" smtClean="0"/>
              <a:t>AÜHF İktisat – F. Kemal Kızılca</a:t>
            </a:r>
            <a:endParaRPr lang="en-US" dirty="0" smtClean="0"/>
          </a:p>
          <a:p>
            <a:endParaRPr lang="en-US" dirty="0"/>
          </a:p>
        </p:txBody>
      </p:sp>
    </p:spTree>
    <p:extLst>
      <p:ext uri="{BB962C8B-B14F-4D97-AF65-F5344CB8AC3E}">
        <p14:creationId xmlns:p14="http://schemas.microsoft.com/office/powerpoint/2010/main" val="34222911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49D9C418-5D20-436E-B651-414DA32331AC}" type="datetime1">
              <a:rPr lang="en-US" smtClean="0"/>
              <a:t>1/10/2018</a:t>
            </a:fld>
            <a:endParaRPr lang="en-US"/>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r>
              <a:rPr lang="en-US" smtClean="0"/>
              <a:t>AÜHF İktisat – F. Kemal Kızılca </a:t>
            </a:r>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4D8376-711E-49DB-83F9-296658250159}" type="slidenum">
              <a:rPr lang="en-US" smtClean="0"/>
              <a:t>‹#›</a:t>
            </a:fld>
            <a:endParaRPr lang="en-US"/>
          </a:p>
        </p:txBody>
      </p:sp>
    </p:spTree>
    <p:extLst>
      <p:ext uri="{BB962C8B-B14F-4D97-AF65-F5344CB8AC3E}">
        <p14:creationId xmlns:p14="http://schemas.microsoft.com/office/powerpoint/2010/main" val="1472907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F10D38-CB94-4E5D-967F-3B7FBF9908CC}" type="datetime1">
              <a:rPr lang="en-US" smtClean="0"/>
              <a:t>1/10/2018</a:t>
            </a:fld>
            <a:endParaRPr lang="en-US"/>
          </a:p>
        </p:txBody>
      </p:sp>
      <p:sp>
        <p:nvSpPr>
          <p:cNvPr id="6" name="Footer Placeholder 5"/>
          <p:cNvSpPr>
            <a:spLocks noGrp="1"/>
          </p:cNvSpPr>
          <p:nvPr>
            <p:ph type="ftr" sz="quarter" idx="11"/>
          </p:nvPr>
        </p:nvSpPr>
        <p:spPr/>
        <p:txBody>
          <a:bodyPr/>
          <a:lstStyle/>
          <a:p>
            <a:r>
              <a:rPr lang="en-US" smtClean="0"/>
              <a:t>AÜHF İktisat – F. Kemal Kızılca </a:t>
            </a:r>
            <a:endParaRPr lang="en-US"/>
          </a:p>
        </p:txBody>
      </p:sp>
      <p:sp>
        <p:nvSpPr>
          <p:cNvPr id="7" name="Slide Number Placeholder 6"/>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1078834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58C28E-5C7C-4D0C-A6E9-ADEAFDA085C4}" type="datetime1">
              <a:rPr lang="en-US" smtClean="0"/>
              <a:t>1/10/2018</a:t>
            </a:fld>
            <a:endParaRPr lang="en-US"/>
          </a:p>
        </p:txBody>
      </p:sp>
      <p:sp>
        <p:nvSpPr>
          <p:cNvPr id="8" name="Footer Placeholder 7"/>
          <p:cNvSpPr>
            <a:spLocks noGrp="1"/>
          </p:cNvSpPr>
          <p:nvPr>
            <p:ph type="ftr" sz="quarter" idx="11"/>
          </p:nvPr>
        </p:nvSpPr>
        <p:spPr/>
        <p:txBody>
          <a:bodyPr/>
          <a:lstStyle/>
          <a:p>
            <a:r>
              <a:rPr lang="en-US" smtClean="0"/>
              <a:t>AÜHF İktisat – F. Kemal Kızılca </a:t>
            </a:r>
            <a:endParaRPr lang="en-US"/>
          </a:p>
        </p:txBody>
      </p:sp>
      <p:sp>
        <p:nvSpPr>
          <p:cNvPr id="9" name="Slide Number Placeholder 8"/>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722848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2CD097-A213-49CC-9234-43D048B169C9}" type="datetime1">
              <a:rPr lang="en-US" smtClean="0"/>
              <a:t>1/10/2018</a:t>
            </a:fld>
            <a:endParaRPr lang="en-US"/>
          </a:p>
        </p:txBody>
      </p:sp>
      <p:sp>
        <p:nvSpPr>
          <p:cNvPr id="4" name="Footer Placeholder 3"/>
          <p:cNvSpPr>
            <a:spLocks noGrp="1"/>
          </p:cNvSpPr>
          <p:nvPr>
            <p:ph type="ftr" sz="quarter" idx="11"/>
          </p:nvPr>
        </p:nvSpPr>
        <p:spPr/>
        <p:txBody>
          <a:bodyPr/>
          <a:lstStyle/>
          <a:p>
            <a:r>
              <a:rPr lang="en-US" smtClean="0"/>
              <a:t>AÜHF İktisat – F. Kemal Kızılca </a:t>
            </a:r>
            <a:endParaRPr lang="en-US"/>
          </a:p>
        </p:txBody>
      </p:sp>
      <p:sp>
        <p:nvSpPr>
          <p:cNvPr id="5" name="Slide Number Placeholder 4"/>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38340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CE181E-0A4B-498B-99EB-2E88CB875411}" type="datetime1">
              <a:rPr lang="en-US" smtClean="0"/>
              <a:t>1/10/2018</a:t>
            </a:fld>
            <a:endParaRPr lang="en-US"/>
          </a:p>
        </p:txBody>
      </p:sp>
      <p:sp>
        <p:nvSpPr>
          <p:cNvPr id="3" name="Footer Placeholder 2"/>
          <p:cNvSpPr>
            <a:spLocks noGrp="1"/>
          </p:cNvSpPr>
          <p:nvPr>
            <p:ph type="ftr" sz="quarter" idx="11"/>
          </p:nvPr>
        </p:nvSpPr>
        <p:spPr/>
        <p:txBody>
          <a:bodyPr/>
          <a:lstStyle/>
          <a:p>
            <a:r>
              <a:rPr lang="en-US" smtClean="0"/>
              <a:t>AÜHF İktisat – F. Kemal Kızılca </a:t>
            </a:r>
            <a:endParaRPr lang="en-US"/>
          </a:p>
        </p:txBody>
      </p:sp>
      <p:sp>
        <p:nvSpPr>
          <p:cNvPr id="4" name="Slide Number Placeholder 3"/>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632751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8576DC5-A09C-4FD8-A4B7-6D2A05573EAF}" type="datetime1">
              <a:rPr lang="en-US" smtClean="0"/>
              <a:t>1/10/2018</a:t>
            </a:fld>
            <a:endParaRPr lang="en-US"/>
          </a:p>
        </p:txBody>
      </p:sp>
      <p:sp>
        <p:nvSpPr>
          <p:cNvPr id="6" name="Footer Placeholder 5"/>
          <p:cNvSpPr>
            <a:spLocks noGrp="1"/>
          </p:cNvSpPr>
          <p:nvPr>
            <p:ph type="ftr" sz="quarter" idx="11"/>
          </p:nvPr>
        </p:nvSpPr>
        <p:spPr/>
        <p:txBody>
          <a:bodyPr/>
          <a:lstStyle/>
          <a:p>
            <a:r>
              <a:rPr lang="en-US" smtClean="0"/>
              <a:t>AÜHF İktisat – F. Kemal Kızılca </a:t>
            </a:r>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2974906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4EAD2A2D-9FC0-4B80-B1FE-CCE8E2229202}" type="datetime1">
              <a:rPr lang="en-US" smtClean="0"/>
              <a:t>1/10/2018</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3878479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57B2C6B8-A382-4366-8881-FAF4A2E38687}" type="datetime1">
              <a:rPr lang="en-US" smtClean="0"/>
              <a:t>1/10/2018</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r>
              <a:rPr lang="en-US" smtClean="0"/>
              <a:t>AÜHF İktisat – F. Kemal Kızılca </a:t>
            </a:r>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5">
                <a:duotone>
                  <a:schemeClr val="accent2">
                    <a:shade val="45000"/>
                    <a:satMod val="135000"/>
                  </a:schemeClr>
                  <a:prstClr val="white"/>
                </a:duotone>
                <a:extLst>
                  <a:ext uri="{BEBA8EAE-BF5A-486C-A8C5-ECC9F3942E4B}">
                    <a14:imgProps xmlns:a14="http://schemas.microsoft.com/office/drawing/2010/main">
                      <a14:imgLayer r:embed="rId16">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4D8376-711E-49DB-83F9-296658250159}" type="slidenum">
              <a:rPr lang="en-US" smtClean="0"/>
              <a:t>‹#›</a:t>
            </a:fld>
            <a:endParaRPr lang="en-US"/>
          </a:p>
        </p:txBody>
      </p:sp>
    </p:spTree>
    <p:extLst>
      <p:ext uri="{BB962C8B-B14F-4D97-AF65-F5344CB8AC3E}">
        <p14:creationId xmlns:p14="http://schemas.microsoft.com/office/powerpoint/2010/main" val="286200763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hf sldNum="0" hdr="0" dt="0"/>
  <p:txStyles>
    <p:titleStyle>
      <a:lvl1pPr algn="l" defTabSz="914400" rtl="0" eaLnBrk="1" latinLnBrk="0" hangingPunct="1">
        <a:lnSpc>
          <a:spcPct val="90000"/>
        </a:lnSpc>
        <a:spcBef>
          <a:spcPct val="0"/>
        </a:spcBef>
        <a:buNone/>
        <a:defRPr sz="4800" b="1" kern="1200" cap="none" baseline="0">
          <a:blipFill>
            <a:blip r:embed="rId17">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smtClean="0"/>
              <a:t>Para ve mali kurumlar</a:t>
            </a:r>
            <a:endParaRPr lang="en-US" dirty="0"/>
          </a:p>
        </p:txBody>
      </p:sp>
      <p:sp>
        <p:nvSpPr>
          <p:cNvPr id="3" name="Subtitle 2"/>
          <p:cNvSpPr>
            <a:spLocks noGrp="1"/>
          </p:cNvSpPr>
          <p:nvPr>
            <p:ph type="subTitle" idx="1"/>
          </p:nvPr>
        </p:nvSpPr>
        <p:spPr/>
        <p:txBody>
          <a:bodyPr/>
          <a:lstStyle/>
          <a:p>
            <a:endParaRPr lang="en-US"/>
          </a:p>
        </p:txBody>
      </p:sp>
      <p:sp>
        <p:nvSpPr>
          <p:cNvPr id="4" name="Footer Placeholder 3"/>
          <p:cNvSpPr>
            <a:spLocks noGrp="1"/>
          </p:cNvSpPr>
          <p:nvPr>
            <p:ph type="ftr" sz="quarter" idx="11"/>
          </p:nvPr>
        </p:nvSpPr>
        <p:spPr/>
        <p:txBody>
          <a:bodyPr/>
          <a:lstStyle/>
          <a:p>
            <a:r>
              <a:rPr lang="tr-TR" smtClean="0"/>
              <a:t>AÜHF İktisat – F. Kemal Kızılca </a:t>
            </a:r>
            <a:endParaRPr lang="en-US" dirty="0"/>
          </a:p>
        </p:txBody>
      </p:sp>
    </p:spTree>
    <p:extLst>
      <p:ext uri="{BB962C8B-B14F-4D97-AF65-F5344CB8AC3E}">
        <p14:creationId xmlns:p14="http://schemas.microsoft.com/office/powerpoint/2010/main" val="11311275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r-TR"/>
              <a:t>Birincil ve İkincil Piyasalar:</a:t>
            </a:r>
          </a:p>
        </p:txBody>
      </p:sp>
      <p:sp>
        <p:nvSpPr>
          <p:cNvPr id="12291" name="Rectangle 3"/>
          <p:cNvSpPr>
            <a:spLocks noGrp="1" noChangeArrowheads="1"/>
          </p:cNvSpPr>
          <p:nvPr>
            <p:ph type="body" idx="1"/>
          </p:nvPr>
        </p:nvSpPr>
        <p:spPr>
          <a:xfrm>
            <a:off x="1981200" y="1341438"/>
            <a:ext cx="8229600" cy="5040312"/>
          </a:xfrm>
        </p:spPr>
        <p:txBody>
          <a:bodyPr/>
          <a:lstStyle/>
          <a:p>
            <a:r>
              <a:rPr lang="tr-TR"/>
              <a:t>“Birincil Piyasa (Primary Market): </a:t>
            </a:r>
            <a:br>
              <a:rPr lang="tr-TR"/>
            </a:br>
            <a:r>
              <a:rPr lang="tr-TR"/>
              <a:t>İlk ihraçların yapıldığı piyasadır. Bir yatırım aracının örneğin bir menkul kıymetin ilk defa piyasaya sürülmesi (satılması) birincil piyasa işlemidir. Benzer şekilde, devlet iç borçlanma senetlerinin, Hazine Müsteşarlığı tarafından ihale yöntemi ile satımı da bir birincil piyasa işlemidir.”</a:t>
            </a:r>
            <a:br>
              <a:rPr lang="tr-TR"/>
            </a:br>
            <a:r>
              <a:rPr lang="tr-TR" sz="2000"/>
              <a:t>Kaynak: www.tcmb.gov.tr</a:t>
            </a:r>
          </a:p>
        </p:txBody>
      </p:sp>
    </p:spTree>
    <p:extLst>
      <p:ext uri="{BB962C8B-B14F-4D97-AF65-F5344CB8AC3E}">
        <p14:creationId xmlns:p14="http://schemas.microsoft.com/office/powerpoint/2010/main" val="35715380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r-TR"/>
              <a:t>Birincil ve İkincil Piyasalar:</a:t>
            </a:r>
          </a:p>
        </p:txBody>
      </p:sp>
      <p:sp>
        <p:nvSpPr>
          <p:cNvPr id="13315" name="Rectangle 3"/>
          <p:cNvSpPr>
            <a:spLocks noGrp="1" noChangeArrowheads="1"/>
          </p:cNvSpPr>
          <p:nvPr>
            <p:ph type="body" idx="1"/>
          </p:nvPr>
        </p:nvSpPr>
        <p:spPr/>
        <p:txBody>
          <a:bodyPr/>
          <a:lstStyle/>
          <a:p>
            <a:r>
              <a:rPr lang="tr-TR"/>
              <a:t>“İkincil Piyasa (Secondary Market): Kıymetlerin ilk ihraçları sonrası işlem gördükleri piyasaları ifade eder. Örneğin, Hazine Müşteşarlığı tarafından ihraç edilen borçlanma senetlerinin ihraç sonrası alınıp-satıldığı İstanbul Menkul Kıymetler Borsası, Tahvil Bono Piyasası ikincil piyasaya bir örnektir.”</a:t>
            </a:r>
            <a:br>
              <a:rPr lang="tr-TR"/>
            </a:br>
            <a:r>
              <a:rPr lang="tr-TR" sz="2000"/>
              <a:t>Kaynak: www.tcmb.gov.tr</a:t>
            </a:r>
          </a:p>
        </p:txBody>
      </p:sp>
    </p:spTree>
    <p:extLst>
      <p:ext uri="{BB962C8B-B14F-4D97-AF65-F5344CB8AC3E}">
        <p14:creationId xmlns:p14="http://schemas.microsoft.com/office/powerpoint/2010/main" val="22666689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tr-TR" smtClean="0"/>
              <a:t>Para</a:t>
            </a:r>
          </a:p>
        </p:txBody>
      </p:sp>
      <p:sp>
        <p:nvSpPr>
          <p:cNvPr id="6147" name="Rectangle 3"/>
          <p:cNvSpPr>
            <a:spLocks noGrp="1" noChangeArrowheads="1"/>
          </p:cNvSpPr>
          <p:nvPr>
            <p:ph sz="quarter" idx="1"/>
          </p:nvPr>
        </p:nvSpPr>
        <p:spPr/>
        <p:txBody>
          <a:bodyPr/>
          <a:lstStyle/>
          <a:p>
            <a:pPr marL="609600" indent="-609600"/>
            <a:r>
              <a:rPr lang="tr-TR" dirty="0" smtClean="0"/>
              <a:t>Paranın işlevleri:</a:t>
            </a:r>
          </a:p>
          <a:p>
            <a:pPr marL="609600" indent="-609600">
              <a:buFont typeface="Wingdings" pitchFamily="2" charset="2"/>
              <a:buAutoNum type="arabicPeriod"/>
            </a:pPr>
            <a:r>
              <a:rPr lang="tr-TR" dirty="0" smtClean="0"/>
              <a:t>Değişim aracı</a:t>
            </a:r>
          </a:p>
          <a:p>
            <a:pPr marL="609600" indent="-609600">
              <a:buFont typeface="Wingdings" pitchFamily="2" charset="2"/>
              <a:buAutoNum type="arabicPeriod"/>
            </a:pPr>
            <a:r>
              <a:rPr lang="tr-TR" dirty="0" smtClean="0"/>
              <a:t>Hesap birimi</a:t>
            </a:r>
          </a:p>
          <a:p>
            <a:pPr marL="609600" indent="-609600">
              <a:buFont typeface="Wingdings" pitchFamily="2" charset="2"/>
              <a:buAutoNum type="arabicPeriod"/>
            </a:pPr>
            <a:r>
              <a:rPr lang="tr-TR" dirty="0" smtClean="0"/>
              <a:t>Değer saklama aracı</a:t>
            </a:r>
          </a:p>
          <a:p>
            <a:pPr marL="609600" indent="-609600">
              <a:buFont typeface="Wingdings" pitchFamily="2" charset="2"/>
              <a:buAutoNum type="arabicPeriod"/>
            </a:pPr>
            <a:r>
              <a:rPr lang="tr-TR" dirty="0" smtClean="0"/>
              <a:t>(Borç ödeme aracı)</a:t>
            </a:r>
          </a:p>
        </p:txBody>
      </p:sp>
    </p:spTree>
    <p:extLst>
      <p:ext uri="{BB962C8B-B14F-4D97-AF65-F5344CB8AC3E}">
        <p14:creationId xmlns:p14="http://schemas.microsoft.com/office/powerpoint/2010/main" val="25916737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47">
                                            <p:txEl>
                                              <p:pRg st="2" end="2"/>
                                            </p:txEl>
                                          </p:spTgt>
                                        </p:tgtEl>
                                        <p:attrNameLst>
                                          <p:attrName>style.visibility</p:attrName>
                                        </p:attrNameLst>
                                      </p:cBhvr>
                                      <p:to>
                                        <p:strVal val="visible"/>
                                      </p:to>
                                    </p:set>
                                    <p:anim calcmode="lin" valueType="num">
                                      <p:cBhvr additive="base">
                                        <p:cTn id="7"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47">
                                            <p:txEl>
                                              <p:pRg st="3" end="3"/>
                                            </p:txEl>
                                          </p:spTgt>
                                        </p:tgtEl>
                                        <p:attrNameLst>
                                          <p:attrName>style.visibility</p:attrName>
                                        </p:attrNameLst>
                                      </p:cBhvr>
                                      <p:to>
                                        <p:strVal val="visible"/>
                                      </p:to>
                                    </p:set>
                                    <p:anim calcmode="lin" valueType="num">
                                      <p:cBhvr additive="base">
                                        <p:cTn id="13" dur="5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147">
                                            <p:txEl>
                                              <p:pRg st="4" end="4"/>
                                            </p:txEl>
                                          </p:spTgt>
                                        </p:tgtEl>
                                        <p:attrNameLst>
                                          <p:attrName>style.visibility</p:attrName>
                                        </p:attrNameLst>
                                      </p:cBhvr>
                                      <p:to>
                                        <p:strVal val="visible"/>
                                      </p:to>
                                    </p:set>
                                    <p:anim calcmode="lin" valueType="num">
                                      <p:cBhvr additive="base">
                                        <p:cTn id="19" dur="500" fill="hold"/>
                                        <p:tgtEl>
                                          <p:spTgt spid="614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Hesap birimi</a:t>
            </a:r>
            <a:endParaRPr lang="tr-TR" dirty="0"/>
          </a:p>
        </p:txBody>
      </p:sp>
      <p:sp>
        <p:nvSpPr>
          <p:cNvPr id="3" name="2 İçerik Yer Tutucusu"/>
          <p:cNvSpPr>
            <a:spLocks noGrp="1"/>
          </p:cNvSpPr>
          <p:nvPr>
            <p:ph sz="quarter" idx="1"/>
          </p:nvPr>
        </p:nvSpPr>
        <p:spPr/>
        <p:txBody>
          <a:bodyPr/>
          <a:lstStyle/>
          <a:p>
            <a:pPr>
              <a:buSzPct val="100000"/>
              <a:buFont typeface="Arial" pitchFamily="34" charset="0"/>
              <a:buChar char="•"/>
            </a:pPr>
            <a:r>
              <a:rPr lang="tr-TR" dirty="0" smtClean="0"/>
              <a:t>Paranın olmadığı durumda, her bir malın fiyatı, diğerleri cinsinden ifade edilmek durumundadır. </a:t>
            </a:r>
          </a:p>
          <a:p>
            <a:r>
              <a:rPr lang="tr-TR" dirty="0" smtClean="0"/>
              <a:t>N adet malın üretildiği bir ekonomide, </a:t>
            </a:r>
          </a:p>
          <a:p>
            <a:pPr algn="ctr">
              <a:buNone/>
            </a:pPr>
            <a:r>
              <a:rPr lang="tr-TR" dirty="0" smtClean="0"/>
              <a:t>N(N-1)/2 </a:t>
            </a:r>
          </a:p>
          <a:p>
            <a:pPr>
              <a:buNone/>
            </a:pPr>
            <a:r>
              <a:rPr lang="tr-TR" dirty="0" smtClean="0"/>
              <a:t>	adet fiyat tanımlamak gerekir. </a:t>
            </a:r>
            <a:endParaRPr lang="tr-TR" dirty="0"/>
          </a:p>
        </p:txBody>
      </p:sp>
    </p:spTree>
    <p:extLst>
      <p:ext uri="{BB962C8B-B14F-4D97-AF65-F5344CB8AC3E}">
        <p14:creationId xmlns:p14="http://schemas.microsoft.com/office/powerpoint/2010/main" val="40974338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Değer saklama aracı</a:t>
            </a:r>
            <a:endParaRPr lang="tr-TR" dirty="0"/>
          </a:p>
        </p:txBody>
      </p:sp>
      <p:sp>
        <p:nvSpPr>
          <p:cNvPr id="3" name="2 İçerik Yer Tutucusu"/>
          <p:cNvSpPr>
            <a:spLocks noGrp="1"/>
          </p:cNvSpPr>
          <p:nvPr>
            <p:ph sz="quarter" idx="1"/>
          </p:nvPr>
        </p:nvSpPr>
        <p:spPr/>
        <p:txBody>
          <a:bodyPr/>
          <a:lstStyle/>
          <a:p>
            <a:r>
              <a:rPr lang="tr-TR" dirty="0" smtClean="0"/>
              <a:t>Birçok varlık (gayrimenkul, mücevher, sanat eserleri, antika…) değer saklama açısından paraya göre daha avantajlı olabilir.</a:t>
            </a:r>
          </a:p>
          <a:p>
            <a:r>
              <a:rPr lang="tr-TR" dirty="0" smtClean="0"/>
              <a:t>Zaman içinde kıymetlenebilir ya da faiz kazandırabilir.</a:t>
            </a:r>
          </a:p>
          <a:p>
            <a:r>
              <a:rPr lang="tr-TR" dirty="0" smtClean="0"/>
              <a:t>Paranın değer saklama aracı olarak kullanılması için ne sebep var?</a:t>
            </a:r>
            <a:endParaRPr lang="tr-TR" dirty="0"/>
          </a:p>
        </p:txBody>
      </p:sp>
    </p:spTree>
    <p:extLst>
      <p:ext uri="{BB962C8B-B14F-4D97-AF65-F5344CB8AC3E}">
        <p14:creationId xmlns:p14="http://schemas.microsoft.com/office/powerpoint/2010/main" val="16846789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Para</a:t>
            </a:r>
            <a:endParaRPr lang="tr-TR" dirty="0"/>
          </a:p>
        </p:txBody>
      </p:sp>
      <p:sp>
        <p:nvSpPr>
          <p:cNvPr id="3" name="2 İçerik Yer Tutucusu"/>
          <p:cNvSpPr>
            <a:spLocks noGrp="1"/>
          </p:cNvSpPr>
          <p:nvPr>
            <p:ph sz="quarter" idx="1"/>
          </p:nvPr>
        </p:nvSpPr>
        <p:spPr/>
        <p:txBody>
          <a:bodyPr/>
          <a:lstStyle/>
          <a:p>
            <a:pPr>
              <a:buNone/>
            </a:pPr>
            <a:r>
              <a:rPr lang="tr-TR" dirty="0" smtClean="0"/>
              <a:t>	</a:t>
            </a:r>
            <a:r>
              <a:rPr lang="en-US" dirty="0" smtClean="0"/>
              <a:t>M1</a:t>
            </a:r>
            <a:r>
              <a:rPr lang="tr-TR" dirty="0" smtClean="0"/>
              <a:t> </a:t>
            </a:r>
            <a:r>
              <a:rPr lang="en-US" dirty="0" smtClean="0"/>
              <a:t>= </a:t>
            </a:r>
            <a:r>
              <a:rPr lang="en-US" dirty="0" err="1" smtClean="0"/>
              <a:t>Dolaşımdaki</a:t>
            </a:r>
            <a:r>
              <a:rPr lang="en-US" dirty="0" smtClean="0"/>
              <a:t> Para + </a:t>
            </a:r>
            <a:r>
              <a:rPr lang="en-US" dirty="0" err="1" smtClean="0"/>
              <a:t>Vadesiz</a:t>
            </a:r>
            <a:r>
              <a:rPr lang="en-US" dirty="0" smtClean="0"/>
              <a:t> </a:t>
            </a:r>
            <a:r>
              <a:rPr lang="en-US" dirty="0" err="1" smtClean="0"/>
              <a:t>Mevduat</a:t>
            </a:r>
            <a:r>
              <a:rPr lang="en-US" dirty="0" smtClean="0"/>
              <a:t> </a:t>
            </a:r>
            <a:r>
              <a:rPr lang="tr-TR" dirty="0" smtClean="0"/>
              <a:t>						</a:t>
            </a:r>
            <a:r>
              <a:rPr lang="en-US" dirty="0" smtClean="0"/>
              <a:t>(TL,YP)</a:t>
            </a:r>
            <a:endParaRPr lang="tr-TR" dirty="0" smtClean="0"/>
          </a:p>
          <a:p>
            <a:pPr>
              <a:buNone/>
            </a:pPr>
            <a:r>
              <a:rPr lang="en-US" dirty="0" smtClean="0"/>
              <a:t/>
            </a:r>
            <a:br>
              <a:rPr lang="en-US" dirty="0" smtClean="0"/>
            </a:br>
            <a:r>
              <a:rPr lang="en-US" dirty="0" smtClean="0"/>
              <a:t>M2</a:t>
            </a:r>
            <a:r>
              <a:rPr lang="tr-TR" dirty="0" smtClean="0"/>
              <a:t> </a:t>
            </a:r>
            <a:r>
              <a:rPr lang="en-US" dirty="0" smtClean="0"/>
              <a:t>= M1 + </a:t>
            </a:r>
            <a:r>
              <a:rPr lang="en-US" dirty="0" err="1" smtClean="0"/>
              <a:t>Vadeli</a:t>
            </a:r>
            <a:r>
              <a:rPr lang="en-US" dirty="0" smtClean="0"/>
              <a:t> </a:t>
            </a:r>
            <a:r>
              <a:rPr lang="en-US" dirty="0" err="1" smtClean="0"/>
              <a:t>Mevduat</a:t>
            </a:r>
            <a:r>
              <a:rPr lang="en-US" smtClean="0"/>
              <a:t> (TL,YP</a:t>
            </a:r>
            <a:r>
              <a:rPr lang="en-US" dirty="0" smtClean="0"/>
              <a:t>) </a:t>
            </a:r>
            <a:br>
              <a:rPr lang="en-US" dirty="0" smtClean="0"/>
            </a:br>
            <a:endParaRPr lang="tr-TR" dirty="0" smtClean="0"/>
          </a:p>
          <a:p>
            <a:pPr>
              <a:buNone/>
            </a:pPr>
            <a:r>
              <a:rPr lang="tr-TR" dirty="0" smtClean="0"/>
              <a:t>	</a:t>
            </a:r>
            <a:r>
              <a:rPr lang="en-US" dirty="0" smtClean="0"/>
              <a:t>M3</a:t>
            </a:r>
            <a:r>
              <a:rPr lang="tr-TR" dirty="0" smtClean="0"/>
              <a:t> </a:t>
            </a:r>
            <a:r>
              <a:rPr lang="en-US" dirty="0" smtClean="0"/>
              <a:t>= M2 + Repo + Para </a:t>
            </a:r>
            <a:r>
              <a:rPr lang="en-US" dirty="0" err="1" smtClean="0"/>
              <a:t>Piyasası</a:t>
            </a:r>
            <a:r>
              <a:rPr lang="en-US" dirty="0" smtClean="0"/>
              <a:t> </a:t>
            </a:r>
            <a:r>
              <a:rPr lang="en-US" dirty="0" err="1" smtClean="0"/>
              <a:t>Fonları</a:t>
            </a:r>
            <a:r>
              <a:rPr lang="tr-TR" dirty="0" smtClean="0"/>
              <a:t>”</a:t>
            </a:r>
            <a:endParaRPr lang="tr-TR" dirty="0"/>
          </a:p>
        </p:txBody>
      </p:sp>
    </p:spTree>
    <p:extLst>
      <p:ext uri="{BB962C8B-B14F-4D97-AF65-F5344CB8AC3E}">
        <p14:creationId xmlns:p14="http://schemas.microsoft.com/office/powerpoint/2010/main" val="40048234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r>
              <a:rPr lang="tr-TR" dirty="0" smtClean="0"/>
              <a:t>Mevduat ve Kredi Yaratılması</a:t>
            </a:r>
          </a:p>
        </p:txBody>
      </p:sp>
      <p:graphicFrame>
        <p:nvGraphicFramePr>
          <p:cNvPr id="16448" name="Group 64"/>
          <p:cNvGraphicFramePr>
            <a:graphicFrameLocks noGrp="1"/>
          </p:cNvGraphicFramePr>
          <p:nvPr>
            <p:ph type="tbl" idx="1"/>
          </p:nvPr>
        </p:nvGraphicFramePr>
        <p:xfrm>
          <a:off x="1981200" y="1341439"/>
          <a:ext cx="8229600" cy="5327653"/>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1074738">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1" i="0" u="none" strike="noStrike" cap="none" normalizeH="0" baseline="0" smtClean="0">
                          <a:ln>
                            <a:noFill/>
                          </a:ln>
                          <a:solidFill>
                            <a:schemeClr val="tx1"/>
                          </a:solidFill>
                          <a:effectLst/>
                          <a:latin typeface="Times New Roman" pitchFamily="18" charset="0"/>
                        </a:rPr>
                        <a:t>Banka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1" i="0" u="none" strike="noStrike" cap="none" normalizeH="0" baseline="0" smtClean="0">
                          <a:ln>
                            <a:noFill/>
                          </a:ln>
                          <a:solidFill>
                            <a:schemeClr val="tx1"/>
                          </a:solidFill>
                          <a:effectLst/>
                          <a:latin typeface="Times New Roman" pitchFamily="18" charset="0"/>
                        </a:rPr>
                        <a:t>Mevduat Artışı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1" i="0" u="none" strike="noStrike" cap="none" normalizeH="0" baseline="0" smtClean="0">
                          <a:ln>
                            <a:noFill/>
                          </a:ln>
                          <a:solidFill>
                            <a:schemeClr val="tx1"/>
                          </a:solidFill>
                          <a:effectLst/>
                          <a:latin typeface="Times New Roman" pitchFamily="18" charset="0"/>
                        </a:rPr>
                        <a:t>Kredi</a:t>
                      </a:r>
                      <a:br>
                        <a:rPr kumimoji="0" lang="tr-TR" sz="3200" b="1" i="0" u="none" strike="noStrike" cap="none" normalizeH="0" baseline="0" smtClean="0">
                          <a:ln>
                            <a:noFill/>
                          </a:ln>
                          <a:solidFill>
                            <a:schemeClr val="tx1"/>
                          </a:solidFill>
                          <a:effectLst/>
                          <a:latin typeface="Times New Roman" pitchFamily="18" charset="0"/>
                        </a:rPr>
                      </a:br>
                      <a:r>
                        <a:rPr kumimoji="0" lang="tr-TR" sz="3200" b="1" i="0" u="none" strike="noStrike" cap="none" normalizeH="0" baseline="0" smtClean="0">
                          <a:ln>
                            <a:noFill/>
                          </a:ln>
                          <a:solidFill>
                            <a:schemeClr val="tx1"/>
                          </a:solidFill>
                          <a:effectLst/>
                          <a:latin typeface="Times New Roman" pitchFamily="18" charset="0"/>
                        </a:rPr>
                        <a:t>Artışı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1" i="0" u="none" strike="noStrike" cap="none" normalizeH="0" baseline="0" smtClean="0">
                          <a:ln>
                            <a:noFill/>
                          </a:ln>
                          <a:solidFill>
                            <a:schemeClr val="tx1"/>
                          </a:solidFill>
                          <a:effectLst/>
                          <a:latin typeface="Times New Roman" pitchFamily="18" charset="0"/>
                        </a:rPr>
                        <a:t>Rezerv</a:t>
                      </a:r>
                      <a:br>
                        <a:rPr kumimoji="0" lang="tr-TR" sz="3200" b="1" i="0" u="none" strike="noStrike" cap="none" normalizeH="0" baseline="0" smtClean="0">
                          <a:ln>
                            <a:noFill/>
                          </a:ln>
                          <a:solidFill>
                            <a:schemeClr val="tx1"/>
                          </a:solidFill>
                          <a:effectLst/>
                          <a:latin typeface="Times New Roman" pitchFamily="18" charset="0"/>
                        </a:rPr>
                      </a:br>
                      <a:r>
                        <a:rPr kumimoji="0" lang="tr-TR" sz="3200" b="1" i="0" u="none" strike="noStrike" cap="none" normalizeH="0" baseline="0" smtClean="0">
                          <a:ln>
                            <a:noFill/>
                          </a:ln>
                          <a:solidFill>
                            <a:schemeClr val="tx1"/>
                          </a:solidFill>
                          <a:effectLst/>
                          <a:latin typeface="Times New Roman" pitchFamily="18" charset="0"/>
                        </a:rPr>
                        <a:t>Artışı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06425">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1000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900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801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900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810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90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0801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810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729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81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06425">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729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656.1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72.9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0801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0801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08013">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Toplam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1" i="0" u="none" strike="noStrike" cap="none" normalizeH="0" baseline="0" smtClean="0">
                          <a:ln>
                            <a:noFill/>
                          </a:ln>
                          <a:solidFill>
                            <a:srgbClr val="CC3300"/>
                          </a:solidFill>
                          <a:effectLst/>
                          <a:latin typeface="Times New Roman" pitchFamily="18" charset="0"/>
                        </a:rPr>
                        <a:t>10,000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9,000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3200" b="0" i="0" u="none" strike="noStrike" cap="none" normalizeH="0" baseline="0" smtClean="0">
                          <a:ln>
                            <a:noFill/>
                          </a:ln>
                          <a:solidFill>
                            <a:schemeClr val="tx1"/>
                          </a:solidFill>
                          <a:effectLst/>
                          <a:latin typeface="Times New Roman" pitchFamily="18" charset="0"/>
                        </a:rPr>
                        <a:t>1,000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857672394"/>
      </p:ext>
    </p:extLst>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6448"/>
                                        </p:tgtEl>
                                        <p:attrNameLst>
                                          <p:attrName>style.visibility</p:attrName>
                                        </p:attrNameLst>
                                      </p:cBhvr>
                                      <p:to>
                                        <p:strVal val="visible"/>
                                      </p:to>
                                    </p:set>
                                    <p:animEffect transition="in" filter="checkerboard(across)">
                                      <p:cBhvr>
                                        <p:cTn id="7" dur="500"/>
                                        <p:tgtEl>
                                          <p:spTgt spid="164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normAutofit fontScale="90000"/>
          </a:bodyPr>
          <a:lstStyle/>
          <a:p>
            <a:pPr eaLnBrk="1" hangingPunct="1"/>
            <a:r>
              <a:rPr lang="tr-TR" dirty="0" smtClean="0"/>
              <a:t>Mevduat Çarpanı (çoğaltanı)</a:t>
            </a:r>
          </a:p>
        </p:txBody>
      </p:sp>
      <p:sp>
        <p:nvSpPr>
          <p:cNvPr id="1028" name="Rectangle 6"/>
          <p:cNvSpPr>
            <a:spLocks noGrp="1" noChangeArrowheads="1"/>
          </p:cNvSpPr>
          <p:nvPr>
            <p:ph type="body" sz="half" idx="1"/>
          </p:nvPr>
        </p:nvSpPr>
        <p:spPr>
          <a:xfrm>
            <a:off x="1847529" y="4077072"/>
            <a:ext cx="8568951" cy="2015952"/>
          </a:xfrm>
        </p:spPr>
        <p:txBody>
          <a:bodyPr>
            <a:noAutofit/>
          </a:bodyPr>
          <a:lstStyle/>
          <a:p>
            <a:pPr eaLnBrk="1" hangingPunct="1"/>
            <a:r>
              <a:rPr lang="el-GR" sz="3400" dirty="0">
                <a:latin typeface="Times New Roman" pitchFamily="18" charset="0"/>
                <a:cs typeface="Times New Roman" pitchFamily="18" charset="0"/>
              </a:rPr>
              <a:t>Δ</a:t>
            </a:r>
            <a:r>
              <a:rPr lang="tr-TR" sz="3400" dirty="0">
                <a:latin typeface="Times New Roman" pitchFamily="18" charset="0"/>
                <a:cs typeface="Times New Roman" pitchFamily="18" charset="0"/>
              </a:rPr>
              <a:t>D : Mevduatta gerçekleşen toplam değişme</a:t>
            </a:r>
          </a:p>
          <a:p>
            <a:pPr eaLnBrk="1" hangingPunct="1"/>
            <a:r>
              <a:rPr lang="el-GR" sz="3400" dirty="0">
                <a:latin typeface="Times New Roman" pitchFamily="18" charset="0"/>
                <a:cs typeface="Times New Roman" pitchFamily="18" charset="0"/>
              </a:rPr>
              <a:t>Δ</a:t>
            </a:r>
            <a:r>
              <a:rPr lang="tr-TR" sz="3400" dirty="0">
                <a:latin typeface="Times New Roman" pitchFamily="18" charset="0"/>
                <a:cs typeface="Times New Roman" pitchFamily="18" charset="0"/>
              </a:rPr>
              <a:t>R : Bankacılık sistemine toplam nakit girişi</a:t>
            </a:r>
          </a:p>
          <a:p>
            <a:pPr eaLnBrk="1" hangingPunct="1"/>
            <a:r>
              <a:rPr lang="tr-TR" sz="3400" dirty="0">
                <a:latin typeface="Times New Roman" pitchFamily="18" charset="0"/>
                <a:cs typeface="Times New Roman" pitchFamily="18" charset="0"/>
              </a:rPr>
              <a:t>r : Zorunlu karşılık oranı</a:t>
            </a:r>
            <a:endParaRPr lang="el-GR" sz="3400" dirty="0">
              <a:latin typeface="Times New Roman" pitchFamily="18" charset="0"/>
              <a:cs typeface="Times New Roman" pitchFamily="18" charset="0"/>
            </a:endParaRPr>
          </a:p>
        </p:txBody>
      </p:sp>
      <p:graphicFrame>
        <p:nvGraphicFramePr>
          <p:cNvPr id="1026" name="Object 4"/>
          <p:cNvGraphicFramePr>
            <a:graphicFrameLocks noGrp="1" noChangeAspect="1"/>
          </p:cNvGraphicFramePr>
          <p:nvPr>
            <p:ph sz="half" idx="2"/>
          </p:nvPr>
        </p:nvGraphicFramePr>
        <p:xfrm>
          <a:off x="3791745" y="1484785"/>
          <a:ext cx="3600053" cy="1993417"/>
        </p:xfrm>
        <a:graphic>
          <a:graphicData uri="http://schemas.openxmlformats.org/presentationml/2006/ole">
            <mc:AlternateContent xmlns:mc="http://schemas.openxmlformats.org/markup-compatibility/2006">
              <mc:Choice xmlns:v="urn:schemas-microsoft-com:vml" Requires="v">
                <p:oleObj spid="_x0000_s4100" name="Denklem" r:id="rId3" imgW="710891" imgH="393529" progId="Equation.3">
                  <p:embed/>
                </p:oleObj>
              </mc:Choice>
              <mc:Fallback>
                <p:oleObj name="Denklem" r:id="rId3" imgW="710891" imgH="393529" progId="Equation.3">
                  <p:embed/>
                  <p:pic>
                    <p:nvPicPr>
                      <p:cNvPr id="1026"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1745" y="1484785"/>
                        <a:ext cx="3600053" cy="19934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10"/>
          <p:cNvGrpSpPr>
            <a:grpSpLocks/>
          </p:cNvGrpSpPr>
          <p:nvPr/>
        </p:nvGrpSpPr>
        <p:grpSpPr bwMode="auto">
          <a:xfrm>
            <a:off x="5591945" y="1556792"/>
            <a:ext cx="4724971" cy="1952624"/>
            <a:chOff x="2245" y="935"/>
            <a:chExt cx="2665" cy="1230"/>
          </a:xfrm>
        </p:grpSpPr>
        <p:sp>
          <p:nvSpPr>
            <p:cNvPr id="1030" name="Oval 7"/>
            <p:cNvSpPr>
              <a:spLocks noChangeArrowheads="1"/>
            </p:cNvSpPr>
            <p:nvPr/>
          </p:nvSpPr>
          <p:spPr bwMode="auto">
            <a:xfrm>
              <a:off x="2245" y="935"/>
              <a:ext cx="408" cy="1225"/>
            </a:xfrm>
            <a:prstGeom prst="ellipse">
              <a:avLst/>
            </a:prstGeom>
            <a:noFill/>
            <a:ln w="19050">
              <a:solidFill>
                <a:srgbClr val="CC3300"/>
              </a:solidFill>
              <a:round/>
              <a:headEnd/>
              <a:tailEnd/>
            </a:ln>
          </p:spPr>
          <p:txBody>
            <a:bodyPr wrap="none" anchor="ctr"/>
            <a:lstStyle/>
            <a:p>
              <a:endParaRPr lang="tr-TR"/>
            </a:p>
          </p:txBody>
        </p:sp>
        <p:sp>
          <p:nvSpPr>
            <p:cNvPr id="1031" name="Line 8"/>
            <p:cNvSpPr>
              <a:spLocks noChangeShapeType="1"/>
            </p:cNvSpPr>
            <p:nvPr/>
          </p:nvSpPr>
          <p:spPr bwMode="auto">
            <a:xfrm>
              <a:off x="2653" y="1706"/>
              <a:ext cx="545" cy="273"/>
            </a:xfrm>
            <a:prstGeom prst="line">
              <a:avLst/>
            </a:prstGeom>
            <a:noFill/>
            <a:ln w="19050">
              <a:solidFill>
                <a:srgbClr val="CC3300"/>
              </a:solidFill>
              <a:round/>
              <a:headEnd/>
              <a:tailEnd type="triangle" w="med" len="med"/>
            </a:ln>
          </p:spPr>
          <p:txBody>
            <a:bodyPr/>
            <a:lstStyle/>
            <a:p>
              <a:endParaRPr lang="tr-TR"/>
            </a:p>
          </p:txBody>
        </p:sp>
        <p:sp>
          <p:nvSpPr>
            <p:cNvPr id="1032" name="Text Box 9"/>
            <p:cNvSpPr txBox="1">
              <a:spLocks noChangeArrowheads="1"/>
            </p:cNvSpPr>
            <p:nvPr/>
          </p:nvSpPr>
          <p:spPr bwMode="auto">
            <a:xfrm>
              <a:off x="3243" y="1797"/>
              <a:ext cx="1667" cy="368"/>
            </a:xfrm>
            <a:prstGeom prst="rect">
              <a:avLst/>
            </a:prstGeom>
            <a:noFill/>
            <a:ln w="9525">
              <a:noFill/>
              <a:miter lim="800000"/>
              <a:headEnd/>
              <a:tailEnd/>
            </a:ln>
          </p:spPr>
          <p:txBody>
            <a:bodyPr wrap="none">
              <a:spAutoFit/>
            </a:bodyPr>
            <a:lstStyle/>
            <a:p>
              <a:r>
                <a:rPr lang="tr-TR" sz="3200" dirty="0">
                  <a:solidFill>
                    <a:srgbClr val="CC3300"/>
                  </a:solidFill>
                  <a:latin typeface="Times New Roman" pitchFamily="18" charset="0"/>
                </a:rPr>
                <a:t>Mevduat çarpanı</a:t>
              </a:r>
            </a:p>
          </p:txBody>
        </p:sp>
      </p:grpSp>
    </p:spTree>
    <p:extLst>
      <p:ext uri="{BB962C8B-B14F-4D97-AF65-F5344CB8AC3E}">
        <p14:creationId xmlns:p14="http://schemas.microsoft.com/office/powerpoint/2010/main" val="557380226"/>
      </p:ext>
    </p:extLst>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a:bodyPr>
          <a:lstStyle/>
          <a:p>
            <a:pPr eaLnBrk="1" hangingPunct="1"/>
            <a:r>
              <a:rPr lang="tr-TR" smtClean="0"/>
              <a:t>Basitleştirici varsayımları kaldırırsak:</a:t>
            </a:r>
          </a:p>
        </p:txBody>
      </p:sp>
      <p:sp>
        <p:nvSpPr>
          <p:cNvPr id="17411" name="Rectangle 3"/>
          <p:cNvSpPr>
            <a:spLocks noGrp="1" noChangeArrowheads="1"/>
          </p:cNvSpPr>
          <p:nvPr>
            <p:ph sz="quarter" idx="1"/>
          </p:nvPr>
        </p:nvSpPr>
        <p:spPr/>
        <p:txBody>
          <a:bodyPr/>
          <a:lstStyle/>
          <a:p>
            <a:pPr eaLnBrk="1" hangingPunct="1"/>
            <a:r>
              <a:rPr lang="tr-TR" dirty="0" smtClean="0"/>
              <a:t>Gerçek hayatta kişiler paralarının bir kısmını nakit olarak tutarlar; bankalar ise zorunlu rezervlerin üzerinde de rezerv tutabilirler. </a:t>
            </a:r>
          </a:p>
          <a:p>
            <a:pPr eaLnBrk="1" hangingPunct="1"/>
            <a:r>
              <a:rPr lang="tr-TR" dirty="0" smtClean="0"/>
              <a:t>Bu durumda bankacılık kesiminin yarattığı para miktarı, basit mevduat çarpanı modelinin gösterdiğinden daha az olacaktır. </a:t>
            </a:r>
          </a:p>
        </p:txBody>
      </p:sp>
    </p:spTree>
    <p:extLst>
      <p:ext uri="{BB962C8B-B14F-4D97-AF65-F5344CB8AC3E}">
        <p14:creationId xmlns:p14="http://schemas.microsoft.com/office/powerpoint/2010/main" val="28788590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endParaRPr lang="tr-TR"/>
          </a:p>
        </p:txBody>
      </p:sp>
      <p:graphicFrame>
        <p:nvGraphicFramePr>
          <p:cNvPr id="98306" name="Object 4"/>
          <p:cNvGraphicFramePr>
            <a:graphicFrameLocks noGrp="1" noChangeAspect="1"/>
          </p:cNvGraphicFramePr>
          <p:nvPr>
            <p:ph sz="quarter" idx="1"/>
            <p:extLst>
              <p:ext uri="{D42A27DB-BD31-4B8C-83A1-F6EECF244321}">
                <p14:modId xmlns:p14="http://schemas.microsoft.com/office/powerpoint/2010/main" val="3007151019"/>
              </p:ext>
            </p:extLst>
          </p:nvPr>
        </p:nvGraphicFramePr>
        <p:xfrm>
          <a:off x="1605694" y="2272936"/>
          <a:ext cx="8689440" cy="3448595"/>
        </p:xfrm>
        <a:graphic>
          <a:graphicData uri="http://schemas.openxmlformats.org/presentationml/2006/ole">
            <mc:AlternateContent xmlns:mc="http://schemas.openxmlformats.org/markup-compatibility/2006">
              <mc:Choice xmlns:v="urn:schemas-microsoft-com:vml" Requires="v">
                <p:oleObj spid="_x0000_s5124" name="Denklem" r:id="rId3" imgW="1600200" imgH="635000" progId="Equation.3">
                  <p:embed/>
                </p:oleObj>
              </mc:Choice>
              <mc:Fallback>
                <p:oleObj name="Denklem" r:id="rId3" imgW="1600200" imgH="635000" progId="Equation.3">
                  <p:embed/>
                  <p:pic>
                    <p:nvPicPr>
                      <p:cNvPr id="98306"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5694" y="2272936"/>
                        <a:ext cx="8689440" cy="3448595"/>
                      </a:xfrm>
                      <a:prstGeom prst="rect">
                        <a:avLst/>
                      </a:prstGeom>
                      <a:noFill/>
                      <a:extLst/>
                    </p:spPr>
                  </p:pic>
                </p:oleObj>
              </mc:Fallback>
            </mc:AlternateContent>
          </a:graphicData>
        </a:graphic>
      </p:graphicFrame>
    </p:spTree>
    <p:extLst>
      <p:ext uri="{BB962C8B-B14F-4D97-AF65-F5344CB8AC3E}">
        <p14:creationId xmlns:p14="http://schemas.microsoft.com/office/powerpoint/2010/main" val="32860458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panose="02050604050505020204"/>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135</TotalTime>
  <Words>261</Words>
  <Application>Microsoft Office PowerPoint</Application>
  <PresentationFormat>Widescreen</PresentationFormat>
  <Paragraphs>66</Paragraphs>
  <Slides>11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9" baseType="lpstr">
      <vt:lpstr>Arial</vt:lpstr>
      <vt:lpstr>Bookman Old Style</vt:lpstr>
      <vt:lpstr>Calibri</vt:lpstr>
      <vt:lpstr>Century Gothic</vt:lpstr>
      <vt:lpstr>Times New Roman</vt:lpstr>
      <vt:lpstr>Wingdings</vt:lpstr>
      <vt:lpstr>Wood Type</vt:lpstr>
      <vt:lpstr>Denklem</vt:lpstr>
      <vt:lpstr>Para ve mali kurumlar</vt:lpstr>
      <vt:lpstr>Para</vt:lpstr>
      <vt:lpstr>Hesap birimi</vt:lpstr>
      <vt:lpstr>Değer saklama aracı</vt:lpstr>
      <vt:lpstr>Para</vt:lpstr>
      <vt:lpstr>Mevduat ve Kredi Yaratılması</vt:lpstr>
      <vt:lpstr>Mevduat Çarpanı (çoğaltanı)</vt:lpstr>
      <vt:lpstr>Basitleştirici varsayımları kaldırırsak:</vt:lpstr>
      <vt:lpstr>PowerPoint Presentation</vt:lpstr>
      <vt:lpstr>Birincil ve İkincil Piyasalar:</vt:lpstr>
      <vt:lpstr>Birincil ve İkincil Piyasalar: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Büyük buhran yılları ve makroiktisadın ortaya çıkışı.</dc:title>
  <dc:creator>Kemal Kızılca</dc:creator>
  <cp:lastModifiedBy>Kemal Kızılca</cp:lastModifiedBy>
  <cp:revision>17</cp:revision>
  <dcterms:created xsi:type="dcterms:W3CDTF">2017-12-31T14:18:18Z</dcterms:created>
  <dcterms:modified xsi:type="dcterms:W3CDTF">2018-01-10T19:13:10Z</dcterms:modified>
</cp:coreProperties>
</file>