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5E1A3-3A19-478A-B25E-BA351FA3EDF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872C-BEF6-4724-8A6F-FE310421E81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5E1A3-3A19-478A-B25E-BA351FA3EDF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872C-BEF6-4724-8A6F-FE310421E81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5E1A3-3A19-478A-B25E-BA351FA3EDF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872C-BEF6-4724-8A6F-FE310421E81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5E1A3-3A19-478A-B25E-BA351FA3EDF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872C-BEF6-4724-8A6F-FE310421E81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5E1A3-3A19-478A-B25E-BA351FA3EDF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872C-BEF6-4724-8A6F-FE310421E81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5E1A3-3A19-478A-B25E-BA351FA3EDF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872C-BEF6-4724-8A6F-FE310421E81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5E1A3-3A19-478A-B25E-BA351FA3EDF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872C-BEF6-4724-8A6F-FE310421E81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5E1A3-3A19-478A-B25E-BA351FA3EDF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872C-BEF6-4724-8A6F-FE310421E81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5E1A3-3A19-478A-B25E-BA351FA3EDF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872C-BEF6-4724-8A6F-FE310421E81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5E1A3-3A19-478A-B25E-BA351FA3EDF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872C-BEF6-4724-8A6F-FE310421E81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5E1A3-3A19-478A-B25E-BA351FA3EDF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872C-BEF6-4724-8A6F-FE310421E81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5E1A3-3A19-478A-B25E-BA351FA3EDF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F872C-BEF6-4724-8A6F-FE310421E81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Metin kutusu"/>
          <p:cNvSpPr txBox="1">
            <a:spLocks noChangeArrowheads="1"/>
          </p:cNvSpPr>
          <p:nvPr/>
        </p:nvSpPr>
        <p:spPr bwMode="auto">
          <a:xfrm>
            <a:off x="428625" y="1785938"/>
            <a:ext cx="557212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Bütün canlı sistemlerde;</a:t>
            </a:r>
          </a:p>
          <a:p>
            <a:endParaRPr lang="tr-TR" sz="2400">
              <a:latin typeface="Times New Roman" charset="0"/>
              <a:cs typeface="Times New Roman" charset="0"/>
            </a:endParaRPr>
          </a:p>
          <a:p>
            <a:pPr>
              <a:lnSpc>
                <a:spcPct val="150000"/>
              </a:lnSpc>
              <a:buClr>
                <a:srgbClr val="FF0066"/>
              </a:buClr>
              <a:buSzPct val="150000"/>
              <a:buFont typeface="Wingdings" pitchFamily="2" charset="2"/>
              <a:buChar char="ü"/>
            </a:pPr>
            <a:r>
              <a:rPr lang="tr-TR" sz="2400">
                <a:latin typeface="Times New Roman" charset="0"/>
                <a:cs typeface="Times New Roman" charset="0"/>
              </a:rPr>
              <a:t> Kas kasılması ve hareketler,</a:t>
            </a:r>
          </a:p>
          <a:p>
            <a:pPr>
              <a:lnSpc>
                <a:spcPct val="150000"/>
              </a:lnSpc>
              <a:buClr>
                <a:srgbClr val="FF0066"/>
              </a:buClr>
              <a:buSzPct val="150000"/>
              <a:buFont typeface="Wingdings" pitchFamily="2" charset="2"/>
              <a:buChar char="ü"/>
            </a:pPr>
            <a:r>
              <a:rPr lang="tr-TR" sz="2400">
                <a:latin typeface="Times New Roman" charset="0"/>
                <a:cs typeface="Times New Roman" charset="0"/>
              </a:rPr>
              <a:t> Hücresel hareketlerdeki mekanik işler, </a:t>
            </a:r>
          </a:p>
          <a:p>
            <a:pPr>
              <a:lnSpc>
                <a:spcPct val="150000"/>
              </a:lnSpc>
              <a:buClr>
                <a:srgbClr val="FF0066"/>
              </a:buClr>
              <a:buSzPct val="150000"/>
              <a:buFont typeface="Wingdings" pitchFamily="2" charset="2"/>
              <a:buChar char="ü"/>
            </a:pPr>
            <a:r>
              <a:rPr lang="tr-TR" sz="2400">
                <a:latin typeface="Times New Roman" charset="0"/>
                <a:cs typeface="Times New Roman" charset="0"/>
              </a:rPr>
              <a:t> Molekül ve iyonların aktif transportu ve </a:t>
            </a:r>
          </a:p>
          <a:p>
            <a:pPr>
              <a:lnSpc>
                <a:spcPct val="150000"/>
              </a:lnSpc>
              <a:buClr>
                <a:srgbClr val="FF0066"/>
              </a:buClr>
              <a:buSzPct val="150000"/>
              <a:buFont typeface="Wingdings" pitchFamily="2" charset="2"/>
              <a:buChar char="ü"/>
            </a:pPr>
            <a:r>
              <a:rPr lang="tr-TR" sz="2400">
                <a:latin typeface="Times New Roman" charset="0"/>
                <a:cs typeface="Times New Roman" charset="0"/>
              </a:rPr>
              <a:t> Makromolekül ve biyomoleküllerin basit     temel bileşenlerinden sentezlenmesi</a:t>
            </a:r>
          </a:p>
        </p:txBody>
      </p:sp>
      <p:sp>
        <p:nvSpPr>
          <p:cNvPr id="33795" name="3 Metin kutusu"/>
          <p:cNvSpPr txBox="1">
            <a:spLocks noChangeArrowheads="1"/>
          </p:cNvSpPr>
          <p:nvPr/>
        </p:nvSpPr>
        <p:spPr bwMode="auto">
          <a:xfrm>
            <a:off x="1071563" y="357188"/>
            <a:ext cx="67865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3200" b="1">
                <a:latin typeface="Times New Roman" charset="0"/>
                <a:cs typeface="Times New Roman" charset="0"/>
              </a:rPr>
              <a:t>ENERJİCE ZENGİN BİLEŞİKLER</a:t>
            </a:r>
          </a:p>
        </p:txBody>
      </p:sp>
      <p:sp>
        <p:nvSpPr>
          <p:cNvPr id="5" name="4 Sağ Ayraç"/>
          <p:cNvSpPr/>
          <p:nvPr/>
        </p:nvSpPr>
        <p:spPr>
          <a:xfrm>
            <a:off x="5572125" y="2571750"/>
            <a:ext cx="1000125" cy="2714625"/>
          </a:xfrm>
          <a:prstGeom prst="rightBrace">
            <a:avLst>
              <a:gd name="adj1" fmla="val 8333"/>
              <a:gd name="adj2" fmla="val 4971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33797" name="5 Metin kutusu"/>
          <p:cNvSpPr txBox="1">
            <a:spLocks noChangeArrowheads="1"/>
          </p:cNvSpPr>
          <p:nvPr/>
        </p:nvSpPr>
        <p:spPr bwMode="auto">
          <a:xfrm>
            <a:off x="6357938" y="3071813"/>
            <a:ext cx="2786062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>
                <a:latin typeface="Calibri" pitchFamily="34" charset="0"/>
              </a:rPr>
              <a:t> </a:t>
            </a:r>
            <a:r>
              <a:rPr lang="tr-TR" b="1">
                <a:solidFill>
                  <a:srgbClr val="FF0000"/>
                </a:solidFill>
                <a:latin typeface="Calibri" pitchFamily="34" charset="0"/>
              </a:rPr>
              <a:t>B</a:t>
            </a:r>
            <a:r>
              <a:rPr lang="tr-TR" sz="20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u fonksiyonların gerçekleştirilmesi için devamlı bir serbest enerji kaynağına ihtiyaç vardır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etin kutusu"/>
          <p:cNvSpPr txBox="1">
            <a:spLocks noChangeArrowheads="1"/>
          </p:cNvSpPr>
          <p:nvPr/>
        </p:nvSpPr>
        <p:spPr bwMode="auto">
          <a:xfrm>
            <a:off x="1071563" y="2786063"/>
            <a:ext cx="73580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600" b="1">
                <a:latin typeface="Times New Roman" charset="0"/>
                <a:cs typeface="Times New Roman" charset="0"/>
              </a:rPr>
              <a:t>DİĞER YÜKSEK ENERJİLİ BİLEŞİKLER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2 Metin kutusu"/>
          <p:cNvSpPr txBox="1">
            <a:spLocks noChangeArrowheads="1"/>
          </p:cNvSpPr>
          <p:nvPr/>
        </p:nvSpPr>
        <p:spPr bwMode="auto">
          <a:xfrm>
            <a:off x="714375" y="357188"/>
            <a:ext cx="7643813" cy="637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b="1">
                <a:latin typeface="Times New Roman" charset="0"/>
                <a:cs typeface="Times New Roman" charset="0"/>
              </a:rPr>
              <a:t>AÇİL FOSFATLAR</a:t>
            </a:r>
          </a:p>
          <a:p>
            <a:endParaRPr lang="tr-TR" sz="2400" b="1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Bunlardan en önemlisi  1,3-difosfogliserikasittir. Bu grup bileşiklerimn hidrolizindeki yüksek negatif standart serbest enerjiye etki eden en önemli faktör açil fosfatlardaki bağ faktörüdür.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 Açil fosfatlarda C=O bağının önemi büyüktür.</a:t>
            </a:r>
            <a:endParaRPr lang="tr-TR" sz="2400">
              <a:latin typeface="Calibri" pitchFamily="34" charset="0"/>
            </a:endParaRPr>
          </a:p>
        </p:txBody>
      </p:sp>
      <p:pic>
        <p:nvPicPr>
          <p:cNvPr id="4403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3214688"/>
            <a:ext cx="6313487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Metin kutusu"/>
          <p:cNvSpPr txBox="1">
            <a:spLocks noChangeArrowheads="1"/>
          </p:cNvSpPr>
          <p:nvPr/>
        </p:nvSpPr>
        <p:spPr bwMode="auto">
          <a:xfrm>
            <a:off x="500063" y="357188"/>
            <a:ext cx="44291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600" b="1">
                <a:latin typeface="Times New Roman" charset="0"/>
                <a:cs typeface="Times New Roman" charset="0"/>
              </a:rPr>
              <a:t>ENOLİK FOSFATLAR</a:t>
            </a:r>
          </a:p>
        </p:txBody>
      </p:sp>
      <p:sp>
        <p:nvSpPr>
          <p:cNvPr id="45059" name="2 Metin kutusu"/>
          <p:cNvSpPr txBox="1">
            <a:spLocks noChangeArrowheads="1"/>
          </p:cNvSpPr>
          <p:nvPr/>
        </p:nvSpPr>
        <p:spPr bwMode="auto">
          <a:xfrm>
            <a:off x="571500" y="1214438"/>
            <a:ext cx="7643813" cy="263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200">
                <a:latin typeface="Times New Roman" charset="0"/>
                <a:cs typeface="Times New Roman" charset="0"/>
              </a:rPr>
              <a:t>Fosfoenol pürivik asit glukozun pürivata parçalanması sırasında açığa çıkan önemli fosfat bileşikdir</a:t>
            </a:r>
          </a:p>
          <a:p>
            <a:pPr algn="just">
              <a:lnSpc>
                <a:spcPct val="150000"/>
              </a:lnSpc>
            </a:pPr>
            <a:endParaRPr lang="tr-TR" sz="22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200">
                <a:latin typeface="Times New Roman" charset="0"/>
                <a:cs typeface="Times New Roman" charset="0"/>
              </a:rPr>
              <a:t>Bu bileşik ADP’den ATP oluşumu sırasında fosfat grubunu ADP’ye transfer ederek ATP oluşturabilmektedir</a:t>
            </a:r>
          </a:p>
        </p:txBody>
      </p:sp>
      <p:pic>
        <p:nvPicPr>
          <p:cNvPr id="4506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4000500"/>
            <a:ext cx="8315325" cy="262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Metin kutusu"/>
          <p:cNvSpPr txBox="1">
            <a:spLocks noChangeArrowheads="1"/>
          </p:cNvSpPr>
          <p:nvPr/>
        </p:nvSpPr>
        <p:spPr bwMode="auto">
          <a:xfrm>
            <a:off x="857250" y="357188"/>
            <a:ext cx="3571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 b="1">
                <a:latin typeface="Times New Roman" charset="0"/>
                <a:cs typeface="Times New Roman" charset="0"/>
              </a:rPr>
              <a:t>THİOL ESTERLERİ</a:t>
            </a:r>
          </a:p>
        </p:txBody>
      </p:sp>
      <p:sp>
        <p:nvSpPr>
          <p:cNvPr id="46083" name="2 Metin kutusu"/>
          <p:cNvSpPr txBox="1">
            <a:spLocks noChangeArrowheads="1"/>
          </p:cNvSpPr>
          <p:nvPr/>
        </p:nvSpPr>
        <p:spPr bwMode="auto">
          <a:xfrm>
            <a:off x="928688" y="1428750"/>
            <a:ext cx="7286625" cy="224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Thiol esterleri ADP’den ATP oluşumunda rol oynayan diğer bir yüksek enerjili bileşiktir. 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Bunlardan en önemlisi Asetil koenzim A’dır.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Metin kutusu"/>
          <p:cNvSpPr txBox="1">
            <a:spLocks noChangeArrowheads="1"/>
          </p:cNvSpPr>
          <p:nvPr/>
        </p:nvSpPr>
        <p:spPr bwMode="auto">
          <a:xfrm>
            <a:off x="428625" y="285750"/>
            <a:ext cx="6072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 b="1">
                <a:latin typeface="Times New Roman" charset="0"/>
                <a:cs typeface="Times New Roman" charset="0"/>
              </a:rPr>
              <a:t>GUANİDİNYUM FOSFATLAR</a:t>
            </a:r>
          </a:p>
        </p:txBody>
      </p:sp>
      <p:sp>
        <p:nvSpPr>
          <p:cNvPr id="47107" name="2 Metin kutusu"/>
          <p:cNvSpPr txBox="1">
            <a:spLocks noChangeArrowheads="1"/>
          </p:cNvSpPr>
          <p:nvPr/>
        </p:nvSpPr>
        <p:spPr bwMode="auto">
          <a:xfrm>
            <a:off x="928688" y="1143000"/>
            <a:ext cx="7500937" cy="321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200">
                <a:latin typeface="Times New Roman" charset="0"/>
                <a:cs typeface="Times New Roman" charset="0"/>
              </a:rPr>
              <a:t>Enerji transfer ve depolama fonksiyonuna sahip diğer bir gruptur. </a:t>
            </a:r>
          </a:p>
          <a:p>
            <a:pPr algn="just"/>
            <a:endParaRPr lang="tr-TR" sz="2200">
              <a:latin typeface="Times New Roman" charset="0"/>
              <a:cs typeface="Times New Roman" charset="0"/>
            </a:endParaRPr>
          </a:p>
          <a:p>
            <a:pPr algn="just"/>
            <a:r>
              <a:rPr lang="tr-TR" sz="2200">
                <a:latin typeface="Times New Roman" charset="0"/>
                <a:cs typeface="Times New Roman" charset="0"/>
              </a:rPr>
              <a:t>Fosfojen bileşikler olarakta bilinen bu grupta fosfokreatin ve fosfoarginin bulunmaktadır.</a:t>
            </a:r>
          </a:p>
          <a:p>
            <a:pPr algn="just"/>
            <a:endParaRPr lang="tr-TR" sz="2200">
              <a:latin typeface="Times New Roman" charset="0"/>
              <a:cs typeface="Times New Roman" charset="0"/>
            </a:endParaRPr>
          </a:p>
          <a:p>
            <a:pPr algn="just"/>
            <a:r>
              <a:rPr lang="tr-TR" sz="2200">
                <a:latin typeface="Times New Roman" charset="0"/>
                <a:cs typeface="Times New Roman" charset="0"/>
              </a:rPr>
              <a:t>Bunlar kreatin ve argininin fosforilasyonu ile meydana gelmekte ve ADP’den ATP oluşumunda rol almaktadır</a:t>
            </a:r>
            <a:endParaRPr lang="tr-TR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Metin kutusu"/>
          <p:cNvSpPr txBox="1">
            <a:spLocks noChangeArrowheads="1"/>
          </p:cNvSpPr>
          <p:nvPr/>
        </p:nvSpPr>
        <p:spPr bwMode="auto">
          <a:xfrm>
            <a:off x="1357313" y="2286000"/>
            <a:ext cx="6500812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Bu reaksiyon eğer ortamda ATP seviyesi yüksek ise sola doğru, düşük ise sağa doğru gerçekleşir, Bu şekilde enerjinin depolanmasına veya metabolik faliyetlerin yürütülmesi için enerjinin kullanılmasında aracılık eder</a:t>
            </a: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Metin kutusu"/>
          <p:cNvSpPr txBox="1">
            <a:spLocks noChangeArrowheads="1"/>
          </p:cNvSpPr>
          <p:nvPr/>
        </p:nvSpPr>
        <p:spPr bwMode="auto">
          <a:xfrm>
            <a:off x="1071563" y="1214438"/>
            <a:ext cx="6858000" cy="346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600">
                <a:latin typeface="Times New Roman" charset="0"/>
                <a:cs typeface="Times New Roman" charset="0"/>
              </a:rPr>
              <a:t>E</a:t>
            </a:r>
            <a:r>
              <a:rPr lang="tr-TR" sz="2400">
                <a:latin typeface="Times New Roman" charset="0"/>
                <a:cs typeface="Times New Roman" charset="0"/>
              </a:rPr>
              <a:t>nerjice zengin bileşiklerden beşinci grup olarak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 sz="2400">
                <a:latin typeface="Times New Roman" charset="0"/>
                <a:cs typeface="Times New Roman" charset="0"/>
              </a:rPr>
              <a:t> glukoz 6 fosfat, </a:t>
            </a:r>
          </a:p>
          <a:p>
            <a:pPr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 sz="2400">
                <a:latin typeface="Times New Roman" charset="0"/>
                <a:cs typeface="Times New Roman" charset="0"/>
              </a:rPr>
              <a:t>glukoz 1 fosfat, </a:t>
            </a:r>
          </a:p>
          <a:p>
            <a:pPr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 sz="2400">
                <a:latin typeface="Times New Roman" charset="0"/>
                <a:cs typeface="Times New Roman" charset="0"/>
              </a:rPr>
              <a:t>fruktoz 6-fosfat, </a:t>
            </a:r>
          </a:p>
          <a:p>
            <a:pPr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 sz="2400">
                <a:latin typeface="Times New Roman" charset="0"/>
                <a:cs typeface="Times New Roman" charset="0"/>
              </a:rPr>
              <a:t>gliseril-3-fosfat     sayılabilir.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2 Metin kutusu"/>
          <p:cNvSpPr txBox="1">
            <a:spLocks noChangeArrowheads="1"/>
          </p:cNvSpPr>
          <p:nvPr/>
        </p:nvSpPr>
        <p:spPr bwMode="auto">
          <a:xfrm>
            <a:off x="1428750" y="2500313"/>
            <a:ext cx="642937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800" b="1">
                <a:latin typeface="Times New Roman" charset="0"/>
                <a:cs typeface="Times New Roman" charset="0"/>
              </a:rPr>
              <a:t>METABOLİZMADAKİ ELEKTRON TAŞIYICILARI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2 Metin kutusu"/>
          <p:cNvSpPr txBox="1">
            <a:spLocks noChangeArrowheads="1"/>
          </p:cNvSpPr>
          <p:nvPr/>
        </p:nvSpPr>
        <p:spPr bwMode="auto">
          <a:xfrm>
            <a:off x="1000125" y="3000375"/>
            <a:ext cx="7215188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Aerobik organizmalarda en son elektron alıcısı O</a:t>
            </a:r>
            <a:r>
              <a:rPr lang="tr-TR" sz="2400" baseline="-25000">
                <a:latin typeface="Times New Roman" charset="0"/>
                <a:cs typeface="Times New Roman" charset="0"/>
              </a:rPr>
              <a:t>2</a:t>
            </a:r>
            <a:r>
              <a:rPr lang="tr-TR" sz="2400">
                <a:latin typeface="Times New Roman" charset="0"/>
                <a:cs typeface="Times New Roman" charset="0"/>
              </a:rPr>
              <a:t>'dir.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Yakıt molekülleri ve onların parçalanmış ürünlerinden elektronlar O</a:t>
            </a:r>
            <a:r>
              <a:rPr lang="tr-TR" sz="2400" baseline="-25000">
                <a:latin typeface="Times New Roman" charset="0"/>
                <a:cs typeface="Times New Roman" charset="0"/>
              </a:rPr>
              <a:t>2</a:t>
            </a:r>
            <a:r>
              <a:rPr lang="tr-TR" sz="2400">
                <a:latin typeface="Times New Roman" charset="0"/>
                <a:cs typeface="Times New Roman" charset="0"/>
              </a:rPr>
              <a:t>'ye doğrudan doğruya transfer edilemez.</a:t>
            </a:r>
          </a:p>
        </p:txBody>
      </p:sp>
      <p:sp>
        <p:nvSpPr>
          <p:cNvPr id="51203" name="4 Metin kutusu"/>
          <p:cNvSpPr txBox="1">
            <a:spLocks noChangeArrowheads="1"/>
          </p:cNvSpPr>
          <p:nvPr/>
        </p:nvSpPr>
        <p:spPr bwMode="auto">
          <a:xfrm>
            <a:off x="857250" y="642938"/>
            <a:ext cx="335756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Times New Roman" charset="0"/>
                <a:cs typeface="Times New Roman" charset="0"/>
              </a:rPr>
              <a:t>Kemotroflar serbest enerji ihtiyaçlarını</a:t>
            </a:r>
            <a:endParaRPr lang="tr-TR" sz="2400">
              <a:latin typeface="Calibri" pitchFamily="34" charset="0"/>
            </a:endParaRPr>
          </a:p>
        </p:txBody>
      </p:sp>
      <p:sp>
        <p:nvSpPr>
          <p:cNvPr id="7" name="6 Sağ Ok"/>
          <p:cNvSpPr/>
          <p:nvPr/>
        </p:nvSpPr>
        <p:spPr>
          <a:xfrm>
            <a:off x="4071938" y="857250"/>
            <a:ext cx="928687" cy="5000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8" name="7 Yuvarlatılmış Dikdörtgen"/>
          <p:cNvSpPr/>
          <p:nvPr/>
        </p:nvSpPr>
        <p:spPr>
          <a:xfrm>
            <a:off x="5572125" y="357188"/>
            <a:ext cx="3143250" cy="1714500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51206" name="8 Metin kutusu"/>
          <p:cNvSpPr txBox="1">
            <a:spLocks noChangeArrowheads="1"/>
          </p:cNvSpPr>
          <p:nvPr/>
        </p:nvSpPr>
        <p:spPr bwMode="auto">
          <a:xfrm>
            <a:off x="5500688" y="642938"/>
            <a:ext cx="32861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Times New Roman" charset="0"/>
                <a:cs typeface="Times New Roman" charset="0"/>
              </a:rPr>
              <a:t>glukoz ve yağ asitleri gibi besin maddelerinin oksidasyonundan sağlar</a:t>
            </a:r>
            <a:endParaRPr lang="tr-TR" sz="24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Metin kutusu"/>
          <p:cNvSpPr txBox="1">
            <a:spLocks noChangeArrowheads="1"/>
          </p:cNvSpPr>
          <p:nvPr/>
        </p:nvSpPr>
        <p:spPr bwMode="auto">
          <a:xfrm>
            <a:off x="1285875" y="857250"/>
            <a:ext cx="6786563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Bu substratlar, elektronlarını önce özel yapıdaki piridin nükleotidlere ve flavinlere aktarır. 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Bu taşıyıcıların indirgenmiş formları yüksek potansiyelli elektronlarını, mitokondri iç membranında yerleşmiş bulunan bir elektron transport zinciri vasıtasıyla O</a:t>
            </a:r>
            <a:r>
              <a:rPr lang="tr-TR" sz="2400" baseline="-25000">
                <a:latin typeface="Times New Roman" charset="0"/>
                <a:cs typeface="Times New Roman" charset="0"/>
              </a:rPr>
              <a:t>2</a:t>
            </a:r>
            <a:r>
              <a:rPr lang="tr-TR" sz="2400">
                <a:latin typeface="Times New Roman" charset="0"/>
                <a:cs typeface="Times New Roman" charset="0"/>
              </a:rPr>
              <a:t>'ye aktarırlarken ATP sentezlenir</a:t>
            </a:r>
            <a:r>
              <a:rPr lang="tr-TR">
                <a:latin typeface="Calibri" pitchFamily="34" charset="0"/>
              </a:rPr>
              <a:t>. </a:t>
            </a:r>
          </a:p>
          <a:p>
            <a:endParaRPr lang="tr-TR">
              <a:latin typeface="Calibri" pitchFamily="34" charset="0"/>
            </a:endParaRPr>
          </a:p>
        </p:txBody>
      </p:sp>
      <p:sp>
        <p:nvSpPr>
          <p:cNvPr id="6" name="5 6-Noktalı Yıldız"/>
          <p:cNvSpPr/>
          <p:nvPr/>
        </p:nvSpPr>
        <p:spPr>
          <a:xfrm>
            <a:off x="5143500" y="4929188"/>
            <a:ext cx="3571875" cy="1928812"/>
          </a:xfrm>
          <a:prstGeom prst="star6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52228" name="6 Metin kutusu"/>
          <p:cNvSpPr txBox="1">
            <a:spLocks noChangeArrowheads="1"/>
          </p:cNvSpPr>
          <p:nvPr/>
        </p:nvSpPr>
        <p:spPr bwMode="auto">
          <a:xfrm>
            <a:off x="5715000" y="5357813"/>
            <a:ext cx="25003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Times New Roman" charset="0"/>
                <a:cs typeface="Times New Roman" charset="0"/>
              </a:rPr>
              <a:t>Bu olaya oksidatif fosforilasyon adı verilir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Metin kutusu"/>
          <p:cNvSpPr txBox="1">
            <a:spLocks noChangeArrowheads="1"/>
          </p:cNvSpPr>
          <p:nvPr/>
        </p:nvSpPr>
        <p:spPr bwMode="auto">
          <a:xfrm>
            <a:off x="1071563" y="1000125"/>
            <a:ext cx="2714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heterotrof canlılarda</a:t>
            </a:r>
          </a:p>
        </p:txBody>
      </p:sp>
      <p:cxnSp>
        <p:nvCxnSpPr>
          <p:cNvPr id="3" name="2 Düz Ok Bağlayıcısı"/>
          <p:cNvCxnSpPr/>
          <p:nvPr/>
        </p:nvCxnSpPr>
        <p:spPr>
          <a:xfrm>
            <a:off x="3786188" y="1285875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0" name="3 Metin kutusu"/>
          <p:cNvSpPr txBox="1">
            <a:spLocks noChangeArrowheads="1"/>
          </p:cNvSpPr>
          <p:nvPr/>
        </p:nvSpPr>
        <p:spPr bwMode="auto">
          <a:xfrm>
            <a:off x="1071563" y="1571625"/>
            <a:ext cx="27860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ototrof canlılarda</a:t>
            </a:r>
          </a:p>
        </p:txBody>
      </p:sp>
      <p:cxnSp>
        <p:nvCxnSpPr>
          <p:cNvPr id="5" name="4 Düz Ok Bağlayıcısı"/>
          <p:cNvCxnSpPr/>
          <p:nvPr/>
        </p:nvCxnSpPr>
        <p:spPr>
          <a:xfrm>
            <a:off x="3857625" y="1857375"/>
            <a:ext cx="7143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2" name="5 Metin kutusu"/>
          <p:cNvSpPr txBox="1">
            <a:spLocks noChangeArrowheads="1"/>
          </p:cNvSpPr>
          <p:nvPr/>
        </p:nvSpPr>
        <p:spPr bwMode="auto">
          <a:xfrm>
            <a:off x="4786313" y="1571625"/>
            <a:ext cx="2857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ışık enerjisinden</a:t>
            </a:r>
          </a:p>
        </p:txBody>
      </p:sp>
      <p:sp>
        <p:nvSpPr>
          <p:cNvPr id="34823" name="6 Metin kutusu"/>
          <p:cNvSpPr txBox="1">
            <a:spLocks noChangeArrowheads="1"/>
          </p:cNvSpPr>
          <p:nvPr/>
        </p:nvSpPr>
        <p:spPr bwMode="auto">
          <a:xfrm>
            <a:off x="357188" y="214313"/>
            <a:ext cx="4643437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200">
                <a:latin typeface="Times New Roman" charset="0"/>
                <a:cs typeface="Times New Roman" charset="0"/>
              </a:rPr>
              <a:t>Bu olaylarda kullanılan serbest enerji</a:t>
            </a:r>
          </a:p>
        </p:txBody>
      </p:sp>
      <p:sp>
        <p:nvSpPr>
          <p:cNvPr id="34824" name="7 Metin kutusu"/>
          <p:cNvSpPr txBox="1">
            <a:spLocks noChangeArrowheads="1"/>
          </p:cNvSpPr>
          <p:nvPr/>
        </p:nvSpPr>
        <p:spPr bwMode="auto">
          <a:xfrm>
            <a:off x="4714875" y="1071563"/>
            <a:ext cx="2714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gıda maddelerinden</a:t>
            </a:r>
          </a:p>
        </p:txBody>
      </p:sp>
      <p:sp>
        <p:nvSpPr>
          <p:cNvPr id="10" name="9 Köşeleri Yuvarlanmış Dikdörtgen Belirtme Çizgisi"/>
          <p:cNvSpPr/>
          <p:nvPr/>
        </p:nvSpPr>
        <p:spPr>
          <a:xfrm>
            <a:off x="0" y="3143250"/>
            <a:ext cx="4929188" cy="3071813"/>
          </a:xfrm>
          <a:prstGeom prst="wedgeRoundRectCallout">
            <a:avLst>
              <a:gd name="adj1" fmla="val -6216"/>
              <a:gd name="adj2" fmla="val -8004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34826" name="10 Metin kutusu"/>
          <p:cNvSpPr txBox="1">
            <a:spLocks noChangeArrowheads="1"/>
          </p:cNvSpPr>
          <p:nvPr/>
        </p:nvSpPr>
        <p:spPr bwMode="auto">
          <a:xfrm>
            <a:off x="142875" y="3357563"/>
            <a:ext cx="4714875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b="1">
                <a:latin typeface="Calibri" pitchFamily="34" charset="0"/>
              </a:rPr>
              <a:t>Bu şekilde sağlanan enerjinin biyolojik aktivitelerde kullanılabilmesi için özel enerji taşıyıcı bileşenler şeklinde depolanması gerekir. Bu özel bileşik bir nükleotid olan </a:t>
            </a:r>
            <a:r>
              <a:rPr lang="tr-TR" sz="2400" b="1">
                <a:solidFill>
                  <a:srgbClr val="FFFF00"/>
                </a:solidFill>
                <a:latin typeface="Calibri" pitchFamily="34" charset="0"/>
              </a:rPr>
              <a:t>adenozintrifosfattır (ATP)</a:t>
            </a:r>
            <a:endParaRPr lang="tr-TR" sz="2200" b="1">
              <a:solidFill>
                <a:srgbClr val="FFFF00"/>
              </a:solidFill>
              <a:latin typeface="Times New Roman" charset="0"/>
              <a:cs typeface="Times New Roman" charset="0"/>
            </a:endParaRPr>
          </a:p>
        </p:txBody>
      </p:sp>
      <p:pic>
        <p:nvPicPr>
          <p:cNvPr id="3482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38" y="3143250"/>
            <a:ext cx="3786187" cy="317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Metin kutusu"/>
          <p:cNvSpPr txBox="1">
            <a:spLocks noChangeArrowheads="1"/>
          </p:cNvSpPr>
          <p:nvPr/>
        </p:nvSpPr>
        <p:spPr bwMode="auto">
          <a:xfrm>
            <a:off x="785813" y="3214688"/>
            <a:ext cx="757237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Bir substratın oksidasyonunda, NAD</a:t>
            </a:r>
            <a:r>
              <a:rPr lang="tr-TR" sz="2400" baseline="30000">
                <a:latin typeface="Times New Roman" charset="0"/>
                <a:cs typeface="Times New Roman" charset="0"/>
              </a:rPr>
              <a:t>+</a:t>
            </a:r>
            <a:r>
              <a:rPr lang="tr-TR" sz="2400">
                <a:latin typeface="Times New Roman" charset="0"/>
                <a:cs typeface="Times New Roman" charset="0"/>
              </a:rPr>
              <a:t>'nın nikotinamid halkası bir hidrür iyonuna eşdeğer olan iki elektron ve bir hidrojen iyonu kabul eder.</a:t>
            </a:r>
            <a:endParaRPr lang="tr-TR">
              <a:latin typeface="Calibri" pitchFamily="34" charset="0"/>
            </a:endParaRPr>
          </a:p>
        </p:txBody>
      </p:sp>
      <p:sp>
        <p:nvSpPr>
          <p:cNvPr id="53251" name="3 Metin kutusu"/>
          <p:cNvSpPr txBox="1">
            <a:spLocks noChangeArrowheads="1"/>
          </p:cNvSpPr>
          <p:nvPr/>
        </p:nvSpPr>
        <p:spPr bwMode="auto">
          <a:xfrm>
            <a:off x="857250" y="500063"/>
            <a:ext cx="32146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Times New Roman" charset="0"/>
                <a:cs typeface="Times New Roman" charset="0"/>
              </a:rPr>
              <a:t>Nikotinamid adenin dinükleotid (NAD</a:t>
            </a:r>
            <a:r>
              <a:rPr lang="tr-TR" sz="2400" baseline="30000">
                <a:latin typeface="Times New Roman" charset="0"/>
                <a:cs typeface="Times New Roman" charset="0"/>
              </a:rPr>
              <a:t>+</a:t>
            </a:r>
            <a:r>
              <a:rPr lang="tr-TR" sz="2400">
                <a:latin typeface="Times New Roman" charset="0"/>
                <a:cs typeface="Times New Roman" charset="0"/>
              </a:rPr>
              <a:t>)</a:t>
            </a:r>
            <a:endParaRPr lang="tr-TR" sz="2400">
              <a:latin typeface="Calibri" pitchFamily="34" charset="0"/>
            </a:endParaRPr>
          </a:p>
        </p:txBody>
      </p:sp>
      <p:sp>
        <p:nvSpPr>
          <p:cNvPr id="6" name="5 Yuvarlatılmış Dikdörtgen"/>
          <p:cNvSpPr/>
          <p:nvPr/>
        </p:nvSpPr>
        <p:spPr>
          <a:xfrm>
            <a:off x="5286375" y="285750"/>
            <a:ext cx="3500438" cy="128587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53253" name="6 Metin kutusu"/>
          <p:cNvSpPr txBox="1">
            <a:spLocks noChangeArrowheads="1"/>
          </p:cNvSpPr>
          <p:nvPr/>
        </p:nvSpPr>
        <p:spPr bwMode="auto">
          <a:xfrm>
            <a:off x="5286375" y="357188"/>
            <a:ext cx="35718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Times New Roman" charset="0"/>
                <a:cs typeface="Times New Roman" charset="0"/>
              </a:rPr>
              <a:t>besin moleküllerinin oksidasyonunda en başta gelen elektron alıcısıdır</a:t>
            </a:r>
            <a:endParaRPr lang="tr-TR" sz="2400">
              <a:latin typeface="Calibri" pitchFamily="34" charset="0"/>
            </a:endParaRPr>
          </a:p>
        </p:txBody>
      </p:sp>
      <p:sp>
        <p:nvSpPr>
          <p:cNvPr id="9" name="8 Sağ Ok"/>
          <p:cNvSpPr/>
          <p:nvPr/>
        </p:nvSpPr>
        <p:spPr>
          <a:xfrm>
            <a:off x="4286250" y="714375"/>
            <a:ext cx="714375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53255" name="9 Metin kutusu"/>
          <p:cNvSpPr txBox="1">
            <a:spLocks noChangeArrowheads="1"/>
          </p:cNvSpPr>
          <p:nvPr/>
        </p:nvSpPr>
        <p:spPr bwMode="auto">
          <a:xfrm>
            <a:off x="1143000" y="2357438"/>
            <a:ext cx="3286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NAD</a:t>
            </a:r>
            <a:r>
              <a:rPr lang="tr-TR" sz="2400" baseline="30000">
                <a:latin typeface="Times New Roman" charset="0"/>
                <a:cs typeface="Times New Roman" charset="0"/>
              </a:rPr>
              <a:t>+</a:t>
            </a:r>
            <a:r>
              <a:rPr lang="tr-TR" sz="2400">
                <a:latin typeface="Times New Roman" charset="0"/>
                <a:cs typeface="Times New Roman" charset="0"/>
              </a:rPr>
              <a:t>nın reaktif kısmı</a:t>
            </a:r>
            <a:endParaRPr lang="tr-TR" sz="2400">
              <a:latin typeface="Calibri" pitchFamily="34" charset="0"/>
            </a:endParaRPr>
          </a:p>
        </p:txBody>
      </p:sp>
      <p:sp>
        <p:nvSpPr>
          <p:cNvPr id="11" name="10 Sağ Ok"/>
          <p:cNvSpPr/>
          <p:nvPr/>
        </p:nvSpPr>
        <p:spPr>
          <a:xfrm>
            <a:off x="4214813" y="2500313"/>
            <a:ext cx="1285875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53257" name="11 Metin kutusu"/>
          <p:cNvSpPr txBox="1">
            <a:spLocks noChangeArrowheads="1"/>
          </p:cNvSpPr>
          <p:nvPr/>
        </p:nvSpPr>
        <p:spPr bwMode="auto">
          <a:xfrm>
            <a:off x="5715000" y="2357438"/>
            <a:ext cx="2643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nikotinamid halkası</a:t>
            </a:r>
            <a:endParaRPr lang="tr-TR" sz="2400">
              <a:latin typeface="Calibri" pitchFamily="34" charset="0"/>
            </a:endParaRPr>
          </a:p>
        </p:txBody>
      </p:sp>
      <p:sp>
        <p:nvSpPr>
          <p:cNvPr id="53258" name="12 Metin kutusu"/>
          <p:cNvSpPr txBox="1">
            <a:spLocks noChangeArrowheads="1"/>
          </p:cNvSpPr>
          <p:nvPr/>
        </p:nvSpPr>
        <p:spPr bwMode="auto">
          <a:xfrm>
            <a:off x="1000125" y="5429250"/>
            <a:ext cx="3857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NAD</a:t>
            </a:r>
            <a:r>
              <a:rPr lang="tr-TR" sz="2400" b="1" baseline="3000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+</a:t>
            </a:r>
            <a:r>
              <a:rPr lang="tr-TR" sz="24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'nın indirgenmiş hali</a:t>
            </a:r>
            <a:endParaRPr lang="tr-TR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5" name="14 Sol Ok Belirtme Çizgisi"/>
          <p:cNvSpPr/>
          <p:nvPr/>
        </p:nvSpPr>
        <p:spPr>
          <a:xfrm>
            <a:off x="5286375" y="4857750"/>
            <a:ext cx="2857500" cy="1643063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NADH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Metin kutusu"/>
          <p:cNvSpPr txBox="1">
            <a:spLocks noChangeArrowheads="1"/>
          </p:cNvSpPr>
          <p:nvPr/>
        </p:nvSpPr>
        <p:spPr bwMode="auto">
          <a:xfrm>
            <a:off x="1143000" y="285750"/>
            <a:ext cx="69294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NAD</a:t>
            </a:r>
            <a:r>
              <a:rPr lang="tr-TR" sz="2400" baseline="30000">
                <a:latin typeface="Times New Roman" charset="0"/>
                <a:cs typeface="Times New Roman" charset="0"/>
              </a:rPr>
              <a:t>+</a:t>
            </a:r>
            <a:r>
              <a:rPr lang="tr-TR" sz="2400">
                <a:latin typeface="Times New Roman" charset="0"/>
                <a:cs typeface="Times New Roman" charset="0"/>
              </a:rPr>
              <a:t>, birçok reaksiyonda </a:t>
            </a:r>
            <a:r>
              <a:rPr lang="tr-TR" sz="2400" b="1">
                <a:latin typeface="Times New Roman" charset="0"/>
                <a:cs typeface="Times New Roman" charset="0"/>
              </a:rPr>
              <a:t>elektron </a:t>
            </a:r>
            <a:r>
              <a:rPr lang="tr-TR" sz="2400">
                <a:latin typeface="Times New Roman" charset="0"/>
                <a:cs typeface="Times New Roman" charset="0"/>
              </a:rPr>
              <a:t>alıcısı olarak görev yapmaktadır</a:t>
            </a:r>
          </a:p>
        </p:txBody>
      </p:sp>
      <p:grpSp>
        <p:nvGrpSpPr>
          <p:cNvPr id="2" name="20 Grup"/>
          <p:cNvGrpSpPr>
            <a:grpSpLocks/>
          </p:cNvGrpSpPr>
          <p:nvPr/>
        </p:nvGrpSpPr>
        <p:grpSpPr bwMode="auto">
          <a:xfrm>
            <a:off x="1214438" y="1500188"/>
            <a:ext cx="6858000" cy="1370012"/>
            <a:chOff x="1285852" y="2071678"/>
            <a:chExt cx="6858048" cy="1369464"/>
          </a:xfrm>
        </p:grpSpPr>
        <p:sp>
          <p:nvSpPr>
            <p:cNvPr id="54277" name="2 Metin kutusu"/>
            <p:cNvSpPr txBox="1">
              <a:spLocks noChangeArrowheads="1"/>
            </p:cNvSpPr>
            <p:nvPr/>
          </p:nvSpPr>
          <p:spPr bwMode="auto">
            <a:xfrm>
              <a:off x="1285852" y="2500306"/>
              <a:ext cx="350046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>
                  <a:latin typeface="Times New Roman" charset="0"/>
                  <a:cs typeface="Times New Roman" charset="0"/>
                </a:rPr>
                <a:t>NAD</a:t>
              </a:r>
              <a:r>
                <a:rPr lang="tr-TR" sz="2400" baseline="30000">
                  <a:latin typeface="Times New Roman" charset="0"/>
                  <a:cs typeface="Times New Roman" charset="0"/>
                </a:rPr>
                <a:t>+</a:t>
              </a:r>
              <a:r>
                <a:rPr lang="tr-TR" sz="2400">
                  <a:latin typeface="Times New Roman" charset="0"/>
                  <a:cs typeface="Times New Roman" charset="0"/>
                </a:rPr>
                <a:t> + R-C-R'</a:t>
              </a:r>
            </a:p>
          </p:txBody>
        </p:sp>
        <p:cxnSp>
          <p:nvCxnSpPr>
            <p:cNvPr id="5" name="4 Düz Bağlayıcı"/>
            <p:cNvCxnSpPr/>
            <p:nvPr/>
          </p:nvCxnSpPr>
          <p:spPr>
            <a:xfrm rot="5400000">
              <a:off x="2786079" y="2928585"/>
              <a:ext cx="1428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6 Düz Bağlayıcı"/>
            <p:cNvCxnSpPr/>
            <p:nvPr/>
          </p:nvCxnSpPr>
          <p:spPr>
            <a:xfrm rot="5400000" flipH="1" flipV="1">
              <a:off x="2786079" y="2500132"/>
              <a:ext cx="1428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280" name="7 Metin kutusu"/>
            <p:cNvSpPr txBox="1">
              <a:spLocks noChangeArrowheads="1"/>
            </p:cNvSpPr>
            <p:nvPr/>
          </p:nvSpPr>
          <p:spPr bwMode="auto">
            <a:xfrm>
              <a:off x="2714612" y="2071678"/>
              <a:ext cx="28575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>
                  <a:latin typeface="Calibri" pitchFamily="34" charset="0"/>
                </a:rPr>
                <a:t>H</a:t>
              </a:r>
            </a:p>
          </p:txBody>
        </p:sp>
        <p:sp>
          <p:nvSpPr>
            <p:cNvPr id="54281" name="8 Metin kutusu"/>
            <p:cNvSpPr txBox="1">
              <a:spLocks noChangeArrowheads="1"/>
            </p:cNvSpPr>
            <p:nvPr/>
          </p:nvSpPr>
          <p:spPr bwMode="auto">
            <a:xfrm>
              <a:off x="2571736" y="3000372"/>
              <a:ext cx="6429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>
                  <a:latin typeface="Calibri" pitchFamily="34" charset="0"/>
                </a:rPr>
                <a:t>OH</a:t>
              </a:r>
            </a:p>
          </p:txBody>
        </p:sp>
        <p:cxnSp>
          <p:nvCxnSpPr>
            <p:cNvPr id="11" name="10 Düz Ok Bağlayıcısı"/>
            <p:cNvCxnSpPr/>
            <p:nvPr/>
          </p:nvCxnSpPr>
          <p:spPr>
            <a:xfrm>
              <a:off x="3857620" y="2714358"/>
              <a:ext cx="1000132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Düz Ok Bağlayıcısı"/>
            <p:cNvCxnSpPr/>
            <p:nvPr/>
          </p:nvCxnSpPr>
          <p:spPr>
            <a:xfrm rot="10800000">
              <a:off x="3786181" y="2928585"/>
              <a:ext cx="1071571" cy="158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284" name="13 Metin kutusu"/>
            <p:cNvSpPr txBox="1">
              <a:spLocks noChangeArrowheads="1"/>
            </p:cNvSpPr>
            <p:nvPr/>
          </p:nvSpPr>
          <p:spPr bwMode="auto">
            <a:xfrm>
              <a:off x="5000628" y="2500306"/>
              <a:ext cx="3143272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>
                  <a:latin typeface="Times New Roman" charset="0"/>
                  <a:cs typeface="Times New Roman" charset="0"/>
                </a:rPr>
                <a:t>NADH +R-C-R' +H</a:t>
              </a:r>
              <a:r>
                <a:rPr lang="tr-TR" sz="2400" baseline="30000">
                  <a:latin typeface="Times New Roman" charset="0"/>
                  <a:cs typeface="Times New Roman" charset="0"/>
                </a:rPr>
                <a:t>+</a:t>
              </a:r>
            </a:p>
            <a:p>
              <a:endParaRPr lang="tr-TR" sz="2400"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16" name="15 Düz Bağlayıcı"/>
            <p:cNvCxnSpPr/>
            <p:nvPr/>
          </p:nvCxnSpPr>
          <p:spPr>
            <a:xfrm rot="5400000">
              <a:off x="6500855" y="2999995"/>
              <a:ext cx="1428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17 Düz Bağlayıcı"/>
            <p:cNvCxnSpPr/>
            <p:nvPr/>
          </p:nvCxnSpPr>
          <p:spPr>
            <a:xfrm rot="5400000">
              <a:off x="6572292" y="2999995"/>
              <a:ext cx="1428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287" name="18 Metin kutusu"/>
            <p:cNvSpPr txBox="1">
              <a:spLocks noChangeArrowheads="1"/>
            </p:cNvSpPr>
            <p:nvPr/>
          </p:nvSpPr>
          <p:spPr bwMode="auto">
            <a:xfrm>
              <a:off x="6429388" y="3071810"/>
              <a:ext cx="50006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>
                  <a:latin typeface="Calibri" pitchFamily="34" charset="0"/>
                </a:rPr>
                <a:t>O</a:t>
              </a:r>
            </a:p>
          </p:txBody>
        </p:sp>
      </p:grpSp>
      <p:sp>
        <p:nvSpPr>
          <p:cNvPr id="54276" name="19 Metin kutusu"/>
          <p:cNvSpPr txBox="1">
            <a:spLocks noChangeArrowheads="1"/>
          </p:cNvSpPr>
          <p:nvPr/>
        </p:nvSpPr>
        <p:spPr bwMode="auto">
          <a:xfrm>
            <a:off x="1071563" y="2857500"/>
            <a:ext cx="7643812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Dehidrogenasyon reaksiyonu adı verilen bu gibi reaksiyonlarda, substrat üzerindeki hidrojen iyonlarından birisi doğrudan NAD</a:t>
            </a:r>
            <a:r>
              <a:rPr lang="tr-TR" sz="2400" baseline="30000">
                <a:latin typeface="Times New Roman" charset="0"/>
                <a:cs typeface="Times New Roman" charset="0"/>
              </a:rPr>
              <a:t>+</a:t>
            </a:r>
            <a:r>
              <a:rPr lang="tr-TR" sz="2400">
                <a:latin typeface="Times New Roman" charset="0"/>
                <a:cs typeface="Times New Roman" charset="0"/>
              </a:rPr>
              <a:t>ye transfer edilirken diğeri de çözeltiye geçer.</a:t>
            </a: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Substrat tarafından kaybedilen her iki elektron dıı</a:t>
            </a:r>
            <a:br>
              <a:rPr lang="tr-TR" sz="2400">
                <a:latin typeface="Times New Roman" charset="0"/>
                <a:cs typeface="Times New Roman" charset="0"/>
              </a:rPr>
            </a:br>
            <a:r>
              <a:rPr lang="tr-TR" sz="2400">
                <a:latin typeface="Times New Roman" charset="0"/>
                <a:cs typeface="Times New Roman" charset="0"/>
              </a:rPr>
              <a:t>nikotinamid halkasına aktarılır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Metin kutusu"/>
          <p:cNvSpPr txBox="1">
            <a:spLocks noChangeArrowheads="1"/>
          </p:cNvSpPr>
          <p:nvPr/>
        </p:nvSpPr>
        <p:spPr bwMode="auto">
          <a:xfrm>
            <a:off x="1071563" y="1500188"/>
            <a:ext cx="7143750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İndirgeyici biyosentez olaylarının çoğunda elektron voı nikotinamid adenin dinükleotid fosfat (NADPH)'dır.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NADPH'da NADH farklı olarak riboz biriminin 2'hidroksil grubu, fosfat ile eslet yapmış haldedir.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NADPH aynen NADH gibi elektron taşır. </a:t>
            </a:r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Metin kutusu"/>
          <p:cNvSpPr txBox="1">
            <a:spLocks noChangeArrowheads="1"/>
          </p:cNvSpPr>
          <p:nvPr/>
        </p:nvSpPr>
        <p:spPr bwMode="auto">
          <a:xfrm>
            <a:off x="1214438" y="785813"/>
            <a:ext cx="6786562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NADPH tamamen indirgeyici biyosentez olaylarında kullanılırken; NADH elektronlarını solunum zincirine aktararak ATP sentezinde görev alır. 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NADPH üzerindeki fosfat grubu, bu molekülün indirgemeyi  katalizleyen  enzimler tarafından tanınmasını sağlar.</a:t>
            </a:r>
            <a:endParaRPr lang="tr-TR">
              <a:latin typeface="Calibri" pitchFamily="34" charset="0"/>
            </a:endParaRPr>
          </a:p>
          <a:p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Metin kutusu"/>
          <p:cNvSpPr txBox="1">
            <a:spLocks noChangeArrowheads="1"/>
          </p:cNvSpPr>
          <p:nvPr/>
        </p:nvSpPr>
        <p:spPr bwMode="auto">
          <a:xfrm>
            <a:off x="928688" y="714375"/>
            <a:ext cx="7572375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NADH,    NADPH    ve    FADH</a:t>
            </a:r>
            <a:r>
              <a:rPr lang="tr-TR" sz="2400" baseline="-25000">
                <a:latin typeface="Times New Roman" charset="0"/>
                <a:cs typeface="Times New Roman" charset="0"/>
              </a:rPr>
              <a:t>2</a:t>
            </a:r>
            <a:r>
              <a:rPr lang="tr-TR" sz="2400">
                <a:latin typeface="Times New Roman" charset="0"/>
                <a:cs typeface="Times New Roman" charset="0"/>
              </a:rPr>
              <a:t>'nin    katalizörlerin enzimlerin    yokluğunda    O</a:t>
            </a:r>
            <a:r>
              <a:rPr lang="tr-TR" sz="2400" baseline="-25000">
                <a:latin typeface="Times New Roman" charset="0"/>
                <a:cs typeface="Times New Roman" charset="0"/>
              </a:rPr>
              <a:t>2</a:t>
            </a:r>
            <a:r>
              <a:rPr lang="tr-TR" sz="2400">
                <a:latin typeface="Times New Roman" charset="0"/>
                <a:cs typeface="Times New Roman" charset="0"/>
              </a:rPr>
              <a:t>    ile    çok    yavaş    reaksiyona    girer.  </a:t>
            </a: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ATP   de   enzimsiz   çok   yavaş   bir   hızda hidrolizlenir. Bu moleküller, reaksiyon vermeleri termodinamik yönden kolay olduğu  halde,  kinetik yönden  çok  kararlıdır.</a:t>
            </a: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Spesifik  enzimlerin</a:t>
            </a:r>
            <a:r>
              <a:rPr lang="tr-TR" sz="2400" baseline="30000">
                <a:latin typeface="Times New Roman" charset="0"/>
                <a:cs typeface="Times New Roman" charset="0"/>
              </a:rPr>
              <a:t> </a:t>
            </a:r>
            <a:r>
              <a:rPr lang="tr-TR" sz="2400">
                <a:latin typeface="Times New Roman" charset="0"/>
                <a:cs typeface="Times New Roman" charset="0"/>
              </a:rPr>
              <a:t>yokluğunda gözlenen bu kararlılık, bunların biyolojik fonksiyonları liçin son derece önemlidir, çünkü, bu yolla serbest enerji ve indirgeyici güç akışının enzimler tarafından kontrol edilmeleri mümkün olur.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2 Metin kutusu"/>
          <p:cNvSpPr txBox="1">
            <a:spLocks noChangeArrowheads="1"/>
          </p:cNvSpPr>
          <p:nvPr/>
        </p:nvSpPr>
        <p:spPr bwMode="auto">
          <a:xfrm>
            <a:off x="714375" y="428625"/>
            <a:ext cx="785812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ATP, bir adenin, bir riboz, ve birde trifosfat birimi içeren bir bileşiktir. 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ATP'nin aktif şekli Mg</a:t>
            </a:r>
            <a:r>
              <a:rPr lang="tr-TR" sz="2400" baseline="30000">
                <a:latin typeface="Times New Roman" charset="0"/>
                <a:cs typeface="Times New Roman" charset="0"/>
              </a:rPr>
              <a:t>+2</a:t>
            </a:r>
            <a:r>
              <a:rPr lang="tr-TR" sz="2400">
                <a:latin typeface="Times New Roman" charset="0"/>
                <a:cs typeface="Times New Roman" charset="0"/>
              </a:rPr>
              <a:t> veya Mn</a:t>
            </a:r>
            <a:r>
              <a:rPr lang="tr-TR" sz="2400" baseline="30000">
                <a:latin typeface="Times New Roman" charset="0"/>
                <a:cs typeface="Times New Roman" charset="0"/>
              </a:rPr>
              <a:t>+2</a:t>
            </a:r>
            <a:r>
              <a:rPr lang="tr-TR" sz="2400">
                <a:latin typeface="Times New Roman" charset="0"/>
                <a:cs typeface="Times New Roman" charset="0"/>
              </a:rPr>
              <a:t> iyonları  ile kompleks teşkil  eden yapısıdır. 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ATP'nin enerji  taşıyıcısı  özelliğinde  en önemli  rolü  trifosfat birimi oynamaktadır. </a:t>
            </a:r>
          </a:p>
        </p:txBody>
      </p:sp>
      <p:sp>
        <p:nvSpPr>
          <p:cNvPr id="4" name="3 Bulut Belirtme Çizgisi"/>
          <p:cNvSpPr/>
          <p:nvPr/>
        </p:nvSpPr>
        <p:spPr>
          <a:xfrm>
            <a:off x="3857625" y="4572000"/>
            <a:ext cx="5286375" cy="2286000"/>
          </a:xfrm>
          <a:prstGeom prst="cloudCallout">
            <a:avLst>
              <a:gd name="adj1" fmla="val -55428"/>
              <a:gd name="adj2" fmla="val -36625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35844" name="4 Metin kutusu"/>
          <p:cNvSpPr txBox="1">
            <a:spLocks noChangeArrowheads="1"/>
          </p:cNvSpPr>
          <p:nvPr/>
        </p:nvSpPr>
        <p:spPr bwMode="auto">
          <a:xfrm>
            <a:off x="4500563" y="4857750"/>
            <a:ext cx="3857625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200">
                <a:latin typeface="Times New Roman" charset="0"/>
                <a:cs typeface="Times New Roman" charset="0"/>
              </a:rPr>
              <a:t>Çünkü molekülün bu kısmında, hidrolizlendiği zaman yüksek oranda serbest enerjinin açığa çıktığı iki adet fosfoanhidrit bağı mevcuttur. </a:t>
            </a:r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Metin kutusu"/>
          <p:cNvSpPr txBox="1">
            <a:spLocks noChangeArrowheads="1"/>
          </p:cNvSpPr>
          <p:nvPr/>
        </p:nvSpPr>
        <p:spPr bwMode="auto">
          <a:xfrm>
            <a:off x="1143000" y="1357313"/>
            <a:ext cx="6929438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ATP, adenozin difosfat  (ADP) ve fosfata (P</a:t>
            </a:r>
            <a:r>
              <a:rPr lang="tr-TR" sz="2400" baseline="-25000">
                <a:latin typeface="Times New Roman" charset="0"/>
                <a:cs typeface="Times New Roman" charset="0"/>
              </a:rPr>
              <a:t>i</a:t>
            </a:r>
            <a:r>
              <a:rPr lang="tr-TR" sz="2400">
                <a:latin typeface="Times New Roman" charset="0"/>
                <a:cs typeface="Times New Roman" charset="0"/>
              </a:rPr>
              <a:t>) hidrolizlendiği gibi, adenozin monofosfat (AMP) ve pirofosfata (PPi) da parçalanabilir. 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Bu reaksiyonlar  için  AG°  değeri,  ortamın  iyonik  şiddetine  ve  Mg</a:t>
            </a:r>
            <a:r>
              <a:rPr lang="tr-TR" sz="2400" baseline="30000">
                <a:latin typeface="Times New Roman" charset="0"/>
                <a:cs typeface="Times New Roman" charset="0"/>
              </a:rPr>
              <a:t>+2</a:t>
            </a:r>
            <a:r>
              <a:rPr lang="tr-TR" sz="2400">
                <a:latin typeface="Times New Roman" charset="0"/>
                <a:cs typeface="Times New Roman" charset="0"/>
              </a:rPr>
              <a:t>,   Ca</a:t>
            </a:r>
            <a:r>
              <a:rPr lang="tr-TR" sz="2400" baseline="30000">
                <a:latin typeface="Times New Roman" charset="0"/>
                <a:cs typeface="Times New Roman" charset="0"/>
              </a:rPr>
              <a:t>+2 </a:t>
            </a:r>
            <a:r>
              <a:rPr lang="tr-TR" sz="2400">
                <a:latin typeface="Times New Roman" charset="0"/>
                <a:cs typeface="Times New Roman" charset="0"/>
              </a:rPr>
              <a:t>konsantrasyonlarına bağlıdır.</a:t>
            </a:r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0125"/>
            <a:ext cx="9144000" cy="498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Metin kutusu"/>
          <p:cNvSpPr txBox="1">
            <a:spLocks noChangeArrowheads="1"/>
          </p:cNvSpPr>
          <p:nvPr/>
        </p:nvSpPr>
        <p:spPr bwMode="auto">
          <a:xfrm>
            <a:off x="928688" y="1785938"/>
            <a:ext cx="7572375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FF0000"/>
              </a:buClr>
              <a:buSzPct val="120000"/>
              <a:buFont typeface="Wingdings" pitchFamily="2" charset="2"/>
              <a:buChar char="ü"/>
            </a:pPr>
            <a:r>
              <a:rPr lang="tr-TR" sz="2400">
                <a:latin typeface="Times New Roman" charset="0"/>
                <a:cs typeface="Times New Roman" charset="0"/>
              </a:rPr>
              <a:t>ATP asit, alkali ve ısıya karşı hassastır.</a:t>
            </a:r>
          </a:p>
          <a:p>
            <a:pPr>
              <a:buClr>
                <a:srgbClr val="FF0000"/>
              </a:buClr>
              <a:buSzPct val="120000"/>
              <a:buFont typeface="Wingdings" pitchFamily="2" charset="2"/>
              <a:buChar char="ü"/>
            </a:pPr>
            <a:endParaRPr lang="tr-TR" sz="2400">
              <a:latin typeface="Times New Roman" charset="0"/>
              <a:cs typeface="Times New Roman" charset="0"/>
            </a:endParaRPr>
          </a:p>
          <a:p>
            <a:pPr>
              <a:buClr>
                <a:srgbClr val="FF0000"/>
              </a:buClr>
              <a:buSzPct val="120000"/>
              <a:buFont typeface="Wingdings" pitchFamily="2" charset="2"/>
              <a:buChar char="ü"/>
            </a:pPr>
            <a:r>
              <a:rPr lang="tr-TR" sz="2400">
                <a:latin typeface="Times New Roman" charset="0"/>
                <a:cs typeface="Times New Roman" charset="0"/>
              </a:rPr>
              <a:t>ATP bir adenin, bir riboz ve birde trifosfat grubu içerir. </a:t>
            </a:r>
          </a:p>
          <a:p>
            <a:pPr>
              <a:buClr>
                <a:srgbClr val="FF0000"/>
              </a:buClr>
              <a:buSzPct val="120000"/>
              <a:buFont typeface="Wingdings" pitchFamily="2" charset="2"/>
              <a:buChar char="ü"/>
            </a:pPr>
            <a:endParaRPr lang="tr-TR" sz="2400">
              <a:latin typeface="Times New Roman" charset="0"/>
              <a:cs typeface="Times New Roman" charset="0"/>
            </a:endParaRPr>
          </a:p>
          <a:p>
            <a:pPr>
              <a:buClr>
                <a:srgbClr val="FF0000"/>
              </a:buClr>
              <a:buSzPct val="120000"/>
              <a:buFont typeface="Wingdings" pitchFamily="2" charset="2"/>
              <a:buChar char="ü"/>
            </a:pPr>
            <a:r>
              <a:rPr lang="tr-TR" sz="2400">
                <a:latin typeface="Times New Roman" charset="0"/>
                <a:cs typeface="Times New Roman" charset="0"/>
              </a:rPr>
              <a:t>ADP trifosfat yerine difosfat grubu vardır.</a:t>
            </a:r>
          </a:p>
          <a:p>
            <a:pPr>
              <a:buClr>
                <a:srgbClr val="FF0000"/>
              </a:buClr>
              <a:buSzPct val="120000"/>
              <a:buFont typeface="Wingdings" pitchFamily="2" charset="2"/>
              <a:buChar char="ü"/>
            </a:pPr>
            <a:endParaRPr lang="tr-TR" sz="2400">
              <a:latin typeface="Times New Roman" charset="0"/>
              <a:cs typeface="Times New Roman" charset="0"/>
            </a:endParaRPr>
          </a:p>
          <a:p>
            <a:pPr>
              <a:buClr>
                <a:srgbClr val="FF0000"/>
              </a:buClr>
              <a:buSzPct val="120000"/>
              <a:buFont typeface="Wingdings" pitchFamily="2" charset="2"/>
              <a:buChar char="ü"/>
            </a:pPr>
            <a:r>
              <a:rPr lang="tr-TR" sz="2400">
                <a:latin typeface="Times New Roman" charset="0"/>
                <a:cs typeface="Times New Roman" charset="0"/>
              </a:rPr>
              <a:t>pH 7 de ATP ve ADP sulu çözeltide anyon formunda olup ATP -4, ADP ise -3 yüke sahiptir. </a:t>
            </a:r>
          </a:p>
          <a:p>
            <a:endParaRPr lang="tr-TR" sz="2400">
              <a:latin typeface="Times New Roman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Metin kutusu"/>
          <p:cNvSpPr txBox="1">
            <a:spLocks noChangeArrowheads="1"/>
          </p:cNvSpPr>
          <p:nvPr/>
        </p:nvSpPr>
        <p:spPr bwMode="auto">
          <a:xfrm>
            <a:off x="928688" y="357188"/>
            <a:ext cx="714375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ATP, ADP VE AMP adenilat kinaz (miyokinaz) enzimi katalizörlüğünde birbirine çevrilebilir.</a:t>
            </a:r>
          </a:p>
        </p:txBody>
      </p:sp>
      <p:grpSp>
        <p:nvGrpSpPr>
          <p:cNvPr id="2" name="9 Grup"/>
          <p:cNvGrpSpPr>
            <a:grpSpLocks/>
          </p:cNvGrpSpPr>
          <p:nvPr/>
        </p:nvGrpSpPr>
        <p:grpSpPr bwMode="auto">
          <a:xfrm>
            <a:off x="1857375" y="1857375"/>
            <a:ext cx="4929188" cy="584200"/>
            <a:chOff x="1500166" y="2285992"/>
            <a:chExt cx="4929222" cy="584775"/>
          </a:xfrm>
        </p:grpSpPr>
        <p:sp>
          <p:nvSpPr>
            <p:cNvPr id="39941" name="2 Metin kutusu"/>
            <p:cNvSpPr txBox="1">
              <a:spLocks noChangeArrowheads="1"/>
            </p:cNvSpPr>
            <p:nvPr/>
          </p:nvSpPr>
          <p:spPr bwMode="auto">
            <a:xfrm>
              <a:off x="1500166" y="2285992"/>
              <a:ext cx="300039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3200" b="1">
                  <a:solidFill>
                    <a:srgbClr val="FF3300"/>
                  </a:solidFill>
                  <a:latin typeface="Calibri" pitchFamily="34" charset="0"/>
                </a:rPr>
                <a:t>ATP + AMP</a:t>
              </a:r>
            </a:p>
          </p:txBody>
        </p:sp>
        <p:cxnSp>
          <p:nvCxnSpPr>
            <p:cNvPr id="5" name="4 Düz Ok Bağlayıcısı"/>
            <p:cNvCxnSpPr/>
            <p:nvPr/>
          </p:nvCxnSpPr>
          <p:spPr>
            <a:xfrm>
              <a:off x="3714744" y="2500516"/>
              <a:ext cx="1000132" cy="158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6 Düz Ok Bağlayıcısı"/>
            <p:cNvCxnSpPr/>
            <p:nvPr/>
          </p:nvCxnSpPr>
          <p:spPr>
            <a:xfrm>
              <a:off x="3714744" y="2715039"/>
              <a:ext cx="1000132" cy="159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944" name="7 Metin kutusu"/>
            <p:cNvSpPr txBox="1">
              <a:spLocks noChangeArrowheads="1"/>
            </p:cNvSpPr>
            <p:nvPr/>
          </p:nvSpPr>
          <p:spPr bwMode="auto">
            <a:xfrm>
              <a:off x="4857752" y="2285992"/>
              <a:ext cx="157163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3200" b="1">
                  <a:solidFill>
                    <a:srgbClr val="FF3300"/>
                  </a:solidFill>
                  <a:latin typeface="Calibri" pitchFamily="34" charset="0"/>
                </a:rPr>
                <a:t>2ADP</a:t>
              </a:r>
            </a:p>
          </p:txBody>
        </p:sp>
      </p:grpSp>
      <p:sp>
        <p:nvSpPr>
          <p:cNvPr id="39940" name="8 Metin kutusu"/>
          <p:cNvSpPr txBox="1">
            <a:spLocks noChangeArrowheads="1"/>
          </p:cNvSpPr>
          <p:nvPr/>
        </p:nvSpPr>
        <p:spPr bwMode="auto">
          <a:xfrm>
            <a:off x="857250" y="2643188"/>
            <a:ext cx="7572375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b="1">
                <a:latin typeface="Times New Roman" charset="0"/>
                <a:cs typeface="Times New Roman" charset="0"/>
              </a:rPr>
              <a:t>ATP,  </a:t>
            </a:r>
            <a:r>
              <a:rPr lang="tr-TR" sz="2400">
                <a:latin typeface="Times New Roman" charset="0"/>
                <a:cs typeface="Times New Roman" charset="0"/>
              </a:rPr>
              <a:t>biyolojik sistemlerde serbest enerjinin depolanma şeklinden çok ihtiyaç olduğu anda enerjinin acil kaynağı olarak görev görür. 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Enerjinin gerektiği olaylarda rol alan enzimler, transport proteinleri, kas enzim ve proteinleri enerji kaynağı olarak yalnız ATP'yi tanır ve hidrolizler.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Metin kutusu"/>
          <p:cNvSpPr txBox="1">
            <a:spLocks noChangeArrowheads="1"/>
          </p:cNvSpPr>
          <p:nvPr/>
        </p:nvSpPr>
        <p:spPr bwMode="auto">
          <a:xfrm>
            <a:off x="1214438" y="285750"/>
            <a:ext cx="65008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b="1">
                <a:latin typeface="Times New Roman" charset="0"/>
                <a:cs typeface="Times New Roman" charset="0"/>
              </a:rPr>
              <a:t>ATP HİDROLİZİNİN REAKSİYON DENGESİNE ETKİSİ</a:t>
            </a:r>
          </a:p>
        </p:txBody>
      </p:sp>
      <p:sp>
        <p:nvSpPr>
          <p:cNvPr id="40963" name="2 Metin kutusu"/>
          <p:cNvSpPr txBox="1">
            <a:spLocks noChangeArrowheads="1"/>
          </p:cNvSpPr>
          <p:nvPr/>
        </p:nvSpPr>
        <p:spPr bwMode="auto">
          <a:xfrm>
            <a:off x="857250" y="1428750"/>
            <a:ext cx="66436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Termodinamik yönden yürümesi mümkün olmayan bir reaksiyon ATP beraberliğinde nasıl gerçekleşir ?</a:t>
            </a:r>
          </a:p>
        </p:txBody>
      </p:sp>
      <p:sp>
        <p:nvSpPr>
          <p:cNvPr id="40964" name="3 Metin kutusu"/>
          <p:cNvSpPr txBox="1">
            <a:spLocks noChangeArrowheads="1"/>
          </p:cNvSpPr>
          <p:nvPr/>
        </p:nvSpPr>
        <p:spPr bwMode="auto">
          <a:xfrm>
            <a:off x="2428875" y="2643188"/>
            <a:ext cx="714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A</a:t>
            </a:r>
          </a:p>
        </p:txBody>
      </p:sp>
      <p:cxnSp>
        <p:nvCxnSpPr>
          <p:cNvPr id="12" name="11 Düz Ok Bağlayıcısı"/>
          <p:cNvCxnSpPr/>
          <p:nvPr/>
        </p:nvCxnSpPr>
        <p:spPr>
          <a:xfrm>
            <a:off x="3071813" y="2857500"/>
            <a:ext cx="64293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Düz Ok Bağlayıcısı"/>
          <p:cNvCxnSpPr/>
          <p:nvPr/>
        </p:nvCxnSpPr>
        <p:spPr>
          <a:xfrm rot="10800000">
            <a:off x="3071813" y="3000375"/>
            <a:ext cx="64293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67" name="14 Metin kutusu"/>
          <p:cNvSpPr txBox="1">
            <a:spLocks noChangeArrowheads="1"/>
          </p:cNvSpPr>
          <p:nvPr/>
        </p:nvSpPr>
        <p:spPr bwMode="auto">
          <a:xfrm>
            <a:off x="3857625" y="2643188"/>
            <a:ext cx="1500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Calibri" pitchFamily="34" charset="0"/>
              </a:rPr>
              <a:t>B</a:t>
            </a:r>
          </a:p>
        </p:txBody>
      </p:sp>
      <p:sp>
        <p:nvSpPr>
          <p:cNvPr id="40968" name="15 Metin kutusu"/>
          <p:cNvSpPr txBox="1">
            <a:spLocks noChangeArrowheads="1"/>
          </p:cNvSpPr>
          <p:nvPr/>
        </p:nvSpPr>
        <p:spPr bwMode="auto">
          <a:xfrm>
            <a:off x="4929188" y="2643188"/>
            <a:ext cx="2357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∆G</a:t>
            </a:r>
            <a:r>
              <a:rPr lang="tr-TR" baseline="30000">
                <a:latin typeface="Calibri" pitchFamily="34" charset="0"/>
              </a:rPr>
              <a:t>0 </a:t>
            </a:r>
            <a:r>
              <a:rPr lang="tr-TR">
                <a:latin typeface="Calibri" pitchFamily="34" charset="0"/>
              </a:rPr>
              <a:t>= +4 kcal/mol</a:t>
            </a:r>
            <a:endParaRPr lang="tr-TR" baseline="30000">
              <a:latin typeface="Calibri" pitchFamily="34" charset="0"/>
            </a:endParaRPr>
          </a:p>
        </p:txBody>
      </p:sp>
      <p:sp>
        <p:nvSpPr>
          <p:cNvPr id="40969" name="16 Metin kutusu"/>
          <p:cNvSpPr txBox="1">
            <a:spLocks noChangeArrowheads="1"/>
          </p:cNvSpPr>
          <p:nvPr/>
        </p:nvSpPr>
        <p:spPr bwMode="auto">
          <a:xfrm>
            <a:off x="928688" y="3357563"/>
            <a:ext cx="6072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25 </a:t>
            </a:r>
            <a:r>
              <a:rPr lang="tr-TR" sz="2400" baseline="30000">
                <a:latin typeface="Times New Roman" charset="0"/>
                <a:cs typeface="Times New Roman" charset="0"/>
              </a:rPr>
              <a:t>0</a:t>
            </a:r>
            <a:r>
              <a:rPr lang="tr-TR" sz="2400">
                <a:latin typeface="Times New Roman" charset="0"/>
                <a:cs typeface="Times New Roman" charset="0"/>
              </a:rPr>
              <a:t>C’de bu reaksiyonun denge sabiti</a:t>
            </a:r>
          </a:p>
        </p:txBody>
      </p:sp>
      <p:sp>
        <p:nvSpPr>
          <p:cNvPr id="40970" name="17 Metin kutusu"/>
          <p:cNvSpPr txBox="1">
            <a:spLocks noChangeArrowheads="1"/>
          </p:cNvSpPr>
          <p:nvPr/>
        </p:nvSpPr>
        <p:spPr bwMode="auto">
          <a:xfrm>
            <a:off x="1000125" y="4000500"/>
            <a:ext cx="5000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[B]/[A] = Kc= 10 </a:t>
            </a:r>
            <a:r>
              <a:rPr lang="tr-TR" sz="2400" baseline="30000">
                <a:latin typeface="Times New Roman" charset="0"/>
                <a:cs typeface="Times New Roman" charset="0"/>
              </a:rPr>
              <a:t>- ∆G</a:t>
            </a:r>
            <a:r>
              <a:rPr lang="tr-TR" sz="2400" baseline="50000">
                <a:latin typeface="Times New Roman" charset="0"/>
                <a:cs typeface="Times New Roman" charset="0"/>
              </a:rPr>
              <a:t>0</a:t>
            </a:r>
            <a:r>
              <a:rPr lang="tr-TR" sz="2400" baseline="30000">
                <a:latin typeface="Times New Roman" charset="0"/>
                <a:cs typeface="Times New Roman" charset="0"/>
              </a:rPr>
              <a:t> /1,36 </a:t>
            </a:r>
            <a:r>
              <a:rPr lang="tr-TR" sz="2400">
                <a:latin typeface="Times New Roman" charset="0"/>
                <a:cs typeface="Times New Roman" charset="0"/>
              </a:rPr>
              <a:t>= 1,15x10</a:t>
            </a:r>
            <a:r>
              <a:rPr lang="tr-TR" sz="2400" baseline="30000">
                <a:latin typeface="Times New Roman" charset="0"/>
                <a:cs typeface="Times New Roman" charset="0"/>
              </a:rPr>
              <a:t>-3</a:t>
            </a:r>
          </a:p>
        </p:txBody>
      </p:sp>
      <p:sp>
        <p:nvSpPr>
          <p:cNvPr id="19" name="18 Şimşek İşareti"/>
          <p:cNvSpPr/>
          <p:nvPr/>
        </p:nvSpPr>
        <p:spPr>
          <a:xfrm>
            <a:off x="5000625" y="4500563"/>
            <a:ext cx="928688" cy="42862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40972" name="19 Metin kutusu"/>
          <p:cNvSpPr txBox="1">
            <a:spLocks noChangeArrowheads="1"/>
          </p:cNvSpPr>
          <p:nvPr/>
        </p:nvSpPr>
        <p:spPr bwMode="auto">
          <a:xfrm>
            <a:off x="4929188" y="5000625"/>
            <a:ext cx="36433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Times New Roman" charset="0"/>
                <a:cs typeface="Times New Roman" charset="0"/>
              </a:rPr>
              <a:t>A B’ye kendiliğinden dönüşemez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Metin kutusu"/>
          <p:cNvSpPr txBox="1">
            <a:spLocks noChangeArrowheads="1"/>
          </p:cNvSpPr>
          <p:nvPr/>
        </p:nvSpPr>
        <p:spPr bwMode="auto">
          <a:xfrm>
            <a:off x="1000125" y="285750"/>
            <a:ext cx="70723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Bu reaksiyon ATP hidrolizi ile beraber gerçekleştiği zaman [B]/[A] oranı 1,15x10</a:t>
            </a:r>
            <a:r>
              <a:rPr lang="tr-TR" sz="2400" baseline="30000">
                <a:latin typeface="Times New Roman" charset="0"/>
                <a:cs typeface="Times New Roman" charset="0"/>
              </a:rPr>
              <a:t>-3</a:t>
            </a:r>
            <a:r>
              <a:rPr lang="tr-TR" sz="2400">
                <a:latin typeface="Times New Roman" charset="0"/>
                <a:cs typeface="Times New Roman" charset="0"/>
              </a:rPr>
              <a:t> den büyük bile olsa gerçekleşebilir.</a:t>
            </a:r>
            <a:r>
              <a:rPr lang="tr-TR">
                <a:latin typeface="Calibri" pitchFamily="34" charset="0"/>
              </a:rPr>
              <a:t> </a:t>
            </a:r>
          </a:p>
        </p:txBody>
      </p:sp>
      <p:grpSp>
        <p:nvGrpSpPr>
          <p:cNvPr id="2" name="13 Grup"/>
          <p:cNvGrpSpPr>
            <a:grpSpLocks/>
          </p:cNvGrpSpPr>
          <p:nvPr/>
        </p:nvGrpSpPr>
        <p:grpSpPr bwMode="auto">
          <a:xfrm>
            <a:off x="857250" y="1714500"/>
            <a:ext cx="8286750" cy="461963"/>
            <a:chOff x="857224" y="2428868"/>
            <a:chExt cx="8286776" cy="461665"/>
          </a:xfrm>
        </p:grpSpPr>
        <p:sp>
          <p:nvSpPr>
            <p:cNvPr id="41991" name="3 Metin kutusu"/>
            <p:cNvSpPr txBox="1">
              <a:spLocks noChangeArrowheads="1"/>
            </p:cNvSpPr>
            <p:nvPr/>
          </p:nvSpPr>
          <p:spPr bwMode="auto">
            <a:xfrm>
              <a:off x="857224" y="2428868"/>
              <a:ext cx="250033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>
                  <a:latin typeface="Times New Roman" charset="0"/>
                  <a:cs typeface="Times New Roman" charset="0"/>
                </a:rPr>
                <a:t>A + ATP + H</a:t>
              </a:r>
              <a:r>
                <a:rPr lang="tr-TR" sz="2400" baseline="-25000">
                  <a:latin typeface="Times New Roman" charset="0"/>
                  <a:cs typeface="Times New Roman" charset="0"/>
                </a:rPr>
                <a:t>2</a:t>
              </a:r>
              <a:r>
                <a:rPr lang="tr-TR" sz="2400">
                  <a:latin typeface="Times New Roman" charset="0"/>
                  <a:cs typeface="Times New Roman" charset="0"/>
                </a:rPr>
                <a:t>O</a:t>
              </a:r>
            </a:p>
          </p:txBody>
        </p:sp>
        <p:cxnSp>
          <p:nvCxnSpPr>
            <p:cNvPr id="8" name="7 Düz Ok Bağlayıcısı"/>
            <p:cNvCxnSpPr/>
            <p:nvPr/>
          </p:nvCxnSpPr>
          <p:spPr>
            <a:xfrm>
              <a:off x="3000356" y="2571651"/>
              <a:ext cx="642940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Düz Ok Bağlayıcısı"/>
            <p:cNvCxnSpPr/>
            <p:nvPr/>
          </p:nvCxnSpPr>
          <p:spPr>
            <a:xfrm rot="10800000">
              <a:off x="3000356" y="2714434"/>
              <a:ext cx="642940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94" name="10 Metin kutusu"/>
            <p:cNvSpPr txBox="1">
              <a:spLocks noChangeArrowheads="1"/>
            </p:cNvSpPr>
            <p:nvPr/>
          </p:nvSpPr>
          <p:spPr bwMode="auto">
            <a:xfrm>
              <a:off x="3714744" y="2428868"/>
              <a:ext cx="26432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>
                  <a:latin typeface="Times New Roman" charset="0"/>
                  <a:cs typeface="Times New Roman" charset="0"/>
                </a:rPr>
                <a:t>B + ADP + P</a:t>
              </a:r>
              <a:r>
                <a:rPr lang="tr-TR" sz="2400" baseline="-25000">
                  <a:latin typeface="Times New Roman" charset="0"/>
                  <a:cs typeface="Times New Roman" charset="0"/>
                </a:rPr>
                <a:t>i</a:t>
              </a:r>
              <a:r>
                <a:rPr lang="tr-TR" sz="2400">
                  <a:latin typeface="Times New Roman" charset="0"/>
                  <a:cs typeface="Times New Roman" charset="0"/>
                </a:rPr>
                <a:t> + H</a:t>
              </a:r>
              <a:r>
                <a:rPr lang="tr-TR" sz="2400" baseline="30000">
                  <a:latin typeface="Times New Roman" charset="0"/>
                  <a:cs typeface="Times New Roman" charset="0"/>
                </a:rPr>
                <a:t>+</a:t>
              </a:r>
            </a:p>
          </p:txBody>
        </p:sp>
        <p:sp>
          <p:nvSpPr>
            <p:cNvPr id="41995" name="11 Metin kutusu"/>
            <p:cNvSpPr txBox="1">
              <a:spLocks noChangeArrowheads="1"/>
            </p:cNvSpPr>
            <p:nvPr/>
          </p:nvSpPr>
          <p:spPr bwMode="auto">
            <a:xfrm>
              <a:off x="6429388" y="2428868"/>
              <a:ext cx="2714612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200">
                  <a:latin typeface="Calibri" pitchFamily="34" charset="0"/>
                </a:rPr>
                <a:t>∆G</a:t>
              </a:r>
              <a:r>
                <a:rPr lang="tr-TR" sz="2200" baseline="30000">
                  <a:latin typeface="Calibri" pitchFamily="34" charset="0"/>
                </a:rPr>
                <a:t>0 </a:t>
              </a:r>
              <a:r>
                <a:rPr lang="tr-TR" sz="2200">
                  <a:latin typeface="Calibri" pitchFamily="34" charset="0"/>
                </a:rPr>
                <a:t>= -3,3 kcal/mol</a:t>
              </a:r>
            </a:p>
          </p:txBody>
        </p:sp>
      </p:grpSp>
      <p:sp>
        <p:nvSpPr>
          <p:cNvPr id="41988" name="12 Metin kutusu"/>
          <p:cNvSpPr txBox="1">
            <a:spLocks noChangeArrowheads="1"/>
          </p:cNvSpPr>
          <p:nvPr/>
        </p:nvSpPr>
        <p:spPr bwMode="auto">
          <a:xfrm>
            <a:off x="1071563" y="2428875"/>
            <a:ext cx="7000875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Kc = [B]*[ADP]*[Pi]/[A]*[ATP] = 10</a:t>
            </a:r>
            <a:r>
              <a:rPr lang="tr-TR" sz="2400" baseline="30000">
                <a:latin typeface="Times New Roman" charset="0"/>
                <a:cs typeface="Times New Roman" charset="0"/>
              </a:rPr>
              <a:t>3,3/1,36</a:t>
            </a:r>
            <a:r>
              <a:rPr lang="tr-TR" sz="2400">
                <a:latin typeface="Times New Roman" charset="0"/>
                <a:cs typeface="Times New Roman" charset="0"/>
              </a:rPr>
              <a:t> = 2,6710</a:t>
            </a:r>
            <a:r>
              <a:rPr lang="tr-TR" sz="2400" baseline="30000">
                <a:latin typeface="Times New Roman" charset="0"/>
                <a:cs typeface="Times New Roman" charset="0"/>
              </a:rPr>
              <a:t>2</a:t>
            </a:r>
          </a:p>
          <a:p>
            <a:endParaRPr lang="tr-TR" sz="2400" baseline="30000">
              <a:latin typeface="Times New Roman" charset="0"/>
              <a:cs typeface="Times New Roman" charset="0"/>
            </a:endParaRPr>
          </a:p>
          <a:p>
            <a:r>
              <a:rPr lang="tr-TR" sz="2400">
                <a:latin typeface="Times New Roman" charset="0"/>
                <a:cs typeface="Times New Roman" charset="0"/>
              </a:rPr>
              <a:t>[B]/[A] = Kc * [ATP]/[ADP]*[Pi]</a:t>
            </a:r>
          </a:p>
          <a:p>
            <a:endParaRPr lang="tr-TR" sz="2400">
              <a:latin typeface="Times New Roman" charset="0"/>
              <a:cs typeface="Times New Roman" charset="0"/>
            </a:endParaRPr>
          </a:p>
          <a:p>
            <a:r>
              <a:rPr lang="tr-TR" sz="2400" b="1">
                <a:solidFill>
                  <a:srgbClr val="0070C0"/>
                </a:solidFill>
                <a:latin typeface="Times New Roman" charset="0"/>
                <a:cs typeface="Times New Roman" charset="0"/>
              </a:rPr>
              <a:t>ATP üreten hücrelerde [ATP]/[ADP]*[Pi] oranı 500 civarındadır.</a:t>
            </a:r>
          </a:p>
          <a:p>
            <a:endParaRPr lang="tr-TR" sz="2400">
              <a:latin typeface="Times New Roman" charset="0"/>
              <a:cs typeface="Times New Roman" charset="0"/>
            </a:endParaRPr>
          </a:p>
          <a:p>
            <a:r>
              <a:rPr lang="tr-TR" sz="2400">
                <a:latin typeface="Times New Roman" charset="0"/>
                <a:cs typeface="Times New Roman" charset="0"/>
              </a:rPr>
              <a:t>[B]/[A] = 2,6710</a:t>
            </a:r>
            <a:r>
              <a:rPr lang="tr-TR" sz="2400" baseline="30000">
                <a:latin typeface="Times New Roman" charset="0"/>
                <a:cs typeface="Times New Roman" charset="0"/>
              </a:rPr>
              <a:t>2</a:t>
            </a:r>
            <a:r>
              <a:rPr lang="tr-TR" sz="2400">
                <a:latin typeface="Times New Roman" charset="0"/>
                <a:cs typeface="Times New Roman" charset="0"/>
              </a:rPr>
              <a:t> * 500= 1,34 10</a:t>
            </a:r>
            <a:r>
              <a:rPr lang="tr-TR" sz="2400" baseline="30000">
                <a:latin typeface="Times New Roman" charset="0"/>
                <a:cs typeface="Times New Roman" charset="0"/>
              </a:rPr>
              <a:t>5</a:t>
            </a:r>
          </a:p>
        </p:txBody>
      </p:sp>
      <p:sp>
        <p:nvSpPr>
          <p:cNvPr id="15" name="14 Şimşek İşareti"/>
          <p:cNvSpPr/>
          <p:nvPr/>
        </p:nvSpPr>
        <p:spPr>
          <a:xfrm>
            <a:off x="5000625" y="5357813"/>
            <a:ext cx="1500188" cy="42862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41990" name="15 Metin kutusu"/>
          <p:cNvSpPr txBox="1">
            <a:spLocks noChangeArrowheads="1"/>
          </p:cNvSpPr>
          <p:nvPr/>
        </p:nvSpPr>
        <p:spPr bwMode="auto">
          <a:xfrm>
            <a:off x="3714750" y="5749925"/>
            <a:ext cx="51435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200" b="1">
                <a:solidFill>
                  <a:srgbClr val="FF3300"/>
                </a:solidFill>
                <a:latin typeface="Times New Roman" charset="0"/>
                <a:cs typeface="Times New Roman" charset="0"/>
              </a:rPr>
              <a:t>ATP’nin hidrolizi sayesinde [B]/[A] oranı 1,34 10</a:t>
            </a:r>
            <a:r>
              <a:rPr lang="tr-TR" sz="2200" b="1" baseline="30000">
                <a:solidFill>
                  <a:srgbClr val="FF3300"/>
                </a:solidFill>
                <a:latin typeface="Times New Roman" charset="0"/>
                <a:cs typeface="Times New Roman" charset="0"/>
              </a:rPr>
              <a:t>5 </a:t>
            </a:r>
            <a:r>
              <a:rPr lang="tr-TR" sz="2200" b="1">
                <a:solidFill>
                  <a:srgbClr val="FF3300"/>
                </a:solidFill>
                <a:latin typeface="Times New Roman" charset="0"/>
                <a:cs typeface="Times New Roman" charset="0"/>
              </a:rPr>
              <a:t> değerine erişinceye kadar A’nın B’ye çevrilmesi kendiliğinden gerçekleşir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963</Words>
  <Application>Microsoft Office PowerPoint</Application>
  <PresentationFormat>Ekran Gösterisi (4:3)</PresentationFormat>
  <Paragraphs>129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pinar</dc:creator>
  <cp:lastModifiedBy>pinar</cp:lastModifiedBy>
  <cp:revision>1</cp:revision>
  <dcterms:created xsi:type="dcterms:W3CDTF">2018-10-16T08:56:26Z</dcterms:created>
  <dcterms:modified xsi:type="dcterms:W3CDTF">2018-10-16T08:56:39Z</dcterms:modified>
</cp:coreProperties>
</file>