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8" r:id="rId2"/>
    <p:sldId id="259" r:id="rId3"/>
    <p:sldId id="268" r:id="rId4"/>
    <p:sldId id="260" r:id="rId5"/>
    <p:sldId id="261" r:id="rId6"/>
    <p:sldId id="262" r:id="rId7"/>
    <p:sldId id="263" r:id="rId8"/>
    <p:sldId id="264" r:id="rId9"/>
    <p:sldId id="265" r:id="rId10"/>
    <p:sldId id="266" r:id="rId11"/>
    <p:sldId id="267" r:id="rId12"/>
    <p:sldId id="271" r:id="rId13"/>
    <p:sldId id="272" r:id="rId14"/>
    <p:sldId id="269" r:id="rId15"/>
    <p:sldId id="270" r:id="rId16"/>
    <p:sldId id="273" r:id="rId17"/>
    <p:sldId id="274" r:id="rId18"/>
    <p:sldId id="275" r:id="rId19"/>
    <p:sldId id="276"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4 Kas 2021</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4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4 Kas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4 Kas 2021</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4 Kas 2021</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4 Kas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4 Kas 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4 Kas 2021</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4 Kas 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4 Kas 2021</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4 Kas 2021</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4 Kas 2021</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2204864"/>
            <a:ext cx="8136904" cy="3240360"/>
          </a:xfrm>
        </p:spPr>
        <p:txBody>
          <a:bodyPr>
            <a:normAutofit/>
          </a:bodyPr>
          <a:lstStyle/>
          <a:p>
            <a:pPr marL="0" indent="450000" algn="just">
              <a:buNone/>
            </a:pPr>
            <a:endParaRPr lang="tr-TR" dirty="0" smtClean="0">
              <a:latin typeface="Calibri"/>
              <a:cs typeface="Times New Roman"/>
            </a:endParaRPr>
          </a:p>
          <a:p>
            <a:pPr marL="0" indent="450000" algn="just">
              <a:buNone/>
            </a:pPr>
            <a:r>
              <a:rPr lang="tr-TR" dirty="0" smtClean="0">
                <a:latin typeface="Calibri"/>
                <a:cs typeface="Times New Roman"/>
              </a:rPr>
              <a:t>Geliştirilmesi gereken durumla doğrudan ilgili kişilerin araştırmacı  olarak çalışmasını gerektiren önemli bir araştırma türüdür. </a:t>
            </a:r>
          </a:p>
          <a:p>
            <a:pPr marL="0" indent="450000" algn="just">
              <a:buNone/>
            </a:pPr>
            <a:r>
              <a:rPr lang="tr-TR" dirty="0" smtClean="0">
                <a:latin typeface="Calibri"/>
                <a:cs typeface="Times New Roman"/>
              </a:rPr>
              <a:t>Geliştirmeye, iyileştirmeye odaklıdır.</a:t>
            </a:r>
            <a:endParaRPr lang="tr-TR" dirty="0">
              <a:latin typeface="Calibri"/>
              <a:cs typeface="Times New Roman"/>
            </a:endParaRPr>
          </a:p>
        </p:txBody>
      </p:sp>
      <p:sp>
        <p:nvSpPr>
          <p:cNvPr id="4" name="Metin kutusu 3"/>
          <p:cNvSpPr txBox="1"/>
          <p:nvPr/>
        </p:nvSpPr>
        <p:spPr>
          <a:xfrm>
            <a:off x="1907704" y="1002885"/>
            <a:ext cx="4680520" cy="523220"/>
          </a:xfrm>
          <a:prstGeom prst="rect">
            <a:avLst/>
          </a:prstGeom>
          <a:noFill/>
        </p:spPr>
        <p:txBody>
          <a:bodyPr wrap="square" rtlCol="0">
            <a:spAutoFit/>
          </a:bodyPr>
          <a:lstStyle/>
          <a:p>
            <a:pPr algn="ctr"/>
            <a:r>
              <a:rPr lang="tr-TR" sz="2800" b="1" dirty="0">
                <a:solidFill>
                  <a:srgbClr val="C00000"/>
                </a:solidFill>
                <a:latin typeface="Calibri" panose="020F0502020204030204" pitchFamily="34" charset="0"/>
              </a:rPr>
              <a:t>EYLEM ARAŞTIRMASI</a:t>
            </a:r>
          </a:p>
        </p:txBody>
      </p:sp>
    </p:spTree>
    <p:extLst>
      <p:ext uri="{BB962C8B-B14F-4D97-AF65-F5344CB8AC3E}">
        <p14:creationId xmlns:p14="http://schemas.microsoft.com/office/powerpoint/2010/main" val="2661063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
          </p:nvPr>
        </p:nvSpPr>
        <p:spPr>
          <a:xfrm>
            <a:off x="467544" y="188640"/>
            <a:ext cx="8147248" cy="5781256"/>
          </a:xfrm>
        </p:spPr>
        <p:txBody>
          <a:bodyPr>
            <a:normAutofit lnSpcReduction="10000"/>
          </a:bodyPr>
          <a:lstStyle/>
          <a:p>
            <a:pPr marL="0" indent="0" algn="ctr">
              <a:buNone/>
            </a:pPr>
            <a:endParaRPr lang="tr-TR" dirty="0" smtClean="0">
              <a:solidFill>
                <a:schemeClr val="accent3"/>
              </a:solidFill>
              <a:latin typeface="Calibri" panose="020F0502020204030204" pitchFamily="34" charset="0"/>
            </a:endParaRPr>
          </a:p>
          <a:p>
            <a:pPr marL="0" indent="0" algn="ctr">
              <a:buNone/>
            </a:pPr>
            <a:r>
              <a:rPr lang="tr-TR" b="1" dirty="0">
                <a:solidFill>
                  <a:srgbClr val="C00000"/>
                </a:solidFill>
                <a:latin typeface="Calibri" panose="020F0502020204030204" pitchFamily="34" charset="0"/>
              </a:rPr>
              <a:t>EYLEM ARAŞTIRMASINDA VERİLERİN TOPLANMASI VE </a:t>
            </a:r>
            <a:r>
              <a:rPr lang="tr-TR" b="1" dirty="0" smtClean="0">
                <a:solidFill>
                  <a:srgbClr val="C00000"/>
                </a:solidFill>
                <a:latin typeface="Calibri" panose="020F0502020204030204" pitchFamily="34" charset="0"/>
              </a:rPr>
              <a:t>ÇÖZÜMLENMESİ</a:t>
            </a:r>
          </a:p>
          <a:p>
            <a:pPr algn="just"/>
            <a:endParaRPr lang="tr-TR" dirty="0" smtClean="0">
              <a:solidFill>
                <a:schemeClr val="accent3"/>
              </a:solidFill>
              <a:latin typeface="Calibri" panose="020F0502020204030204" pitchFamily="34" charset="0"/>
            </a:endParaRPr>
          </a:p>
          <a:p>
            <a:pPr algn="just"/>
            <a:r>
              <a:rPr lang="tr-TR" dirty="0">
                <a:latin typeface="Calibri" panose="020F0502020204030204" pitchFamily="34" charset="0"/>
              </a:rPr>
              <a:t>Eylem araştırmasında veriler hem nicel hem de nitel yöntemlerle toplanabilir.</a:t>
            </a:r>
          </a:p>
          <a:p>
            <a:pPr algn="just"/>
            <a:endParaRPr lang="tr-TR" dirty="0" smtClean="0">
              <a:solidFill>
                <a:schemeClr val="accent3"/>
              </a:solidFill>
              <a:latin typeface="Calibri" panose="020F0502020204030204" pitchFamily="34" charset="0"/>
            </a:endParaRPr>
          </a:p>
          <a:p>
            <a:pPr algn="just"/>
            <a:r>
              <a:rPr lang="tr-TR" dirty="0">
                <a:latin typeface="Calibri" panose="020F0502020204030204" pitchFamily="34" charset="0"/>
              </a:rPr>
              <a:t>Araştırmada daha geçerli ve güvenilir sonuçlara ulaşmada mümkünse birbirini tamamlayacak veri toplama yöntemlerinin birlikte kullanılması, veri toplamada zenginleştirme olarak da bilinen çeşitlemenin sağlanması daha uygun olacaktır</a:t>
            </a:r>
            <a:r>
              <a:rPr lang="tr-TR" dirty="0" smtClean="0">
                <a:latin typeface="Calibri" panose="020F0502020204030204" pitchFamily="34" charset="0"/>
              </a:rPr>
              <a:t>.</a:t>
            </a:r>
            <a:endParaRPr lang="tr-TR" dirty="0">
              <a:latin typeface="Calibri" panose="020F0502020204030204" pitchFamily="34" charset="0"/>
            </a:endParaRPr>
          </a:p>
          <a:p>
            <a:pPr algn="just"/>
            <a:endParaRPr lang="tr-TR" dirty="0" smtClean="0">
              <a:latin typeface="Calibri" panose="020F0502020204030204" pitchFamily="34" charset="0"/>
            </a:endParaRPr>
          </a:p>
          <a:p>
            <a:pPr algn="just"/>
            <a:r>
              <a:rPr lang="tr-TR" dirty="0" smtClean="0">
                <a:latin typeface="Calibri" panose="020F0502020204030204" pitchFamily="34" charset="0"/>
              </a:rPr>
              <a:t>Çözümleme sürecinin güvenilirliği için uzman görüşü alınması, değerlendiriciler arası güvenilirlik düzeyine bakılması önerilir.</a:t>
            </a:r>
          </a:p>
        </p:txBody>
      </p:sp>
    </p:spTree>
    <p:extLst>
      <p:ext uri="{BB962C8B-B14F-4D97-AF65-F5344CB8AC3E}">
        <p14:creationId xmlns:p14="http://schemas.microsoft.com/office/powerpoint/2010/main" val="228778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692696"/>
            <a:ext cx="8064896" cy="5709248"/>
          </a:xfrm>
        </p:spPr>
        <p:txBody>
          <a:bodyPr/>
          <a:lstStyle/>
          <a:p>
            <a:pPr marL="0" indent="0" algn="ctr">
              <a:lnSpc>
                <a:spcPct val="115000"/>
              </a:lnSpc>
              <a:spcAft>
                <a:spcPts val="1000"/>
              </a:spcAft>
              <a:buNone/>
            </a:pPr>
            <a:r>
              <a:rPr lang="tr-TR" b="1" dirty="0">
                <a:solidFill>
                  <a:srgbClr val="C00000"/>
                </a:solidFill>
                <a:latin typeface="Calibri" panose="020F0502020204030204" pitchFamily="34" charset="0"/>
              </a:rPr>
              <a:t>EYLEM ARAŞTIRMASININ SONUÇLARI:İÇ VE DIŞ </a:t>
            </a:r>
            <a:r>
              <a:rPr lang="tr-TR" b="1" dirty="0" smtClean="0">
                <a:solidFill>
                  <a:srgbClr val="C00000"/>
                </a:solidFill>
                <a:latin typeface="Calibri" panose="020F0502020204030204" pitchFamily="34" charset="0"/>
              </a:rPr>
              <a:t>GEÇERLİK</a:t>
            </a:r>
          </a:p>
          <a:p>
            <a:pPr algn="just">
              <a:lnSpc>
                <a:spcPct val="115000"/>
              </a:lnSpc>
              <a:spcAft>
                <a:spcPts val="1000"/>
              </a:spcAft>
            </a:pPr>
            <a:endParaRPr lang="tr-TR" sz="1800" dirty="0">
              <a:latin typeface="Calibri" panose="020F0502020204030204" pitchFamily="34" charset="0"/>
            </a:endParaRPr>
          </a:p>
          <a:p>
            <a:pPr algn="just">
              <a:lnSpc>
                <a:spcPct val="150000"/>
              </a:lnSpc>
              <a:spcAft>
                <a:spcPts val="1000"/>
              </a:spcAft>
            </a:pPr>
            <a:r>
              <a:rPr lang="tr-TR" sz="1800" dirty="0">
                <a:latin typeface="Calibri" panose="020F0502020204030204" pitchFamily="34" charset="0"/>
              </a:rPr>
              <a:t>Eylem araştırmalarına araştırmacı yanlılığının karışması olasılığı çok yüksektir. Bu nedenle araştırmanın planlanması, yürütülmesi, verilerin toplanması, çalışma grubunun belirlenmesi, varsa deneysel işlemlerin yürütülmesi, verilerin çözümlenmesi vb. tüm aşamalarda uzmanlardan görüş almak araştırmanın tutarlı ve amacına uygun olarak yürütülmesini sağlayacaktır</a:t>
            </a:r>
            <a:r>
              <a:rPr lang="tr-TR" sz="1800" dirty="0" smtClean="0">
                <a:latin typeface="Calibri" panose="020F0502020204030204" pitchFamily="34" charset="0"/>
              </a:rPr>
              <a:t>.</a:t>
            </a:r>
          </a:p>
          <a:p>
            <a:pPr algn="just">
              <a:lnSpc>
                <a:spcPct val="150000"/>
              </a:lnSpc>
              <a:spcAft>
                <a:spcPts val="1000"/>
              </a:spcAft>
            </a:pPr>
            <a:r>
              <a:rPr lang="tr-TR" sz="1800" dirty="0">
                <a:latin typeface="Calibri" panose="020F0502020204030204" pitchFamily="34" charset="0"/>
              </a:rPr>
              <a:t>Eylem araştırmalarının, genellikle küçük gruplar üzerinde ve kasıtlı örneklemlerle yürütüldüğü için dış geçerliliği zayıftır</a:t>
            </a:r>
            <a:r>
              <a:rPr lang="tr-TR" sz="1800" dirty="0" smtClean="0">
                <a:latin typeface="Calibri" panose="020F0502020204030204" pitchFamily="34" charset="0"/>
              </a:rPr>
              <a:t>.</a:t>
            </a:r>
          </a:p>
          <a:p>
            <a:pPr algn="just">
              <a:lnSpc>
                <a:spcPct val="150000"/>
              </a:lnSpc>
              <a:spcAft>
                <a:spcPts val="1000"/>
              </a:spcAft>
            </a:pPr>
            <a:r>
              <a:rPr lang="tr-TR" sz="1800" dirty="0" smtClean="0">
                <a:latin typeface="Calibri" panose="020F0502020204030204" pitchFamily="34" charset="0"/>
              </a:rPr>
              <a:t>Yeni araştırmalarla desteklendikçe bu sonuçların genelleştirilebileceği söylenebilir.</a:t>
            </a:r>
            <a:endParaRPr lang="tr-TR" sz="1800" dirty="0">
              <a:latin typeface="Calibri" panose="020F0502020204030204" pitchFamily="34" charset="0"/>
            </a:endParaRPr>
          </a:p>
        </p:txBody>
      </p:sp>
    </p:spTree>
    <p:extLst>
      <p:ext uri="{BB962C8B-B14F-4D97-AF65-F5344CB8AC3E}">
        <p14:creationId xmlns:p14="http://schemas.microsoft.com/office/powerpoint/2010/main" val="263643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836712"/>
            <a:ext cx="8219256" cy="5637240"/>
          </a:xfrm>
        </p:spPr>
        <p:txBody>
          <a:bodyPr/>
          <a:lstStyle/>
          <a:p>
            <a:pPr marL="0" indent="0" algn="ctr">
              <a:buNone/>
            </a:pPr>
            <a:endParaRPr lang="tr-TR" b="1" dirty="0" smtClean="0">
              <a:solidFill>
                <a:srgbClr val="C00000"/>
              </a:solidFill>
              <a:latin typeface="Calibri" panose="020F0502020204030204" pitchFamily="34" charset="0"/>
            </a:endParaRPr>
          </a:p>
          <a:p>
            <a:pPr marL="0" indent="0" algn="ctr">
              <a:buNone/>
            </a:pPr>
            <a:r>
              <a:rPr lang="tr-TR" b="1" dirty="0">
                <a:solidFill>
                  <a:srgbClr val="C00000"/>
                </a:solidFill>
                <a:latin typeface="Calibri" panose="020F0502020204030204" pitchFamily="34" charset="0"/>
              </a:rPr>
              <a:t>EYLEM ARAŞTIRMASININ KALİTESİNİ BELİRLEYEN </a:t>
            </a:r>
            <a:r>
              <a:rPr lang="tr-TR" b="1" dirty="0" smtClean="0">
                <a:solidFill>
                  <a:srgbClr val="C00000"/>
                </a:solidFill>
                <a:latin typeface="Calibri" panose="020F0502020204030204" pitchFamily="34" charset="0"/>
              </a:rPr>
              <a:t>ÖLÇÜTLER</a:t>
            </a:r>
          </a:p>
          <a:p>
            <a:pPr marL="0" indent="0" algn="just">
              <a:buNone/>
            </a:pPr>
            <a:endParaRPr lang="tr-TR" sz="1800" dirty="0" smtClean="0">
              <a:latin typeface="Calibri" panose="020F0502020204030204" pitchFamily="34" charset="0"/>
            </a:endParaRPr>
          </a:p>
          <a:p>
            <a:pPr marL="0" indent="0" algn="just">
              <a:buNone/>
            </a:pPr>
            <a:endParaRPr lang="tr-TR" sz="1800" dirty="0" smtClean="0">
              <a:latin typeface="Calibri" panose="020F0502020204030204" pitchFamily="34" charset="0"/>
            </a:endParaRPr>
          </a:p>
          <a:p>
            <a:pPr marL="0" indent="0" algn="just">
              <a:lnSpc>
                <a:spcPct val="150000"/>
              </a:lnSpc>
              <a:buNone/>
            </a:pPr>
            <a:r>
              <a:rPr lang="tr-TR" sz="2200" dirty="0">
                <a:latin typeface="Calibri" panose="020F0502020204030204" pitchFamily="34" charset="0"/>
              </a:rPr>
              <a:t>Nesnellik, geçerlilik ve güvenlik araştırmaların kalitesini gösteren önemli ölçütlerdir. Bu ölçütlerin sağlanması araştırmanın kaliteli olduğunu gösterir ve araştırmalar arasında kıyaslama, karşılaştırma yapılmasına olanak </a:t>
            </a:r>
            <a:r>
              <a:rPr lang="tr-TR" sz="2200" dirty="0" smtClean="0">
                <a:latin typeface="Calibri" panose="020F0502020204030204" pitchFamily="34" charset="0"/>
              </a:rPr>
              <a:t>tanır.</a:t>
            </a:r>
            <a:endParaRPr lang="tr-TR" sz="2200" dirty="0">
              <a:latin typeface="Calibri" panose="020F0502020204030204" pitchFamily="34" charset="0"/>
            </a:endParaRPr>
          </a:p>
        </p:txBody>
      </p:sp>
    </p:spTree>
    <p:extLst>
      <p:ext uri="{BB962C8B-B14F-4D97-AF65-F5344CB8AC3E}">
        <p14:creationId xmlns:p14="http://schemas.microsoft.com/office/powerpoint/2010/main" val="324521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332656"/>
            <a:ext cx="8147248" cy="6141296"/>
          </a:xfrm>
        </p:spPr>
        <p:txBody>
          <a:bodyPr/>
          <a:lstStyle/>
          <a:p>
            <a:pPr marL="0" indent="0">
              <a:buNone/>
            </a:pPr>
            <a:endParaRPr lang="tr-TR" dirty="0" smtClean="0"/>
          </a:p>
          <a:p>
            <a:pPr marL="0" indent="0" algn="ctr">
              <a:buNone/>
            </a:pPr>
            <a:r>
              <a:rPr lang="tr-TR" u="sng" dirty="0"/>
              <a:t>Fakat eylem araştırmasının kalitesi ile ilgili bir değerlendirme yapmadan önce göz önüne alınması gereken çok önemli iki konu </a:t>
            </a:r>
            <a:r>
              <a:rPr lang="tr-TR" u="sng" dirty="0" smtClean="0"/>
              <a:t>vardır :</a:t>
            </a:r>
          </a:p>
          <a:p>
            <a:pPr marL="0" indent="0" algn="just">
              <a:buNone/>
            </a:pPr>
            <a:endParaRPr lang="tr-TR" dirty="0"/>
          </a:p>
          <a:p>
            <a:pPr algn="just">
              <a:buFont typeface="Wingdings" panose="05000000000000000000" pitchFamily="2" charset="2"/>
              <a:buChar char="Ø"/>
            </a:pPr>
            <a:r>
              <a:rPr lang="tr-TR" dirty="0" smtClean="0"/>
              <a:t>Birincisi </a:t>
            </a:r>
            <a:r>
              <a:rPr lang="tr-TR" dirty="0"/>
              <a:t>eylem araştırması sürecinin yapılan iş ile doğrudan ilgili olması ve yapılan işin bir takvime bağlı olması nedeniyle üretilen çözümün içerdiği uygulamaların ve araçların geçerliğini sınamak için yeterli zaman olmamasıdır.</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smtClean="0"/>
              <a:t>İkincisi </a:t>
            </a:r>
            <a:r>
              <a:rPr lang="tr-TR" dirty="0"/>
              <a:t>ise işin içindeki kişinin belirlediği sorunun ve dolayısıyla değişkenlerin tanımları büyük olasılıkla değişmiş olabilir.</a:t>
            </a:r>
          </a:p>
        </p:txBody>
      </p:sp>
    </p:spTree>
    <p:extLst>
      <p:ext uri="{BB962C8B-B14F-4D97-AF65-F5344CB8AC3E}">
        <p14:creationId xmlns:p14="http://schemas.microsoft.com/office/powerpoint/2010/main" val="1441739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980728"/>
            <a:ext cx="8147248" cy="5349208"/>
          </a:xfrm>
        </p:spPr>
        <p:txBody>
          <a:bodyPr/>
          <a:lstStyle/>
          <a:p>
            <a:pPr marL="0" indent="0" algn="ctr">
              <a:buNone/>
            </a:pPr>
            <a:endParaRPr lang="tr-TR" dirty="0" smtClean="0">
              <a:solidFill>
                <a:srgbClr val="002060"/>
              </a:solidFill>
            </a:endParaRPr>
          </a:p>
          <a:p>
            <a:pPr marL="0" indent="0" algn="ctr">
              <a:buNone/>
            </a:pPr>
            <a:r>
              <a:rPr lang="tr-TR" b="1" dirty="0" smtClean="0">
                <a:solidFill>
                  <a:srgbClr val="002060"/>
                </a:solidFill>
                <a:latin typeface="Calibri" panose="020F0502020204030204" pitchFamily="34" charset="0"/>
              </a:rPr>
              <a:t>Eylem Araştırmasının Kalitesini Belirleyen Ölçütler</a:t>
            </a:r>
          </a:p>
          <a:p>
            <a:pPr marL="457200" indent="-457200" algn="just">
              <a:buFont typeface="+mj-lt"/>
              <a:buAutoNum type="arabicPeriod"/>
            </a:pPr>
            <a:endParaRPr lang="tr-TR" dirty="0">
              <a:solidFill>
                <a:srgbClr val="002060"/>
              </a:solidFill>
              <a:latin typeface="Calibri" panose="020F0502020204030204" pitchFamily="34" charset="0"/>
            </a:endParaRPr>
          </a:p>
          <a:p>
            <a:pPr marL="457200" indent="-457200" algn="just">
              <a:buFont typeface="+mj-lt"/>
              <a:buAutoNum type="arabicPeriod"/>
            </a:pPr>
            <a:r>
              <a:rPr lang="tr-TR" i="1" dirty="0">
                <a:latin typeface="Calibri" panose="020F0502020204030204" pitchFamily="34" charset="0"/>
              </a:rPr>
              <a:t>Farklı bakış açılarından yararlanmak</a:t>
            </a:r>
          </a:p>
          <a:p>
            <a:pPr marL="457200" indent="-457200" algn="just">
              <a:buFont typeface="+mj-lt"/>
              <a:buAutoNum type="arabicPeriod"/>
            </a:pPr>
            <a:r>
              <a:rPr lang="tr-TR" i="1" dirty="0" smtClean="0">
                <a:latin typeface="Calibri" panose="020F0502020204030204" pitchFamily="34" charset="0"/>
              </a:rPr>
              <a:t>Araştırma </a:t>
            </a:r>
            <a:r>
              <a:rPr lang="tr-TR" i="1" dirty="0">
                <a:latin typeface="Calibri" panose="020F0502020204030204" pitchFamily="34" charset="0"/>
              </a:rPr>
              <a:t>sonuçlarının sorunun çözümü olup olmadığını sınamak</a:t>
            </a:r>
          </a:p>
          <a:p>
            <a:pPr marL="457200" indent="-457200" algn="just">
              <a:buFont typeface="+mj-lt"/>
              <a:buAutoNum type="arabicPeriod"/>
            </a:pPr>
            <a:r>
              <a:rPr lang="tr-TR" i="1" dirty="0" smtClean="0">
                <a:latin typeface="Calibri" panose="020F0502020204030204" pitchFamily="34" charset="0"/>
              </a:rPr>
              <a:t>Etik </a:t>
            </a:r>
            <a:r>
              <a:rPr lang="tr-TR" i="1" dirty="0">
                <a:latin typeface="Calibri" panose="020F0502020204030204" pitchFamily="34" charset="0"/>
              </a:rPr>
              <a:t>kanıtlar</a:t>
            </a:r>
          </a:p>
          <a:p>
            <a:pPr marL="457200" indent="-457200" algn="just">
              <a:buFont typeface="+mj-lt"/>
              <a:buAutoNum type="arabicPeriod"/>
            </a:pPr>
            <a:r>
              <a:rPr lang="tr-TR" i="1" dirty="0" smtClean="0">
                <a:latin typeface="Calibri" panose="020F0502020204030204" pitchFamily="34" charset="0"/>
              </a:rPr>
              <a:t>Uygulanabilirlik</a:t>
            </a:r>
            <a:endParaRPr lang="tr-TR" i="1" dirty="0">
              <a:latin typeface="Calibri" panose="020F0502020204030204" pitchFamily="34" charset="0"/>
            </a:endParaRPr>
          </a:p>
        </p:txBody>
      </p:sp>
    </p:spTree>
    <p:extLst>
      <p:ext uri="{BB962C8B-B14F-4D97-AF65-F5344CB8AC3E}">
        <p14:creationId xmlns:p14="http://schemas.microsoft.com/office/powerpoint/2010/main" val="110094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7467600" cy="648072"/>
          </a:xfrm>
        </p:spPr>
        <p:txBody>
          <a:bodyPr/>
          <a:lstStyle/>
          <a:p>
            <a:pPr algn="ctr"/>
            <a:r>
              <a:rPr lang="tr-TR" b="1" dirty="0">
                <a:solidFill>
                  <a:srgbClr val="C00000"/>
                </a:solidFill>
                <a:latin typeface="Calibri" panose="020F0502020204030204" pitchFamily="34" charset="0"/>
              </a:rPr>
              <a:t>ANLATI (NARRATİVE) ARAŞTIRMASI</a:t>
            </a:r>
          </a:p>
        </p:txBody>
      </p:sp>
      <p:sp>
        <p:nvSpPr>
          <p:cNvPr id="3" name="İçerik Yer Tutucusu 2"/>
          <p:cNvSpPr>
            <a:spLocks noGrp="1"/>
          </p:cNvSpPr>
          <p:nvPr>
            <p:ph sz="quarter" idx="1"/>
          </p:nvPr>
        </p:nvSpPr>
        <p:spPr>
          <a:xfrm>
            <a:off x="611560" y="1340768"/>
            <a:ext cx="7776864" cy="4873752"/>
          </a:xfr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r>
              <a:rPr lang="tr-TR" b="1" i="1" dirty="0">
                <a:solidFill>
                  <a:srgbClr val="002060"/>
                </a:solidFill>
                <a:latin typeface="Calibri" panose="020F0502020204030204" pitchFamily="34" charset="0"/>
              </a:rPr>
              <a:t>Anlatı araştırması nedir</a:t>
            </a:r>
            <a:r>
              <a:rPr lang="tr-TR" b="1" i="1" dirty="0" smtClean="0">
                <a:solidFill>
                  <a:srgbClr val="002060"/>
                </a:solidFill>
                <a:latin typeface="Calibri" panose="020F0502020204030204" pitchFamily="34" charset="0"/>
              </a:rPr>
              <a:t>?</a:t>
            </a:r>
          </a:p>
          <a:p>
            <a:pPr>
              <a:buFont typeface="Wingdings" panose="05000000000000000000" pitchFamily="2" charset="2"/>
              <a:buChar char="Ø"/>
            </a:pPr>
            <a:endParaRPr lang="tr-TR" b="1" i="1" dirty="0">
              <a:solidFill>
                <a:srgbClr val="002060"/>
              </a:solidFill>
              <a:latin typeface="Calibri" panose="020F0502020204030204" pitchFamily="34" charset="0"/>
            </a:endParaRPr>
          </a:p>
          <a:p>
            <a:pPr marL="0" indent="457200" algn="just">
              <a:buNone/>
            </a:pPr>
            <a:r>
              <a:rPr lang="tr-TR" dirty="0">
                <a:latin typeface="Calibri" panose="020F0502020204030204" pitchFamily="34" charset="0"/>
              </a:rPr>
              <a:t>Anlatı araştırmaları, insanların bir konuya veya duruma ilişkin deneyimlerini yaşamış oldukları hikayeler ile inceler. Araştırmacılar veri toplarken katılımcıların deneyimlerini yazılı veya sözel olarak hikaye ederek onların yaşadıkları deneyimleri ve bunlara yükledikleri anlamları inceleme konusu yaparlar</a:t>
            </a:r>
            <a:r>
              <a:rPr lang="tr-TR" dirty="0" smtClean="0">
                <a:latin typeface="Calibri" panose="020F0502020204030204" pitchFamily="34" charset="0"/>
              </a:rPr>
              <a:t>.</a:t>
            </a:r>
            <a:endParaRPr lang="tr-TR" dirty="0">
              <a:latin typeface="Calibri" panose="020F0502020204030204" pitchFamily="34" charset="0"/>
            </a:endParaRPr>
          </a:p>
        </p:txBody>
      </p:sp>
    </p:spTree>
    <p:extLst>
      <p:ext uri="{BB962C8B-B14F-4D97-AF65-F5344CB8AC3E}">
        <p14:creationId xmlns:p14="http://schemas.microsoft.com/office/powerpoint/2010/main" val="295422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1560" y="332656"/>
            <a:ext cx="7467600" cy="504056"/>
          </a:xfrm>
        </p:spPr>
        <p:txBody>
          <a:bodyPr/>
          <a:lstStyle/>
          <a:p>
            <a:pPr marL="0" indent="0" algn="ctr">
              <a:buNone/>
            </a:pPr>
            <a:r>
              <a:rPr lang="tr-TR" b="1" dirty="0">
                <a:solidFill>
                  <a:srgbClr val="C00000"/>
                </a:solidFill>
                <a:latin typeface="Calibri" panose="020F0502020204030204" pitchFamily="34" charset="0"/>
              </a:rPr>
              <a:t>ANLATI ARAŞTIRMASI AŞAMALARI</a:t>
            </a:r>
          </a:p>
        </p:txBody>
      </p:sp>
      <p:pic>
        <p:nvPicPr>
          <p:cNvPr id="5122" name="Picture 2" descr="C:\Users\hpp\Desktop\mjhghj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82" y="1052736"/>
            <a:ext cx="7961975" cy="503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21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04664"/>
            <a:ext cx="7859216" cy="6069288"/>
          </a:xfrm>
        </p:spPr>
        <p:txBody>
          <a:bodyPr>
            <a:normAutofit lnSpcReduction="10000"/>
          </a:bodyPr>
          <a:lstStyle/>
          <a:p>
            <a:pPr marL="0" indent="0" algn="ctr">
              <a:buNone/>
            </a:pPr>
            <a:r>
              <a:rPr lang="tr-TR" b="1" dirty="0">
                <a:solidFill>
                  <a:srgbClr val="C00000"/>
                </a:solidFill>
                <a:latin typeface="Calibri" panose="020F0502020204030204" pitchFamily="34" charset="0"/>
              </a:rPr>
              <a:t>ANLATI ARAŞTIRMASI </a:t>
            </a:r>
            <a:r>
              <a:rPr lang="tr-TR" b="1" dirty="0" smtClean="0">
                <a:solidFill>
                  <a:srgbClr val="C00000"/>
                </a:solidFill>
                <a:latin typeface="Calibri" panose="020F0502020204030204" pitchFamily="34" charset="0"/>
              </a:rPr>
              <a:t>TÜRLERİ</a:t>
            </a:r>
          </a:p>
          <a:p>
            <a:pPr marL="0" indent="0" algn="just">
              <a:buNone/>
            </a:pPr>
            <a:endParaRPr lang="tr-TR" b="1" dirty="0">
              <a:solidFill>
                <a:srgbClr val="C00000"/>
              </a:solidFill>
              <a:latin typeface="Calibri" panose="020F0502020204030204" pitchFamily="34" charset="0"/>
            </a:endParaRPr>
          </a:p>
          <a:p>
            <a:pPr marL="0" indent="0" algn="just">
              <a:lnSpc>
                <a:spcPct val="150000"/>
              </a:lnSpc>
              <a:buNone/>
            </a:pPr>
            <a:r>
              <a:rPr lang="tr-TR" sz="2000" i="1" dirty="0">
                <a:latin typeface="Calibri" panose="020F0502020204030204" pitchFamily="34" charset="0"/>
              </a:rPr>
              <a:t>Anlatı araştırması farklı türlerde olabilir. Araştırmada hikayenin kimin tarafından yazıldığına göre farklı normlar alabilir</a:t>
            </a:r>
            <a:r>
              <a:rPr lang="tr-TR" sz="2000" i="1" dirty="0" smtClean="0">
                <a:latin typeface="Calibri" panose="020F0502020204030204" pitchFamily="34" charset="0"/>
              </a:rPr>
              <a:t>.</a:t>
            </a:r>
          </a:p>
          <a:p>
            <a:pPr algn="just">
              <a:lnSpc>
                <a:spcPct val="150000"/>
              </a:lnSpc>
            </a:pPr>
            <a:endParaRPr lang="tr-TR" sz="2000" i="1" dirty="0">
              <a:latin typeface="Calibri" panose="020F0502020204030204" pitchFamily="34" charset="0"/>
            </a:endParaRPr>
          </a:p>
          <a:p>
            <a:pPr algn="just">
              <a:lnSpc>
                <a:spcPct val="150000"/>
              </a:lnSpc>
            </a:pPr>
            <a:r>
              <a:rPr lang="tr-TR" sz="2000" b="1" i="1" dirty="0">
                <a:latin typeface="Calibri" panose="020F0502020204030204" pitchFamily="34" charset="0"/>
              </a:rPr>
              <a:t>Otobiyografi </a:t>
            </a:r>
            <a:r>
              <a:rPr lang="tr-TR" sz="2000" dirty="0">
                <a:latin typeface="Calibri" panose="020F0502020204030204" pitchFamily="34" charset="0"/>
              </a:rPr>
              <a:t>çalışmalarında, deneyimlerin sahibi olan kişi hikayeyi anlatır.</a:t>
            </a:r>
          </a:p>
          <a:p>
            <a:pPr algn="just">
              <a:lnSpc>
                <a:spcPct val="150000"/>
              </a:lnSpc>
            </a:pPr>
            <a:r>
              <a:rPr lang="tr-TR" sz="2000" b="1" i="1" dirty="0" smtClean="0">
                <a:latin typeface="Calibri" panose="020F0502020204030204" pitchFamily="34" charset="0"/>
              </a:rPr>
              <a:t>Biyografi</a:t>
            </a:r>
            <a:r>
              <a:rPr lang="tr-TR" sz="2000" dirty="0" smtClean="0">
                <a:latin typeface="Calibri" panose="020F0502020204030204" pitchFamily="34" charset="0"/>
              </a:rPr>
              <a:t> </a:t>
            </a:r>
            <a:r>
              <a:rPr lang="tr-TR" sz="2000" dirty="0">
                <a:latin typeface="Calibri" panose="020F0502020204030204" pitchFamily="34" charset="0"/>
              </a:rPr>
              <a:t>çalışmalarında başka bir kişinin deneyimleri araştırmacı tarafından sunulmaktadır.</a:t>
            </a:r>
          </a:p>
          <a:p>
            <a:pPr algn="just">
              <a:lnSpc>
                <a:spcPct val="150000"/>
              </a:lnSpc>
            </a:pPr>
            <a:r>
              <a:rPr lang="tr-TR" sz="2000" b="1" i="1" dirty="0" smtClean="0">
                <a:latin typeface="Calibri" panose="020F0502020204030204" pitchFamily="34" charset="0"/>
              </a:rPr>
              <a:t>Hayat </a:t>
            </a:r>
            <a:r>
              <a:rPr lang="tr-TR" sz="2000" b="1" i="1" dirty="0">
                <a:latin typeface="Calibri" panose="020F0502020204030204" pitchFamily="34" charset="0"/>
              </a:rPr>
              <a:t>hikayesi </a:t>
            </a:r>
            <a:r>
              <a:rPr lang="tr-TR" sz="2000" dirty="0">
                <a:latin typeface="Calibri" panose="020F0502020204030204" pitchFamily="34" charset="0"/>
              </a:rPr>
              <a:t>çalışmalarında bir kişinin tüm yaşam sürecindeki deneyimleri detaylandırılarak anlatılmaktadır.</a:t>
            </a:r>
          </a:p>
          <a:p>
            <a:pPr algn="just">
              <a:lnSpc>
                <a:spcPct val="150000"/>
              </a:lnSpc>
            </a:pPr>
            <a:r>
              <a:rPr lang="tr-TR" sz="2000" b="1" i="1" dirty="0" smtClean="0">
                <a:latin typeface="Calibri" panose="020F0502020204030204" pitchFamily="34" charset="0"/>
              </a:rPr>
              <a:t>Kişisel </a:t>
            </a:r>
            <a:r>
              <a:rPr lang="tr-TR" sz="2000" b="1" i="1" dirty="0">
                <a:latin typeface="Calibri" panose="020F0502020204030204" pitchFamily="34" charset="0"/>
              </a:rPr>
              <a:t>hikayeler </a:t>
            </a:r>
            <a:r>
              <a:rPr lang="tr-TR" sz="2000" dirty="0">
                <a:latin typeface="Calibri" panose="020F0502020204030204" pitchFamily="34" charset="0"/>
              </a:rPr>
              <a:t>ise kişinin belirli bir zaman diliminde veya belirli bir olaya ilişkin deneyimlerine yer verilmektedir.</a:t>
            </a:r>
          </a:p>
        </p:txBody>
      </p:sp>
    </p:spTree>
    <p:extLst>
      <p:ext uri="{BB962C8B-B14F-4D97-AF65-F5344CB8AC3E}">
        <p14:creationId xmlns:p14="http://schemas.microsoft.com/office/powerpoint/2010/main" val="245759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99592" y="404664"/>
            <a:ext cx="6635080" cy="5925272"/>
          </a:xfrm>
        </p:spPr>
        <p:txBody>
          <a:bodyPr>
            <a:normAutofit fontScale="92500" lnSpcReduction="20000"/>
          </a:bodyPr>
          <a:lstStyle/>
          <a:p>
            <a:pPr marL="0" indent="0" algn="ctr">
              <a:buNone/>
            </a:pPr>
            <a:endParaRPr lang="tr-TR" b="1" dirty="0" smtClean="0">
              <a:solidFill>
                <a:srgbClr val="C00000"/>
              </a:solidFill>
              <a:latin typeface="Calibri" panose="020F0502020204030204" pitchFamily="34" charset="0"/>
            </a:endParaRPr>
          </a:p>
          <a:p>
            <a:pPr marL="0" indent="0" algn="ctr">
              <a:buNone/>
            </a:pPr>
            <a:r>
              <a:rPr lang="sv-SE" b="1" dirty="0">
                <a:solidFill>
                  <a:srgbClr val="C00000"/>
                </a:solidFill>
                <a:latin typeface="Calibri" panose="020F0502020204030204" pitchFamily="34" charset="0"/>
              </a:rPr>
              <a:t>ANLATI ARAŞTIRMASINDA VERİ TOPLAMA </a:t>
            </a:r>
            <a:r>
              <a:rPr lang="sv-SE" b="1" dirty="0" smtClean="0">
                <a:solidFill>
                  <a:srgbClr val="C00000"/>
                </a:solidFill>
                <a:latin typeface="Calibri" panose="020F0502020204030204" pitchFamily="34" charset="0"/>
              </a:rPr>
              <a:t>TEKNİKLERİ</a:t>
            </a:r>
            <a:endParaRPr lang="tr-TR" b="1" dirty="0" smtClean="0">
              <a:solidFill>
                <a:srgbClr val="C00000"/>
              </a:solidFill>
              <a:latin typeface="Calibri" panose="020F0502020204030204" pitchFamily="34" charset="0"/>
            </a:endParaRPr>
          </a:p>
          <a:p>
            <a:pPr algn="just">
              <a:buFont typeface="Wingdings" panose="05000000000000000000" pitchFamily="2" charset="2"/>
              <a:buChar char="Ø"/>
            </a:pPr>
            <a:endParaRPr lang="tr-TR" b="1" dirty="0">
              <a:solidFill>
                <a:srgbClr val="C00000"/>
              </a:solidFill>
              <a:latin typeface="Calibri" panose="020F0502020204030204" pitchFamily="34" charset="0"/>
            </a:endParaRPr>
          </a:p>
          <a:p>
            <a:pPr indent="450000" algn="just">
              <a:lnSpc>
                <a:spcPct val="150000"/>
              </a:lnSpc>
              <a:buFont typeface="Wingdings" panose="05000000000000000000" pitchFamily="2" charset="2"/>
              <a:buChar char="Ø"/>
            </a:pPr>
            <a:r>
              <a:rPr lang="tr-TR" i="1" dirty="0">
                <a:latin typeface="Calibri" panose="020F0502020204030204" pitchFamily="34" charset="0"/>
              </a:rPr>
              <a:t>Alan Notları</a:t>
            </a:r>
          </a:p>
          <a:p>
            <a:pPr indent="450000" algn="just">
              <a:lnSpc>
                <a:spcPct val="150000"/>
              </a:lnSpc>
              <a:buFont typeface="Wingdings" panose="05000000000000000000" pitchFamily="2" charset="2"/>
              <a:buChar char="Ø"/>
            </a:pPr>
            <a:r>
              <a:rPr lang="tr-TR" i="1" dirty="0" smtClean="0">
                <a:latin typeface="Calibri" panose="020F0502020204030204" pitchFamily="34" charset="0"/>
              </a:rPr>
              <a:t>Günlük </a:t>
            </a:r>
            <a:r>
              <a:rPr lang="tr-TR" i="1" dirty="0">
                <a:latin typeface="Calibri" panose="020F0502020204030204" pitchFamily="34" charset="0"/>
              </a:rPr>
              <a:t>Kayıtları</a:t>
            </a:r>
          </a:p>
          <a:p>
            <a:pPr indent="450000" algn="just">
              <a:lnSpc>
                <a:spcPct val="150000"/>
              </a:lnSpc>
              <a:buFont typeface="Wingdings" panose="05000000000000000000" pitchFamily="2" charset="2"/>
              <a:buChar char="Ø"/>
            </a:pPr>
            <a:r>
              <a:rPr lang="tr-TR" i="1" dirty="0" smtClean="0">
                <a:latin typeface="Calibri" panose="020F0502020204030204" pitchFamily="34" charset="0"/>
              </a:rPr>
              <a:t>Görüşme</a:t>
            </a:r>
            <a:endParaRPr lang="tr-TR" i="1" dirty="0">
              <a:latin typeface="Calibri" panose="020F0502020204030204" pitchFamily="34" charset="0"/>
            </a:endParaRPr>
          </a:p>
          <a:p>
            <a:pPr indent="450000" algn="just">
              <a:lnSpc>
                <a:spcPct val="150000"/>
              </a:lnSpc>
              <a:buFont typeface="Wingdings" panose="05000000000000000000" pitchFamily="2" charset="2"/>
              <a:buChar char="Ø"/>
            </a:pPr>
            <a:r>
              <a:rPr lang="tr-TR" i="1" dirty="0" smtClean="0">
                <a:latin typeface="Calibri" panose="020F0502020204030204" pitchFamily="34" charset="0"/>
              </a:rPr>
              <a:t>Hikaye </a:t>
            </a:r>
            <a:r>
              <a:rPr lang="tr-TR" i="1" dirty="0">
                <a:latin typeface="Calibri" panose="020F0502020204030204" pitchFamily="34" charset="0"/>
              </a:rPr>
              <a:t>Anlatma</a:t>
            </a:r>
          </a:p>
          <a:p>
            <a:pPr indent="450000" algn="just">
              <a:lnSpc>
                <a:spcPct val="150000"/>
              </a:lnSpc>
              <a:buFont typeface="Wingdings" panose="05000000000000000000" pitchFamily="2" charset="2"/>
              <a:buChar char="Ø"/>
            </a:pPr>
            <a:r>
              <a:rPr lang="tr-TR" i="1" dirty="0" smtClean="0">
                <a:latin typeface="Calibri" panose="020F0502020204030204" pitchFamily="34" charset="0"/>
              </a:rPr>
              <a:t>Yeniden </a:t>
            </a:r>
            <a:r>
              <a:rPr lang="tr-TR" i="1" dirty="0" err="1">
                <a:latin typeface="Calibri" panose="020F0502020204030204" pitchFamily="34" charset="0"/>
              </a:rPr>
              <a:t>Hikayeleştirme</a:t>
            </a:r>
            <a:endParaRPr lang="tr-TR" i="1" dirty="0">
              <a:latin typeface="Calibri" panose="020F0502020204030204" pitchFamily="34" charset="0"/>
            </a:endParaRPr>
          </a:p>
          <a:p>
            <a:pPr indent="450000" algn="just">
              <a:lnSpc>
                <a:spcPct val="150000"/>
              </a:lnSpc>
              <a:buFont typeface="Wingdings" panose="05000000000000000000" pitchFamily="2" charset="2"/>
              <a:buChar char="Ø"/>
            </a:pPr>
            <a:r>
              <a:rPr lang="tr-TR" i="1" dirty="0" smtClean="0">
                <a:latin typeface="Calibri" panose="020F0502020204030204" pitchFamily="34" charset="0"/>
              </a:rPr>
              <a:t>Sözel </a:t>
            </a:r>
            <a:r>
              <a:rPr lang="tr-TR" i="1" dirty="0">
                <a:latin typeface="Calibri" panose="020F0502020204030204" pitchFamily="34" charset="0"/>
              </a:rPr>
              <a:t>Tarih</a:t>
            </a:r>
          </a:p>
          <a:p>
            <a:pPr indent="450000" algn="just">
              <a:lnSpc>
                <a:spcPct val="150000"/>
              </a:lnSpc>
              <a:buFont typeface="Wingdings" panose="05000000000000000000" pitchFamily="2" charset="2"/>
              <a:buChar char="Ø"/>
            </a:pPr>
            <a:r>
              <a:rPr lang="tr-TR" i="1" dirty="0" smtClean="0">
                <a:latin typeface="Calibri" panose="020F0502020204030204" pitchFamily="34" charset="0"/>
              </a:rPr>
              <a:t>Mektup </a:t>
            </a:r>
            <a:r>
              <a:rPr lang="tr-TR" i="1" dirty="0">
                <a:latin typeface="Calibri" panose="020F0502020204030204" pitchFamily="34" charset="0"/>
              </a:rPr>
              <a:t>Yazma</a:t>
            </a:r>
          </a:p>
          <a:p>
            <a:pPr indent="450000" algn="just">
              <a:lnSpc>
                <a:spcPct val="150000"/>
              </a:lnSpc>
              <a:buFont typeface="Wingdings" panose="05000000000000000000" pitchFamily="2" charset="2"/>
              <a:buChar char="Ø"/>
            </a:pPr>
            <a:r>
              <a:rPr lang="tr-TR" i="1" dirty="0" smtClean="0">
                <a:latin typeface="Calibri" panose="020F0502020204030204" pitchFamily="34" charset="0"/>
              </a:rPr>
              <a:t>Otobiyografik </a:t>
            </a:r>
            <a:r>
              <a:rPr lang="tr-TR" i="1" dirty="0">
                <a:latin typeface="Calibri" panose="020F0502020204030204" pitchFamily="34" charset="0"/>
              </a:rPr>
              <a:t>ve Biyografik Yazı</a:t>
            </a:r>
          </a:p>
          <a:p>
            <a:pPr indent="450000" algn="just">
              <a:lnSpc>
                <a:spcPct val="150000"/>
              </a:lnSpc>
              <a:buFont typeface="Wingdings" panose="05000000000000000000" pitchFamily="2" charset="2"/>
              <a:buChar char="Ø"/>
            </a:pPr>
            <a:r>
              <a:rPr lang="tr-TR" i="1" dirty="0" smtClean="0">
                <a:latin typeface="Calibri" panose="020F0502020204030204" pitchFamily="34" charset="0"/>
              </a:rPr>
              <a:t>Diğer </a:t>
            </a:r>
            <a:r>
              <a:rPr lang="tr-TR" i="1" dirty="0">
                <a:latin typeface="Calibri" panose="020F0502020204030204" pitchFamily="34" charset="0"/>
              </a:rPr>
              <a:t>Alıntı Veri Kaynakları</a:t>
            </a:r>
          </a:p>
        </p:txBody>
      </p:sp>
    </p:spTree>
    <p:extLst>
      <p:ext uri="{BB962C8B-B14F-4D97-AF65-F5344CB8AC3E}">
        <p14:creationId xmlns:p14="http://schemas.microsoft.com/office/powerpoint/2010/main" val="1502598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940152" y="5661248"/>
            <a:ext cx="2818656" cy="748680"/>
          </a:xfrm>
          <a:prstGeom prst="round2DiagRect">
            <a:avLst/>
          </a:prstGeom>
          <a:solidFill>
            <a:schemeClr val="accent1">
              <a:lumMod val="60000"/>
              <a:lumOff val="40000"/>
            </a:schemeClr>
          </a:solidFill>
        </p:spPr>
        <p:txBody>
          <a:bodyPr>
            <a:normAutofit/>
          </a:bodyPr>
          <a:lstStyle/>
          <a:p>
            <a:pPr marL="0" indent="0">
              <a:buNone/>
            </a:pPr>
            <a:r>
              <a:rPr lang="tr-TR" sz="3000" b="1" i="1" dirty="0" smtClean="0">
                <a:solidFill>
                  <a:srgbClr val="002060"/>
                </a:solidFill>
                <a:latin typeface="Calibri" panose="020F0502020204030204" pitchFamily="34" charset="0"/>
              </a:rPr>
              <a:t>TEŞEKKÜRLER …</a:t>
            </a:r>
            <a:endParaRPr lang="tr-TR" sz="3000" b="1" i="1" dirty="0">
              <a:solidFill>
                <a:srgbClr val="002060"/>
              </a:solidFill>
              <a:latin typeface="Calibri" panose="020F0502020204030204" pitchFamily="34" charset="0"/>
            </a:endParaRPr>
          </a:p>
        </p:txBody>
      </p:sp>
      <p:pic>
        <p:nvPicPr>
          <p:cNvPr id="1026" name="Picture 2" descr="C:\Users\hpp\Desktop\4276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96" y="404664"/>
            <a:ext cx="4254979" cy="619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4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196752"/>
            <a:ext cx="8136904" cy="5349208"/>
          </a:xfrm>
        </p:spPr>
        <p:txBody>
          <a:bodyPr>
            <a:normAutofit/>
          </a:bodyPr>
          <a:lstStyle/>
          <a:p>
            <a:pPr marL="0" indent="457200" algn="just">
              <a:buNone/>
            </a:pPr>
            <a:r>
              <a:rPr lang="tr-TR" dirty="0" smtClean="0">
                <a:latin typeface="Calibri" panose="020F0502020204030204" pitchFamily="34" charset="0"/>
              </a:rPr>
              <a:t>Eylem araştırması(</a:t>
            </a:r>
            <a:r>
              <a:rPr lang="tr-TR" dirty="0" err="1" smtClean="0">
                <a:latin typeface="Calibri" panose="020F0502020204030204" pitchFamily="34" charset="0"/>
              </a:rPr>
              <a:t>action</a:t>
            </a:r>
            <a:r>
              <a:rPr lang="tr-TR" dirty="0" smtClean="0">
                <a:latin typeface="Calibri" panose="020F0502020204030204" pitchFamily="34" charset="0"/>
              </a:rPr>
              <a:t> </a:t>
            </a:r>
            <a:r>
              <a:rPr lang="tr-TR" dirty="0" err="1" smtClean="0">
                <a:latin typeface="Calibri" panose="020F0502020204030204" pitchFamily="34" charset="0"/>
              </a:rPr>
              <a:t>research</a:t>
            </a:r>
            <a:r>
              <a:rPr lang="tr-TR" dirty="0" smtClean="0">
                <a:latin typeface="Calibri" panose="020F0502020204030204" pitchFamily="34" charset="0"/>
              </a:rPr>
              <a:t>), kişilerin kendi mesleki eylemleri hakkında araştırma yapmaları ve değişim için eyleme geçmeleri temelinde gerçekleşen sistematik bir müdahale sürecidir.</a:t>
            </a:r>
          </a:p>
          <a:p>
            <a:pPr marL="0" indent="457200" algn="just">
              <a:buNone/>
            </a:pPr>
            <a:r>
              <a:rPr lang="tr-TR" dirty="0" smtClean="0">
                <a:latin typeface="Calibri" panose="020F0502020204030204" pitchFamily="34" charset="0"/>
              </a:rPr>
              <a:t>Eylem araştırması bir sosyal bağlamın içinde yer alan eylemlerin niteliğini geliştirme çalışmasıdır. Bu sosyal bağlam; eğitim, sağlık, askeri vb. kurumların eğitim, araştırma  geliştirme ve uygulama gibi çalışmalarından birinin (veya birkaçının) gerçekleştiği ortam, kişiler ve eylemlerden oluşmaktadır. Eylemin gelişmesiyle birlikte sosyal bağlamın niteliği de gelişir. </a:t>
            </a:r>
          </a:p>
          <a:p>
            <a:pPr marL="0" indent="457200" algn="just">
              <a:buNone/>
            </a:pPr>
            <a:r>
              <a:rPr lang="tr-TR" dirty="0" smtClean="0">
                <a:latin typeface="Calibri" panose="020F0502020204030204" pitchFamily="34" charset="0"/>
              </a:rPr>
              <a:t>Eğitim sistemi örnek alınırsa kalitesinin geliştirilmesi hedeflenen sosyal bağlam, öğretmen, öğrenci ve yöneticilerin oluşturduğu, velilerin ve sosyal çevrenin etkilediği sistemdir.</a:t>
            </a:r>
          </a:p>
          <a:p>
            <a:pPr marL="0" indent="457200" algn="just">
              <a:buNone/>
            </a:pPr>
            <a:endParaRPr lang="tr-TR" dirty="0" smtClean="0">
              <a:latin typeface="Calibri" panose="020F0502020204030204" pitchFamily="34" charset="0"/>
            </a:endParaRPr>
          </a:p>
          <a:p>
            <a:pPr marL="0" indent="457200">
              <a:buNone/>
            </a:pPr>
            <a:endParaRPr lang="tr-TR" dirty="0" smtClean="0">
              <a:latin typeface="Calibri" panose="020F0502020204030204" pitchFamily="34" charset="0"/>
            </a:endParaRPr>
          </a:p>
        </p:txBody>
      </p:sp>
      <p:sp>
        <p:nvSpPr>
          <p:cNvPr id="2" name="Metin kutusu 1"/>
          <p:cNvSpPr txBox="1"/>
          <p:nvPr/>
        </p:nvSpPr>
        <p:spPr>
          <a:xfrm>
            <a:off x="611560" y="404664"/>
            <a:ext cx="6552728" cy="369332"/>
          </a:xfrm>
          <a:prstGeom prst="rect">
            <a:avLst/>
          </a:prstGeom>
          <a:noFill/>
        </p:spPr>
        <p:txBody>
          <a:bodyPr wrap="square" rtlCol="0">
            <a:spAutoFit/>
          </a:bodyPr>
          <a:lstStyle/>
          <a:p>
            <a:endParaRPr lang="tr-TR" dirty="0"/>
          </a:p>
        </p:txBody>
      </p:sp>
      <p:sp>
        <p:nvSpPr>
          <p:cNvPr id="4" name="Metin kutusu 3"/>
          <p:cNvSpPr txBox="1"/>
          <p:nvPr/>
        </p:nvSpPr>
        <p:spPr>
          <a:xfrm>
            <a:off x="431540" y="543163"/>
            <a:ext cx="6912768" cy="492443"/>
          </a:xfrm>
          <a:prstGeom prst="rect">
            <a:avLst/>
          </a:prstGeom>
          <a:noFill/>
        </p:spPr>
        <p:txBody>
          <a:bodyPr wrap="square" rtlCol="0">
            <a:spAutoFit/>
          </a:bodyPr>
          <a:lstStyle/>
          <a:p>
            <a:pPr algn="ctr"/>
            <a:r>
              <a:rPr lang="tr-TR" sz="2600" b="1" dirty="0" smtClean="0">
                <a:solidFill>
                  <a:srgbClr val="C00000"/>
                </a:solidFill>
                <a:latin typeface="Calibri" panose="020F0502020204030204" pitchFamily="34" charset="0"/>
              </a:rPr>
              <a:t>Eylem Araştırması Nedir ?</a:t>
            </a:r>
            <a:endParaRPr lang="tr-TR" sz="2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766466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424936" cy="6408712"/>
          </a:xfrm>
        </p:spPr>
        <p:txBody>
          <a:bodyPr/>
          <a:lstStyle/>
          <a:p>
            <a:pPr marL="0" indent="0" algn="just">
              <a:buNone/>
            </a:pPr>
            <a:r>
              <a:rPr lang="tr-TR" b="1" dirty="0" smtClean="0">
                <a:latin typeface="Calibri" panose="020F0502020204030204" pitchFamily="34" charset="0"/>
              </a:rPr>
              <a:t> </a:t>
            </a:r>
          </a:p>
          <a:p>
            <a:pPr marL="0" indent="0" algn="ctr">
              <a:buNone/>
            </a:pPr>
            <a:r>
              <a:rPr lang="tr-TR" b="1" dirty="0" smtClean="0">
                <a:solidFill>
                  <a:srgbClr val="C00000"/>
                </a:solidFill>
                <a:latin typeface="Calibri" panose="020F0502020204030204" pitchFamily="34" charset="0"/>
              </a:rPr>
              <a:t>Eylem </a:t>
            </a:r>
            <a:r>
              <a:rPr lang="tr-TR" b="1" dirty="0">
                <a:solidFill>
                  <a:srgbClr val="C00000"/>
                </a:solidFill>
                <a:latin typeface="Calibri" panose="020F0502020204030204" pitchFamily="34" charset="0"/>
              </a:rPr>
              <a:t>A</a:t>
            </a:r>
            <a:r>
              <a:rPr lang="tr-TR" b="1" dirty="0" smtClean="0">
                <a:solidFill>
                  <a:srgbClr val="C00000"/>
                </a:solidFill>
                <a:latin typeface="Calibri" panose="020F0502020204030204" pitchFamily="34" charset="0"/>
              </a:rPr>
              <a:t>raştırmasının Felsefi Temeli</a:t>
            </a:r>
            <a:r>
              <a:rPr lang="tr-TR" b="1" dirty="0" smtClean="0">
                <a:latin typeface="Calibri" panose="020F0502020204030204" pitchFamily="34" charset="0"/>
              </a:rPr>
              <a:t> </a:t>
            </a:r>
          </a:p>
          <a:p>
            <a:pPr marL="0" indent="0" algn="ctr">
              <a:buNone/>
            </a:pPr>
            <a:endParaRPr lang="tr-TR" sz="2200" b="1" dirty="0">
              <a:latin typeface="Calibri" panose="020F0502020204030204" pitchFamily="34" charset="0"/>
              <a:cs typeface="Times New Roman"/>
            </a:endParaRPr>
          </a:p>
          <a:p>
            <a:pPr algn="just"/>
            <a:r>
              <a:rPr lang="tr-TR" sz="2200" dirty="0" smtClean="0">
                <a:latin typeface="Calibri"/>
                <a:cs typeface="Times New Roman"/>
              </a:rPr>
              <a:t>Eylem </a:t>
            </a:r>
            <a:r>
              <a:rPr lang="tr-TR" sz="2200" dirty="0">
                <a:latin typeface="Calibri"/>
                <a:cs typeface="Times New Roman"/>
              </a:rPr>
              <a:t>araştırması, gelişiminin mesleki uzmanlıkların doğal bir parçası olduğu </a:t>
            </a:r>
            <a:r>
              <a:rPr lang="tr-TR" sz="2200" dirty="0" smtClean="0">
                <a:latin typeface="Calibri"/>
                <a:cs typeface="Times New Roman"/>
              </a:rPr>
              <a:t>görüşüne dayalıdır.</a:t>
            </a:r>
          </a:p>
          <a:p>
            <a:pPr algn="just"/>
            <a:endParaRPr lang="tr-TR" sz="2200" dirty="0" smtClean="0">
              <a:latin typeface="Calibri"/>
              <a:cs typeface="Times New Roman"/>
            </a:endParaRPr>
          </a:p>
          <a:p>
            <a:pPr algn="just"/>
            <a:r>
              <a:rPr lang="tr-TR" sz="2200" dirty="0" smtClean="0">
                <a:latin typeface="Calibri"/>
                <a:cs typeface="Times New Roman"/>
              </a:rPr>
              <a:t>Örneğin </a:t>
            </a:r>
            <a:r>
              <a:rPr lang="tr-TR" sz="2200" dirty="0">
                <a:latin typeface="Calibri"/>
                <a:cs typeface="Times New Roman"/>
              </a:rPr>
              <a:t>öğretmenlik mesleği gelişimin her zaman olası olduğu karmaşık süreçleri </a:t>
            </a:r>
            <a:r>
              <a:rPr lang="tr-TR" sz="2200" dirty="0" smtClean="0">
                <a:latin typeface="Calibri"/>
                <a:cs typeface="Times New Roman"/>
              </a:rPr>
              <a:t>içerir. Öğretmenlik </a:t>
            </a:r>
            <a:r>
              <a:rPr lang="tr-TR" sz="2200" dirty="0">
                <a:latin typeface="Calibri"/>
                <a:cs typeface="Times New Roman"/>
              </a:rPr>
              <a:t>mesleği ile ilgili eylemlerin belirlenmesi ve alışkanlık haline gelmesi, her zaman yapılan işlerin karmaşıklığını gidermektedir ve bu işleri rutin işlere dönüştürmektedir</a:t>
            </a:r>
            <a:r>
              <a:rPr lang="tr-TR" sz="2200" dirty="0" smtClean="0">
                <a:latin typeface="Calibri"/>
                <a:cs typeface="Times New Roman"/>
              </a:rPr>
              <a:t>. İşlerin rutinleşmesi bireyleri benzer durumlarda her seferinde karar verme ve eylem belirleme işlemlerinden kurtarır. Fakat bu süreç zamanla güdülenmenin ve yapılan işlerin uygunluğunun azalmasına neden olur. Eylem araştırmasına yaklaşımına göre, bu işlerle ilgili değişim ve bu değişimin gelişim şeklinde gerçekleşmesi bir uzmanlık alanının önemli bir parçasıdır.</a:t>
            </a:r>
          </a:p>
        </p:txBody>
      </p:sp>
    </p:spTree>
    <p:extLst>
      <p:ext uri="{BB962C8B-B14F-4D97-AF65-F5344CB8AC3E}">
        <p14:creationId xmlns:p14="http://schemas.microsoft.com/office/powerpoint/2010/main" val="3375573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25802" y="1268760"/>
            <a:ext cx="8136904" cy="3200876"/>
          </a:xfrm>
          <a:prstGeom prst="rect">
            <a:avLst/>
          </a:prstGeom>
          <a:noFill/>
        </p:spPr>
        <p:txBody>
          <a:bodyPr wrap="square" rtlCol="0">
            <a:spAutoFit/>
          </a:bodyPr>
          <a:lstStyle/>
          <a:p>
            <a:pPr algn="ctr"/>
            <a:r>
              <a:rPr lang="tr-TR" sz="2400" b="1" dirty="0" smtClean="0">
                <a:solidFill>
                  <a:srgbClr val="C00000"/>
                </a:solidFill>
                <a:latin typeface="Calibri" panose="020F0502020204030204" pitchFamily="34" charset="0"/>
              </a:rPr>
              <a:t>Eylem Araştırması Kimler İçin Uygundur ?</a:t>
            </a:r>
          </a:p>
          <a:p>
            <a:pPr algn="ctr"/>
            <a:endParaRPr lang="tr-TR" sz="2400" b="1" dirty="0">
              <a:solidFill>
                <a:srgbClr val="C00000"/>
              </a:solidFill>
              <a:latin typeface="Calibri" panose="020F0502020204030204" pitchFamily="34" charset="0"/>
            </a:endParaRPr>
          </a:p>
          <a:p>
            <a:pPr marL="342900" indent="-342900" algn="just">
              <a:buFont typeface="Wingdings" panose="05000000000000000000" pitchFamily="2" charset="2"/>
              <a:buChar char="Ø"/>
            </a:pPr>
            <a:r>
              <a:rPr lang="tr-TR" sz="2200" dirty="0">
                <a:latin typeface="Calibri" panose="020F0502020204030204" pitchFamily="34" charset="0"/>
              </a:rPr>
              <a:t>Eylem araştırması, geliştirilmek /incelenmek istenen süreçle doğrudan ilgili kişiler için uygundur</a:t>
            </a:r>
            <a:r>
              <a:rPr lang="tr-TR" sz="2200" dirty="0" smtClean="0">
                <a:latin typeface="Calibri" panose="020F0502020204030204" pitchFamily="34" charset="0"/>
              </a:rPr>
              <a:t>.</a:t>
            </a:r>
          </a:p>
          <a:p>
            <a:pPr marL="342900" indent="-342900" algn="just">
              <a:buFont typeface="Wingdings" panose="05000000000000000000" pitchFamily="2" charset="2"/>
              <a:buChar char="Ø"/>
            </a:pPr>
            <a:endParaRPr lang="tr-TR" sz="2200" dirty="0">
              <a:latin typeface="Calibri" panose="020F0502020204030204" pitchFamily="34" charset="0"/>
            </a:endParaRPr>
          </a:p>
          <a:p>
            <a:pPr marL="342900" indent="-342900" algn="just">
              <a:buFont typeface="Wingdings" panose="05000000000000000000" pitchFamily="2" charset="2"/>
              <a:buChar char="Ø"/>
            </a:pPr>
            <a:r>
              <a:rPr lang="tr-TR" sz="2200" dirty="0">
                <a:latin typeface="Calibri" panose="020F0502020204030204" pitchFamily="34" charset="0"/>
              </a:rPr>
              <a:t>Bu bağlamda herhangi bir uzmanlık alanında çalışan her birey mesleki açıdan karşılaştığı sorunları çözmek ya da yaptığı işin niteliğini arttırmak için eylem araştırması yapabilir.</a:t>
            </a:r>
          </a:p>
          <a:p>
            <a:pPr marL="342900" indent="-342900" algn="just">
              <a:buFont typeface="Courier New" panose="02070309020205020404" pitchFamily="49" charset="0"/>
              <a:buChar char="o"/>
            </a:pPr>
            <a:endParaRPr lang="tr-TR" sz="2200" dirty="0">
              <a:latin typeface="Calibri" panose="020F0502020204030204" pitchFamily="34" charset="0"/>
            </a:endParaRPr>
          </a:p>
        </p:txBody>
      </p:sp>
    </p:spTree>
    <p:extLst>
      <p:ext uri="{BB962C8B-B14F-4D97-AF65-F5344CB8AC3E}">
        <p14:creationId xmlns:p14="http://schemas.microsoft.com/office/powerpoint/2010/main" val="64804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332656"/>
            <a:ext cx="8075240" cy="6141296"/>
          </a:xfrm>
        </p:spPr>
        <p:txBody>
          <a:bodyPr>
            <a:normAutofit/>
          </a:bodyPr>
          <a:lstStyle/>
          <a:p>
            <a:pPr marL="0" indent="0" algn="just">
              <a:lnSpc>
                <a:spcPct val="115000"/>
              </a:lnSpc>
              <a:spcAft>
                <a:spcPts val="1000"/>
              </a:spcAft>
              <a:buNone/>
            </a:pPr>
            <a:endParaRPr lang="tr-TR" sz="1800" dirty="0" smtClean="0">
              <a:effectLst/>
              <a:latin typeface="Calibri"/>
              <a:ea typeface="Calibri"/>
              <a:cs typeface="Times New Roman"/>
            </a:endParaRPr>
          </a:p>
          <a:p>
            <a:pPr marL="0" indent="0" algn="ctr">
              <a:lnSpc>
                <a:spcPct val="115000"/>
              </a:lnSpc>
              <a:spcAft>
                <a:spcPts val="1000"/>
              </a:spcAft>
              <a:buNone/>
            </a:pPr>
            <a:r>
              <a:rPr lang="tr-TR" sz="2200" b="1" dirty="0" smtClean="0">
                <a:solidFill>
                  <a:schemeClr val="accent3"/>
                </a:solidFill>
                <a:latin typeface="Calibri"/>
                <a:ea typeface="Calibri"/>
                <a:cs typeface="Times New Roman"/>
              </a:rPr>
              <a:t>Eylem Araştırmasının Özellikleri</a:t>
            </a:r>
          </a:p>
          <a:p>
            <a:pPr algn="just">
              <a:lnSpc>
                <a:spcPct val="115000"/>
              </a:lnSpc>
              <a:spcAft>
                <a:spcPts val="1000"/>
              </a:spcAft>
            </a:pPr>
            <a:endParaRPr lang="tr-TR" sz="2200" b="1" dirty="0" smtClean="0">
              <a:solidFill>
                <a:schemeClr val="accent3"/>
              </a:solidFill>
              <a:latin typeface="Calibri"/>
              <a:ea typeface="Calibri"/>
              <a:cs typeface="Times New Roman"/>
            </a:endParaRPr>
          </a:p>
          <a:p>
            <a:pPr algn="just">
              <a:lnSpc>
                <a:spcPct val="115000"/>
              </a:lnSpc>
              <a:spcAft>
                <a:spcPts val="1000"/>
              </a:spcAft>
            </a:pPr>
            <a:r>
              <a:rPr lang="tr-TR" sz="1800" dirty="0">
                <a:latin typeface="Calibri"/>
                <a:ea typeface="Calibri"/>
                <a:cs typeface="Times New Roman"/>
              </a:rPr>
              <a:t>Eylem araştırması araştırılan durumun içinde bulunan, bu durumla doğrudan ilgili bulunan kişiler tarafından yapılır</a:t>
            </a:r>
            <a:r>
              <a:rPr lang="tr-TR" sz="1800" dirty="0" smtClean="0">
                <a:latin typeface="Calibri"/>
                <a:ea typeface="Calibri"/>
                <a:cs typeface="Times New Roman"/>
              </a:rPr>
              <a:t>.</a:t>
            </a:r>
          </a:p>
          <a:p>
            <a:pPr algn="just">
              <a:lnSpc>
                <a:spcPct val="115000"/>
              </a:lnSpc>
              <a:spcAft>
                <a:spcPts val="1000"/>
              </a:spcAft>
            </a:pPr>
            <a:r>
              <a:rPr lang="tr-TR" sz="1800" dirty="0">
                <a:latin typeface="Calibri"/>
                <a:ea typeface="Calibri"/>
                <a:cs typeface="Times New Roman"/>
              </a:rPr>
              <a:t>Eylem araştırması her gün yapılan işlerle ilgili bir sorunun farkına varılması ya da ortaya çıkmasıyla başlar</a:t>
            </a:r>
            <a:r>
              <a:rPr lang="tr-TR" sz="1800" dirty="0" smtClean="0">
                <a:latin typeface="Calibri"/>
                <a:ea typeface="Calibri"/>
                <a:cs typeface="Times New Roman"/>
              </a:rPr>
              <a:t>.</a:t>
            </a:r>
          </a:p>
          <a:p>
            <a:pPr algn="just">
              <a:lnSpc>
                <a:spcPct val="115000"/>
              </a:lnSpc>
              <a:spcAft>
                <a:spcPts val="1000"/>
              </a:spcAft>
            </a:pPr>
            <a:r>
              <a:rPr lang="tr-TR" sz="1800" dirty="0">
                <a:latin typeface="Calibri"/>
                <a:ea typeface="Calibri"/>
                <a:cs typeface="Times New Roman"/>
              </a:rPr>
              <a:t>Eylem araştırması yapılarak çözümler geliştirirken bu çözümler durumla ilgili genel kabul gören evrensel değerlere uygun </a:t>
            </a:r>
            <a:r>
              <a:rPr lang="tr-TR" sz="1800" dirty="0" smtClean="0">
                <a:latin typeface="Calibri"/>
                <a:ea typeface="Calibri"/>
                <a:cs typeface="Times New Roman"/>
              </a:rPr>
              <a:t>olmalıdır.</a:t>
            </a:r>
          </a:p>
          <a:p>
            <a:pPr algn="just">
              <a:lnSpc>
                <a:spcPct val="115000"/>
              </a:lnSpc>
              <a:spcAft>
                <a:spcPts val="1000"/>
              </a:spcAft>
            </a:pPr>
            <a:r>
              <a:rPr lang="tr-TR" sz="1800" dirty="0" smtClean="0">
                <a:latin typeface="Calibri"/>
                <a:ea typeface="Calibri"/>
                <a:cs typeface="Times New Roman"/>
              </a:rPr>
              <a:t>Eylem </a:t>
            </a:r>
            <a:r>
              <a:rPr lang="tr-TR" sz="1800" dirty="0">
                <a:latin typeface="Calibri"/>
                <a:ea typeface="Calibri"/>
                <a:cs typeface="Times New Roman"/>
              </a:rPr>
              <a:t>araştırması istenen sonuca ulaşılması için kullanılabilecek en verimli ve akılcı çözümler üretilerek yapılmalıdır.</a:t>
            </a:r>
            <a:endParaRPr lang="tr-TR" sz="1800" dirty="0">
              <a:effectLst/>
              <a:latin typeface="Calibri"/>
              <a:ea typeface="Calibri"/>
              <a:cs typeface="Times New Roman"/>
            </a:endParaRPr>
          </a:p>
        </p:txBody>
      </p:sp>
    </p:spTree>
    <p:extLst>
      <p:ext uri="{BB962C8B-B14F-4D97-AF65-F5344CB8AC3E}">
        <p14:creationId xmlns:p14="http://schemas.microsoft.com/office/powerpoint/2010/main" val="146524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p\Desktop\aszkljdso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63" y="548680"/>
            <a:ext cx="8393011" cy="496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4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hpp\Desktop\jjk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429749" cy="547015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15616" y="476672"/>
            <a:ext cx="5760640" cy="461665"/>
          </a:xfrm>
          <a:prstGeom prst="rect">
            <a:avLst/>
          </a:prstGeom>
          <a:noFill/>
        </p:spPr>
        <p:txBody>
          <a:bodyPr wrap="square" rtlCol="0">
            <a:spAutoFit/>
          </a:bodyPr>
          <a:lstStyle/>
          <a:p>
            <a:pPr algn="ctr"/>
            <a:r>
              <a:rPr lang="tr-TR" sz="2400" b="1" dirty="0" smtClean="0">
                <a:solidFill>
                  <a:schemeClr val="accent3"/>
                </a:solidFill>
                <a:latin typeface="Calibri" panose="020F0502020204030204" pitchFamily="34" charset="0"/>
              </a:rPr>
              <a:t>Eylem Araştırmasının Aşamaları</a:t>
            </a:r>
            <a:endParaRPr lang="tr-TR" sz="2400"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191415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76672"/>
            <a:ext cx="7931224" cy="5997280"/>
          </a:xfrm>
        </p:spPr>
        <p:txBody>
          <a:bodyPr/>
          <a:lstStyle/>
          <a:p>
            <a:pPr algn="just">
              <a:lnSpc>
                <a:spcPct val="115000"/>
              </a:lnSpc>
              <a:spcAft>
                <a:spcPts val="1000"/>
              </a:spcAft>
            </a:pPr>
            <a:endParaRPr lang="tr-TR" sz="2200" dirty="0" smtClean="0">
              <a:latin typeface="Calibri"/>
              <a:ea typeface="Calibri"/>
              <a:cs typeface="Times New Roman"/>
            </a:endParaRPr>
          </a:p>
          <a:p>
            <a:endParaRPr lang="tr-TR" dirty="0"/>
          </a:p>
        </p:txBody>
      </p:sp>
      <p:pic>
        <p:nvPicPr>
          <p:cNvPr id="3074" name="Picture 2" descr="C:\Users\hpp\Desktop\fhgj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68873"/>
            <a:ext cx="8496944" cy="44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8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28076" y="1556792"/>
            <a:ext cx="8075240" cy="1656184"/>
          </a:xfrm>
        </p:spPr>
        <p:txBody>
          <a:bodyPr>
            <a:normAutofit fontScale="92500" lnSpcReduction="20000"/>
          </a:bodyPr>
          <a:lstStyle/>
          <a:p>
            <a:pPr marL="0" indent="0" algn="ctr">
              <a:buNone/>
            </a:pPr>
            <a:endParaRPr lang="tr-TR" b="1" dirty="0" smtClean="0">
              <a:latin typeface="Calibri" panose="020F0502020204030204" pitchFamily="34" charset="0"/>
            </a:endParaRPr>
          </a:p>
          <a:p>
            <a:pPr algn="just">
              <a:lnSpc>
                <a:spcPct val="150000"/>
              </a:lnSpc>
              <a:spcAft>
                <a:spcPts val="1000"/>
              </a:spcAft>
            </a:pPr>
            <a:r>
              <a:rPr lang="tr-TR" sz="1900" dirty="0">
                <a:latin typeface="Calibri"/>
                <a:ea typeface="Calibri"/>
                <a:cs typeface="Times New Roman"/>
              </a:rPr>
              <a:t>Eylem araştırması problemle doğrudan ilgili kişilerle gerçekleştirilir. Dolayısıyla ele alınan problem, problemin çözümü için geliştirilen öneriler, elde edilen bulgular ve sonuçlar hep bu kişilerle ilgilidir.</a:t>
            </a:r>
          </a:p>
          <a:p>
            <a:pPr algn="just"/>
            <a:endParaRPr lang="tr-TR" dirty="0" smtClean="0">
              <a:latin typeface="Calibri" panose="020F0502020204030204" pitchFamily="34" charset="0"/>
            </a:endParaRPr>
          </a:p>
        </p:txBody>
      </p:sp>
      <p:sp>
        <p:nvSpPr>
          <p:cNvPr id="2" name="Metin kutusu 1"/>
          <p:cNvSpPr txBox="1"/>
          <p:nvPr/>
        </p:nvSpPr>
        <p:spPr>
          <a:xfrm>
            <a:off x="539552" y="548680"/>
            <a:ext cx="7704856" cy="461665"/>
          </a:xfrm>
          <a:prstGeom prst="rect">
            <a:avLst/>
          </a:prstGeom>
          <a:noFill/>
        </p:spPr>
        <p:txBody>
          <a:bodyPr wrap="square" rtlCol="0">
            <a:spAutoFit/>
          </a:bodyPr>
          <a:lstStyle/>
          <a:p>
            <a:pPr algn="ctr"/>
            <a:r>
              <a:rPr lang="tr-TR" sz="2400" b="1" dirty="0" smtClean="0">
                <a:solidFill>
                  <a:schemeClr val="accent3"/>
                </a:solidFill>
                <a:latin typeface="Calibri" panose="020F0502020204030204" pitchFamily="34" charset="0"/>
              </a:rPr>
              <a:t>Eylem Araştırmasında Evren Ve Örneklem</a:t>
            </a:r>
            <a:endParaRPr lang="tr-TR" sz="2400" b="1" dirty="0">
              <a:solidFill>
                <a:schemeClr val="accent3"/>
              </a:solidFill>
              <a:latin typeface="Calibri" panose="020F0502020204030204" pitchFamily="34" charset="0"/>
            </a:endParaRPr>
          </a:p>
        </p:txBody>
      </p:sp>
      <p:pic>
        <p:nvPicPr>
          <p:cNvPr id="4098" name="Picture 2" descr="C:\Users\hpp\Desktop\gfghjk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480" y="3429000"/>
            <a:ext cx="3382965" cy="321372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39552" y="3405661"/>
            <a:ext cx="4824536" cy="2542363"/>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tr-TR" dirty="0">
                <a:latin typeface="Calibri" panose="020F0502020204030204" pitchFamily="34" charset="0"/>
              </a:rPr>
              <a:t>Özel tanımlı, kasıtlı bir grupla gerçekleştirildiği için eylem araştırmalarında genellikle evren ve örneklem aynıdır</a:t>
            </a:r>
            <a:r>
              <a:rPr lang="tr-TR" dirty="0" smtClean="0">
                <a:latin typeface="Calibri" panose="020F0502020204030204" pitchFamily="34" charset="0"/>
              </a:rPr>
              <a:t>.</a:t>
            </a:r>
          </a:p>
          <a:p>
            <a:pPr marL="285750" indent="-285750" algn="just">
              <a:lnSpc>
                <a:spcPct val="150000"/>
              </a:lnSpc>
              <a:buFont typeface="Courier New" panose="02070309020205020404" pitchFamily="49" charset="0"/>
              <a:buChar char="o"/>
            </a:pPr>
            <a:endParaRPr lang="tr-TR" dirty="0">
              <a:latin typeface="Calibri" panose="020F0502020204030204" pitchFamily="34" charset="0"/>
            </a:endParaRPr>
          </a:p>
          <a:p>
            <a:pPr marL="285750" indent="-285750" algn="just">
              <a:lnSpc>
                <a:spcPct val="150000"/>
              </a:lnSpc>
              <a:buFont typeface="Courier New" panose="02070309020205020404" pitchFamily="49" charset="0"/>
              <a:buChar char="o"/>
            </a:pPr>
            <a:r>
              <a:rPr lang="tr-TR" dirty="0">
                <a:latin typeface="Calibri" panose="020F0502020204030204" pitchFamily="34" charset="0"/>
              </a:rPr>
              <a:t>Bu yöntemle </a:t>
            </a:r>
            <a:r>
              <a:rPr lang="tr-TR" dirty="0" err="1">
                <a:latin typeface="Calibri" panose="020F0502020204030204" pitchFamily="34" charset="0"/>
              </a:rPr>
              <a:t>genellenebilir</a:t>
            </a:r>
            <a:r>
              <a:rPr lang="tr-TR" dirty="0">
                <a:latin typeface="Calibri" panose="020F0502020204030204" pitchFamily="34" charset="0"/>
              </a:rPr>
              <a:t> sonuçlara varmak zorunlu değildir ve bazen olası da değildir.</a:t>
            </a:r>
          </a:p>
        </p:txBody>
      </p:sp>
    </p:spTree>
    <p:extLst>
      <p:ext uri="{BB962C8B-B14F-4D97-AF65-F5344CB8AC3E}">
        <p14:creationId xmlns:p14="http://schemas.microsoft.com/office/powerpoint/2010/main" val="1755125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570</TotalTime>
  <Words>812</Words>
  <Application>Microsoft Office PowerPoint</Application>
  <PresentationFormat>Ekran Gösterisi (4:3)</PresentationFormat>
  <Paragraphs>91</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Calibri</vt:lpstr>
      <vt:lpstr>Century Schoolbook</vt:lpstr>
      <vt:lpstr>Courier New</vt:lpstr>
      <vt:lpstr>Times New Roman</vt:lpstr>
      <vt:lpstr>Wingdings</vt:lpstr>
      <vt:lpstr>Wingdings 2</vt: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ANLATI (NARRATİVE) ARAŞTIRMASI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hpp</dc:creator>
  <cp:lastModifiedBy>gülbin özçelikay</cp:lastModifiedBy>
  <cp:revision>39</cp:revision>
  <dcterms:created xsi:type="dcterms:W3CDTF">2019-12-20T18:55:24Z</dcterms:created>
  <dcterms:modified xsi:type="dcterms:W3CDTF">2021-11-04T08:18:11Z</dcterms:modified>
</cp:coreProperties>
</file>