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20"/>
  </p:notesMasterIdLst>
  <p:sldIdLst>
    <p:sldId id="273" r:id="rId2"/>
    <p:sldId id="278" r:id="rId3"/>
    <p:sldId id="279" r:id="rId4"/>
    <p:sldId id="280" r:id="rId5"/>
    <p:sldId id="263" r:id="rId6"/>
    <p:sldId id="264" r:id="rId7"/>
    <p:sldId id="265" r:id="rId8"/>
    <p:sldId id="266" r:id="rId9"/>
    <p:sldId id="267" r:id="rId10"/>
    <p:sldId id="268" r:id="rId11"/>
    <p:sldId id="269" r:id="rId12"/>
    <p:sldId id="270" r:id="rId13"/>
    <p:sldId id="271" r:id="rId14"/>
    <p:sldId id="272" r:id="rId15"/>
    <p:sldId id="274" r:id="rId16"/>
    <p:sldId id="275" r:id="rId17"/>
    <p:sldId id="276" r:id="rId18"/>
    <p:sldId id="277" r:id="rId19"/>
  </p:sldIdLst>
  <p:sldSz cx="9144000" cy="6858000" type="screen4x3"/>
  <p:notesSz cx="6858000" cy="9144000"/>
  <p:defaultTextStyle>
    <a:defPPr>
      <a:defRPr lang="tr-TR"/>
    </a:defPPr>
    <a:lvl1pPr algn="l" rtl="0" fontAlgn="base">
      <a:spcBef>
        <a:spcPct val="0"/>
      </a:spcBef>
      <a:spcAft>
        <a:spcPct val="0"/>
      </a:spcAft>
      <a:defRPr sz="2400" kern="1200">
        <a:solidFill>
          <a:schemeClr val="tx1"/>
        </a:solidFill>
        <a:latin typeface="Comic Sans MS" pitchFamily="66" charset="0"/>
        <a:ea typeface="+mn-ea"/>
        <a:cs typeface="+mn-cs"/>
      </a:defRPr>
    </a:lvl1pPr>
    <a:lvl2pPr marL="457200" algn="l" rtl="0" fontAlgn="base">
      <a:spcBef>
        <a:spcPct val="0"/>
      </a:spcBef>
      <a:spcAft>
        <a:spcPct val="0"/>
      </a:spcAft>
      <a:defRPr sz="2400" kern="1200">
        <a:solidFill>
          <a:schemeClr val="tx1"/>
        </a:solidFill>
        <a:latin typeface="Comic Sans MS" pitchFamily="66" charset="0"/>
        <a:ea typeface="+mn-ea"/>
        <a:cs typeface="+mn-cs"/>
      </a:defRPr>
    </a:lvl2pPr>
    <a:lvl3pPr marL="914400" algn="l" rtl="0" fontAlgn="base">
      <a:spcBef>
        <a:spcPct val="0"/>
      </a:spcBef>
      <a:spcAft>
        <a:spcPct val="0"/>
      </a:spcAft>
      <a:defRPr sz="2400" kern="1200">
        <a:solidFill>
          <a:schemeClr val="tx1"/>
        </a:solidFill>
        <a:latin typeface="Comic Sans MS" pitchFamily="66" charset="0"/>
        <a:ea typeface="+mn-ea"/>
        <a:cs typeface="+mn-cs"/>
      </a:defRPr>
    </a:lvl3pPr>
    <a:lvl4pPr marL="1371600" algn="l" rtl="0" fontAlgn="base">
      <a:spcBef>
        <a:spcPct val="0"/>
      </a:spcBef>
      <a:spcAft>
        <a:spcPct val="0"/>
      </a:spcAft>
      <a:defRPr sz="2400" kern="1200">
        <a:solidFill>
          <a:schemeClr val="tx1"/>
        </a:solidFill>
        <a:latin typeface="Comic Sans MS" pitchFamily="66" charset="0"/>
        <a:ea typeface="+mn-ea"/>
        <a:cs typeface="+mn-cs"/>
      </a:defRPr>
    </a:lvl4pPr>
    <a:lvl5pPr marL="1828800" algn="l" rtl="0" fontAlgn="base">
      <a:spcBef>
        <a:spcPct val="0"/>
      </a:spcBef>
      <a:spcAft>
        <a:spcPct val="0"/>
      </a:spcAft>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9900"/>
    <a:srgbClr val="00CC66"/>
    <a:srgbClr val="FFFF00"/>
    <a:srgbClr val="66FF33"/>
    <a:srgbClr val="99FF33"/>
    <a:srgbClr val="3366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75" autoAdjust="0"/>
  </p:normalViewPr>
  <p:slideViewPr>
    <p:cSldViewPr>
      <p:cViewPr>
        <p:scale>
          <a:sx n="77" d="100"/>
          <a:sy n="77" d="100"/>
        </p:scale>
        <p:origin x="-2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tr-TR"/>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F86B1AC-03AC-4A6A-B3AD-6FE3AC47D0C6}" type="slidenum">
              <a:rPr lang="tr-TR"/>
              <a:pPr>
                <a:defRPr/>
              </a:pPr>
              <a:t>‹#›</a:t>
            </a:fld>
            <a:endParaRPr lang="tr-TR"/>
          </a:p>
        </p:txBody>
      </p:sp>
    </p:spTree>
    <p:extLst>
      <p:ext uri="{BB962C8B-B14F-4D97-AF65-F5344CB8AC3E}">
        <p14:creationId xmlns:p14="http://schemas.microsoft.com/office/powerpoint/2010/main" val="12639757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Düz Bağlayıcı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Başlık 28"/>
          <p:cNvSpPr>
            <a:spLocks noGrp="1"/>
          </p:cNvSpPr>
          <p:nvPr>
            <p:ph type="ctrTitle"/>
          </p:nvPr>
        </p:nvSpPr>
        <p:spPr>
          <a:xfrm>
            <a:off x="381000" y="4853411"/>
            <a:ext cx="8458200" cy="1222375"/>
          </a:xfrm>
        </p:spPr>
        <p:txBody>
          <a:bodyPr anchor="t"/>
          <a:lstStyle/>
          <a:p>
            <a:r>
              <a:rPr lang="tr-TR" smtClean="0"/>
              <a:t>Asıl başlık stili için tıklatın</a:t>
            </a:r>
            <a:endParaRPr lang="en-US"/>
          </a:p>
        </p:txBody>
      </p:sp>
      <p:sp>
        <p:nvSpPr>
          <p:cNvPr id="9" name="Alt Başlık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5" name="Veri Yer Tutucusu 15"/>
          <p:cNvSpPr>
            <a:spLocks noGrp="1"/>
          </p:cNvSpPr>
          <p:nvPr>
            <p:ph type="dt" sz="half" idx="10"/>
          </p:nvPr>
        </p:nvSpPr>
        <p:spPr/>
        <p:txBody>
          <a:bodyPr/>
          <a:lstStyle>
            <a:lvl1pPr>
              <a:defRPr/>
            </a:lvl1pPr>
          </a:lstStyle>
          <a:p>
            <a:pPr>
              <a:defRPr/>
            </a:pPr>
            <a:endParaRPr lang="tr-TR"/>
          </a:p>
        </p:txBody>
      </p:sp>
      <p:sp>
        <p:nvSpPr>
          <p:cNvPr id="6" name="Altbilgi Yer Tutucusu 1"/>
          <p:cNvSpPr>
            <a:spLocks noGrp="1"/>
          </p:cNvSpPr>
          <p:nvPr>
            <p:ph type="ftr" sz="quarter" idx="11"/>
          </p:nvPr>
        </p:nvSpPr>
        <p:spPr/>
        <p:txBody>
          <a:bodyPr/>
          <a:lstStyle>
            <a:lvl1pPr>
              <a:defRPr/>
            </a:lvl1pPr>
          </a:lstStyle>
          <a:p>
            <a:pPr>
              <a:defRPr/>
            </a:pPr>
            <a:r>
              <a:rPr lang="tr-TR"/>
              <a:t>Yrd. Doç. Dr. Mustafa Akdağ                    Öğretim İlkeleri</a:t>
            </a:r>
          </a:p>
        </p:txBody>
      </p:sp>
      <p:sp>
        <p:nvSpPr>
          <p:cNvPr id="7" name="Slayt Numarası Yer Tutucusu 14"/>
          <p:cNvSpPr>
            <a:spLocks noGrp="1"/>
          </p:cNvSpPr>
          <p:nvPr>
            <p:ph type="sldNum" sz="quarter" idx="12"/>
          </p:nvPr>
        </p:nvSpPr>
        <p:spPr>
          <a:xfrm>
            <a:off x="8229600" y="6473825"/>
            <a:ext cx="758825" cy="247650"/>
          </a:xfrm>
        </p:spPr>
        <p:txBody>
          <a:bodyPr/>
          <a:lstStyle>
            <a:lvl1pPr>
              <a:defRPr/>
            </a:lvl1pPr>
          </a:lstStyle>
          <a:p>
            <a:pPr>
              <a:defRPr/>
            </a:pPr>
            <a:fld id="{4B2693A1-D484-4C82-9D7E-FEE57EF4465B}" type="slidenum">
              <a:rPr lang="tr-TR"/>
              <a:pPr>
                <a:defRPr/>
              </a:pPr>
              <a:t>‹#›</a:t>
            </a:fld>
            <a:endParaRPr lang="tr-TR"/>
          </a:p>
        </p:txBody>
      </p:sp>
    </p:spTree>
    <p:extLst>
      <p:ext uri="{BB962C8B-B14F-4D97-AF65-F5344CB8AC3E}">
        <p14:creationId xmlns:p14="http://schemas.microsoft.com/office/powerpoint/2010/main" val="283776358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10"/>
          <p:cNvSpPr>
            <a:spLocks noGrp="1"/>
          </p:cNvSpPr>
          <p:nvPr>
            <p:ph type="dt" sz="half" idx="10"/>
          </p:nvPr>
        </p:nvSpPr>
        <p:spPr/>
        <p:txBody>
          <a:bodyPr/>
          <a:lstStyle>
            <a:lvl1pPr>
              <a:defRPr/>
            </a:lvl1pPr>
          </a:lstStyle>
          <a:p>
            <a:pPr>
              <a:defRPr/>
            </a:pPr>
            <a:endParaRPr lang="tr-TR"/>
          </a:p>
        </p:txBody>
      </p:sp>
      <p:sp>
        <p:nvSpPr>
          <p:cNvPr id="5" name="Altbilgi Yer Tutucusu 27"/>
          <p:cNvSpPr>
            <a:spLocks noGrp="1"/>
          </p:cNvSpPr>
          <p:nvPr>
            <p:ph type="ftr" sz="quarter" idx="11"/>
          </p:nvPr>
        </p:nvSpPr>
        <p:spPr/>
        <p:txBody>
          <a:bodyPr/>
          <a:lstStyle>
            <a:lvl1pPr>
              <a:defRPr/>
            </a:lvl1pPr>
          </a:lstStyle>
          <a:p>
            <a:pPr>
              <a:defRPr/>
            </a:pPr>
            <a:r>
              <a:rPr lang="tr-TR"/>
              <a:t>Yrd. Doç. Dr. Mustafa Akdağ                    Öğretim İlkeleri</a:t>
            </a:r>
          </a:p>
        </p:txBody>
      </p:sp>
      <p:sp>
        <p:nvSpPr>
          <p:cNvPr id="6" name="Slayt Numarası Yer Tutucusu 4"/>
          <p:cNvSpPr>
            <a:spLocks noGrp="1"/>
          </p:cNvSpPr>
          <p:nvPr>
            <p:ph type="sldNum" sz="quarter" idx="12"/>
          </p:nvPr>
        </p:nvSpPr>
        <p:spPr/>
        <p:txBody>
          <a:bodyPr/>
          <a:lstStyle>
            <a:lvl1pPr>
              <a:defRPr/>
            </a:lvl1pPr>
          </a:lstStyle>
          <a:p>
            <a:pPr>
              <a:defRPr/>
            </a:pPr>
            <a:fld id="{77EA5776-EFA4-4A33-B3B3-4F343D44B71B}" type="slidenum">
              <a:rPr lang="tr-TR"/>
              <a:pPr>
                <a:defRPr/>
              </a:pPr>
              <a:t>‹#›</a:t>
            </a:fld>
            <a:endParaRPr lang="tr-TR"/>
          </a:p>
        </p:txBody>
      </p:sp>
    </p:spTree>
    <p:extLst>
      <p:ext uri="{BB962C8B-B14F-4D97-AF65-F5344CB8AC3E}">
        <p14:creationId xmlns:p14="http://schemas.microsoft.com/office/powerpoint/2010/main" val="251294315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549276"/>
            <a:ext cx="18288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549276"/>
            <a:ext cx="6248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r>
              <a:rPr lang="tr-TR"/>
              <a:t>Yrd. Doç. Dr. Mustafa Akdağ                    Öğretim İlkeleri</a:t>
            </a:r>
          </a:p>
        </p:txBody>
      </p:sp>
      <p:sp>
        <p:nvSpPr>
          <p:cNvPr id="6" name="Slayt Numarası Yer Tutucusu 5"/>
          <p:cNvSpPr>
            <a:spLocks noGrp="1"/>
          </p:cNvSpPr>
          <p:nvPr>
            <p:ph type="sldNum" sz="quarter" idx="12"/>
          </p:nvPr>
        </p:nvSpPr>
        <p:spPr/>
        <p:txBody>
          <a:bodyPr/>
          <a:lstStyle>
            <a:lvl1pPr>
              <a:defRPr/>
            </a:lvl1pPr>
          </a:lstStyle>
          <a:p>
            <a:pPr>
              <a:defRPr/>
            </a:pPr>
            <a:fld id="{10230F31-D366-4A07-8DEA-336EC3A77157}" type="slidenum">
              <a:rPr lang="tr-TR"/>
              <a:pPr>
                <a:defRPr/>
              </a:pPr>
              <a:t>‹#›</a:t>
            </a:fld>
            <a:endParaRPr lang="tr-TR"/>
          </a:p>
        </p:txBody>
      </p:sp>
    </p:spTree>
    <p:extLst>
      <p:ext uri="{BB962C8B-B14F-4D97-AF65-F5344CB8AC3E}">
        <p14:creationId xmlns:p14="http://schemas.microsoft.com/office/powerpoint/2010/main" val="3522438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Başlık 21"/>
          <p:cNvSpPr>
            <a:spLocks noGrp="1"/>
          </p:cNvSpPr>
          <p:nvPr>
            <p:ph type="title"/>
          </p:nvPr>
        </p:nvSpPr>
        <p:spPr/>
        <p:txBody>
          <a:bodyPr/>
          <a:lstStyle/>
          <a:p>
            <a:r>
              <a:rPr lang="tr-TR" smtClean="0"/>
              <a:t>Asıl başlık stili için tıklatın</a:t>
            </a:r>
            <a:endParaRPr lang="en-US"/>
          </a:p>
        </p:txBody>
      </p:sp>
      <p:sp>
        <p:nvSpPr>
          <p:cNvPr id="27" name="İçerik Yer Tutucusu 26"/>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24"/>
          <p:cNvSpPr>
            <a:spLocks noGrp="1"/>
          </p:cNvSpPr>
          <p:nvPr>
            <p:ph type="dt" sz="half" idx="10"/>
          </p:nvPr>
        </p:nvSpPr>
        <p:spPr/>
        <p:txBody>
          <a:bodyPr/>
          <a:lstStyle>
            <a:lvl1pPr>
              <a:defRPr/>
            </a:lvl1pPr>
          </a:lstStyle>
          <a:p>
            <a:pPr>
              <a:defRPr/>
            </a:pPr>
            <a:endParaRPr lang="tr-TR"/>
          </a:p>
        </p:txBody>
      </p:sp>
      <p:sp>
        <p:nvSpPr>
          <p:cNvPr id="5" name="Altbilgi Yer Tutucusu 18"/>
          <p:cNvSpPr>
            <a:spLocks noGrp="1"/>
          </p:cNvSpPr>
          <p:nvPr>
            <p:ph type="ftr" sz="quarter" idx="11"/>
          </p:nvPr>
        </p:nvSpPr>
        <p:spPr>
          <a:xfrm>
            <a:off x="3581400" y="76200"/>
            <a:ext cx="2895600" cy="288925"/>
          </a:xfrm>
        </p:spPr>
        <p:txBody>
          <a:bodyPr/>
          <a:lstStyle>
            <a:lvl1pPr>
              <a:defRPr/>
            </a:lvl1pPr>
          </a:lstStyle>
          <a:p>
            <a:pPr>
              <a:defRPr/>
            </a:pPr>
            <a:r>
              <a:rPr lang="tr-TR"/>
              <a:t>Yrd. Doç. Dr. Mustafa Akdağ                    Öğretim İlkeleri</a:t>
            </a:r>
          </a:p>
        </p:txBody>
      </p:sp>
      <p:sp>
        <p:nvSpPr>
          <p:cNvPr id="6" name="Slayt Numarası Yer Tutucusu 15"/>
          <p:cNvSpPr>
            <a:spLocks noGrp="1"/>
          </p:cNvSpPr>
          <p:nvPr>
            <p:ph type="sldNum" sz="quarter" idx="12"/>
          </p:nvPr>
        </p:nvSpPr>
        <p:spPr>
          <a:xfrm>
            <a:off x="8229600" y="6473825"/>
            <a:ext cx="758825" cy="247650"/>
          </a:xfrm>
        </p:spPr>
        <p:txBody>
          <a:bodyPr/>
          <a:lstStyle>
            <a:lvl1pPr>
              <a:defRPr/>
            </a:lvl1pPr>
          </a:lstStyle>
          <a:p>
            <a:pPr>
              <a:defRPr/>
            </a:pPr>
            <a:fld id="{F3277880-4E91-4405-A9A5-4EAB8E9DE36B}" type="slidenum">
              <a:rPr lang="tr-TR"/>
              <a:pPr>
                <a:defRPr/>
              </a:pPr>
              <a:t>‹#›</a:t>
            </a:fld>
            <a:endParaRPr lang="tr-TR"/>
          </a:p>
        </p:txBody>
      </p:sp>
    </p:spTree>
    <p:extLst>
      <p:ext uri="{BB962C8B-B14F-4D97-AF65-F5344CB8AC3E}">
        <p14:creationId xmlns:p14="http://schemas.microsoft.com/office/powerpoint/2010/main" val="169761134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Düz Bağlayıcı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Metin Yer Tutucus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8" name="Başlık 7"/>
          <p:cNvSpPr>
            <a:spLocks noGrp="1"/>
          </p:cNvSpPr>
          <p:nvPr>
            <p:ph type="title"/>
          </p:nvPr>
        </p:nvSpPr>
        <p:spPr>
          <a:xfrm>
            <a:off x="180475" y="2947085"/>
            <a:ext cx="8686800" cy="1184825"/>
          </a:xfrm>
        </p:spPr>
        <p:txBody>
          <a:bodyPr rtlCol="0" anchor="t"/>
          <a:lstStyle>
            <a:lvl1pPr algn="r">
              <a:defRPr/>
            </a:lvl1pPr>
          </a:lstStyle>
          <a:p>
            <a:r>
              <a:rPr lang="tr-TR" smtClean="0"/>
              <a:t>Asıl başlık stili için tıklatın</a:t>
            </a:r>
            <a:endParaRPr lang="en-US"/>
          </a:p>
        </p:txBody>
      </p:sp>
      <p:sp>
        <p:nvSpPr>
          <p:cNvPr id="5" name="Veri Yer Tutucusu 18"/>
          <p:cNvSpPr>
            <a:spLocks noGrp="1"/>
          </p:cNvSpPr>
          <p:nvPr>
            <p:ph type="dt" sz="half" idx="10"/>
          </p:nvPr>
        </p:nvSpPr>
        <p:spPr/>
        <p:txBody>
          <a:bodyPr/>
          <a:lstStyle>
            <a:lvl1pPr>
              <a:defRPr/>
            </a:lvl1pPr>
          </a:lstStyle>
          <a:p>
            <a:pPr>
              <a:defRPr/>
            </a:pPr>
            <a:endParaRPr lang="tr-TR"/>
          </a:p>
        </p:txBody>
      </p:sp>
      <p:sp>
        <p:nvSpPr>
          <p:cNvPr id="7" name="Altbilgi Yer Tutucusu 10"/>
          <p:cNvSpPr>
            <a:spLocks noGrp="1"/>
          </p:cNvSpPr>
          <p:nvPr>
            <p:ph type="ftr" sz="quarter" idx="11"/>
          </p:nvPr>
        </p:nvSpPr>
        <p:spPr/>
        <p:txBody>
          <a:bodyPr/>
          <a:lstStyle>
            <a:lvl1pPr>
              <a:defRPr/>
            </a:lvl1pPr>
          </a:lstStyle>
          <a:p>
            <a:pPr>
              <a:defRPr/>
            </a:pPr>
            <a:r>
              <a:rPr lang="tr-TR"/>
              <a:t>Yrd. Doç. Dr. Mustafa Akdağ                    Öğretim İlkeleri</a:t>
            </a:r>
          </a:p>
        </p:txBody>
      </p:sp>
      <p:sp>
        <p:nvSpPr>
          <p:cNvPr id="9" name="Slayt Numarası Yer Tutucusu 15"/>
          <p:cNvSpPr>
            <a:spLocks noGrp="1"/>
          </p:cNvSpPr>
          <p:nvPr>
            <p:ph type="sldNum" sz="quarter" idx="12"/>
          </p:nvPr>
        </p:nvSpPr>
        <p:spPr/>
        <p:txBody>
          <a:bodyPr/>
          <a:lstStyle>
            <a:lvl1pPr>
              <a:defRPr/>
            </a:lvl1pPr>
          </a:lstStyle>
          <a:p>
            <a:pPr>
              <a:defRPr/>
            </a:pPr>
            <a:fld id="{5E5ED5DD-DB06-46BF-8E37-AB0CFA6D9C0B}" type="slidenum">
              <a:rPr lang="tr-TR"/>
              <a:pPr>
                <a:defRPr/>
              </a:pPr>
              <a:t>‹#›</a:t>
            </a:fld>
            <a:endParaRPr lang="tr-TR"/>
          </a:p>
        </p:txBody>
      </p:sp>
    </p:spTree>
    <p:extLst>
      <p:ext uri="{BB962C8B-B14F-4D97-AF65-F5344CB8AC3E}">
        <p14:creationId xmlns:p14="http://schemas.microsoft.com/office/powerpoint/2010/main" val="4197840536"/>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Başlık 19"/>
          <p:cNvSpPr>
            <a:spLocks noGrp="1"/>
          </p:cNvSpPr>
          <p:nvPr>
            <p:ph type="title"/>
          </p:nvPr>
        </p:nvSpPr>
        <p:spPr>
          <a:xfrm>
            <a:off x="301752" y="457200"/>
            <a:ext cx="8686800" cy="841248"/>
          </a:xfrm>
        </p:spPr>
        <p:txBody>
          <a:bodyPr/>
          <a:lstStyle/>
          <a:p>
            <a:r>
              <a:rPr lang="tr-TR" smtClean="0"/>
              <a:t>Asıl başlık stili için tıklatın</a:t>
            </a:r>
            <a:endParaRPr lang="en-US"/>
          </a:p>
        </p:txBody>
      </p:sp>
      <p:sp>
        <p:nvSpPr>
          <p:cNvPr id="14" name="İçerik Yer Tutucus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3" name="İçerik Yer Tutucus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10"/>
          <p:cNvSpPr>
            <a:spLocks noGrp="1"/>
          </p:cNvSpPr>
          <p:nvPr>
            <p:ph type="dt" sz="half" idx="10"/>
          </p:nvPr>
        </p:nvSpPr>
        <p:spPr/>
        <p:txBody>
          <a:bodyPr/>
          <a:lstStyle>
            <a:lvl1pPr>
              <a:defRPr/>
            </a:lvl1pPr>
          </a:lstStyle>
          <a:p>
            <a:pPr>
              <a:defRPr/>
            </a:pPr>
            <a:endParaRPr lang="tr-TR"/>
          </a:p>
        </p:txBody>
      </p:sp>
      <p:sp>
        <p:nvSpPr>
          <p:cNvPr id="6" name="Altbilgi Yer Tutucusu 27"/>
          <p:cNvSpPr>
            <a:spLocks noGrp="1"/>
          </p:cNvSpPr>
          <p:nvPr>
            <p:ph type="ftr" sz="quarter" idx="11"/>
          </p:nvPr>
        </p:nvSpPr>
        <p:spPr/>
        <p:txBody>
          <a:bodyPr/>
          <a:lstStyle>
            <a:lvl1pPr>
              <a:defRPr/>
            </a:lvl1pPr>
          </a:lstStyle>
          <a:p>
            <a:pPr>
              <a:defRPr/>
            </a:pPr>
            <a:r>
              <a:rPr lang="tr-TR"/>
              <a:t>Yrd. Doç. Dr. Mustafa Akdağ                    Öğretim İlkeleri</a:t>
            </a:r>
          </a:p>
        </p:txBody>
      </p:sp>
      <p:sp>
        <p:nvSpPr>
          <p:cNvPr id="7" name="Slayt Numarası Yer Tutucusu 4"/>
          <p:cNvSpPr>
            <a:spLocks noGrp="1"/>
          </p:cNvSpPr>
          <p:nvPr>
            <p:ph type="sldNum" sz="quarter" idx="12"/>
          </p:nvPr>
        </p:nvSpPr>
        <p:spPr/>
        <p:txBody>
          <a:bodyPr/>
          <a:lstStyle>
            <a:lvl1pPr>
              <a:defRPr/>
            </a:lvl1pPr>
          </a:lstStyle>
          <a:p>
            <a:pPr>
              <a:defRPr/>
            </a:pPr>
            <a:fld id="{D488526D-F643-4AC7-BF20-1C8B2DF203D3}" type="slidenum">
              <a:rPr lang="tr-TR"/>
              <a:pPr>
                <a:defRPr/>
              </a:pPr>
              <a:t>‹#›</a:t>
            </a:fld>
            <a:endParaRPr lang="tr-TR"/>
          </a:p>
        </p:txBody>
      </p:sp>
    </p:spTree>
    <p:extLst>
      <p:ext uri="{BB962C8B-B14F-4D97-AF65-F5344CB8AC3E}">
        <p14:creationId xmlns:p14="http://schemas.microsoft.com/office/powerpoint/2010/main" val="108236958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Başlık 28"/>
          <p:cNvSpPr>
            <a:spLocks noGrp="1"/>
          </p:cNvSpPr>
          <p:nvPr>
            <p:ph type="title"/>
          </p:nvPr>
        </p:nvSpPr>
        <p:spPr>
          <a:xfrm>
            <a:off x="304800" y="5410200"/>
            <a:ext cx="8610600" cy="882650"/>
          </a:xfrm>
        </p:spPr>
        <p:txBody>
          <a:bodyPr/>
          <a:lstStyle>
            <a:lvl1pPr>
              <a:defRPr/>
            </a:lvl1pPr>
          </a:lstStyle>
          <a:p>
            <a:r>
              <a:rPr lang="tr-TR" smtClean="0"/>
              <a:t>Asıl başlık stili için tıklatın</a:t>
            </a:r>
            <a:endParaRPr lang="en-US"/>
          </a:p>
        </p:txBody>
      </p:sp>
      <p:sp>
        <p:nvSpPr>
          <p:cNvPr id="13" name="Metin Yer Tutucus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25" name="Metin Yer Tutucus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İçerik Yer Tutucus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8" name="İçerik Yer Tutucus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Veri Yer Tutucusu 9"/>
          <p:cNvSpPr>
            <a:spLocks noGrp="1"/>
          </p:cNvSpPr>
          <p:nvPr>
            <p:ph type="dt" sz="half" idx="10"/>
          </p:nvPr>
        </p:nvSpPr>
        <p:spPr/>
        <p:txBody>
          <a:bodyPr/>
          <a:lstStyle>
            <a:lvl1pPr>
              <a:defRPr/>
            </a:lvl1pPr>
          </a:lstStyle>
          <a:p>
            <a:pPr>
              <a:defRPr/>
            </a:pPr>
            <a:endParaRPr lang="tr-TR"/>
          </a:p>
        </p:txBody>
      </p:sp>
      <p:sp>
        <p:nvSpPr>
          <p:cNvPr id="9" name="Altbilgi Yer Tutucusu 5"/>
          <p:cNvSpPr>
            <a:spLocks noGrp="1"/>
          </p:cNvSpPr>
          <p:nvPr>
            <p:ph type="ftr" sz="quarter" idx="11"/>
          </p:nvPr>
        </p:nvSpPr>
        <p:spPr/>
        <p:txBody>
          <a:bodyPr/>
          <a:lstStyle>
            <a:lvl1pPr>
              <a:defRPr/>
            </a:lvl1pPr>
          </a:lstStyle>
          <a:p>
            <a:pPr>
              <a:defRPr/>
            </a:pPr>
            <a:r>
              <a:rPr lang="tr-TR"/>
              <a:t>Yrd. Doç. Dr. Mustafa Akdağ                    Öğretim İlkeleri</a:t>
            </a:r>
          </a:p>
        </p:txBody>
      </p:sp>
      <p:sp>
        <p:nvSpPr>
          <p:cNvPr id="10" name="Slayt Numarası Yer Tutucusu 6"/>
          <p:cNvSpPr>
            <a:spLocks noGrp="1"/>
          </p:cNvSpPr>
          <p:nvPr>
            <p:ph type="sldNum" sz="quarter" idx="12"/>
          </p:nvPr>
        </p:nvSpPr>
        <p:spPr>
          <a:xfrm>
            <a:off x="8229600" y="6477000"/>
            <a:ext cx="762000" cy="247650"/>
          </a:xfrm>
        </p:spPr>
        <p:txBody>
          <a:bodyPr/>
          <a:lstStyle>
            <a:lvl1pPr>
              <a:defRPr/>
            </a:lvl1pPr>
          </a:lstStyle>
          <a:p>
            <a:pPr>
              <a:defRPr/>
            </a:pPr>
            <a:fld id="{9EF81D75-A773-4181-AE47-2384E87494BA}" type="slidenum">
              <a:rPr lang="tr-TR"/>
              <a:pPr>
                <a:defRPr/>
              </a:pPr>
              <a:t>‹#›</a:t>
            </a:fld>
            <a:endParaRPr lang="tr-TR"/>
          </a:p>
        </p:txBody>
      </p:sp>
    </p:spTree>
    <p:extLst>
      <p:ext uri="{BB962C8B-B14F-4D97-AF65-F5344CB8AC3E}">
        <p14:creationId xmlns:p14="http://schemas.microsoft.com/office/powerpoint/2010/main" val="324708028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Başlık 29"/>
          <p:cNvSpPr>
            <a:spLocks noGrp="1"/>
          </p:cNvSpPr>
          <p:nvPr>
            <p:ph type="title"/>
          </p:nvPr>
        </p:nvSpPr>
        <p:spPr>
          <a:xfrm>
            <a:off x="301752" y="457200"/>
            <a:ext cx="8686800" cy="841248"/>
          </a:xfrm>
        </p:spPr>
        <p:txBody>
          <a:bodyPr/>
          <a:lstStyle/>
          <a:p>
            <a:r>
              <a:rPr lang="tr-TR" smtClean="0"/>
              <a:t>Asıl başlık stili için tıklatın</a:t>
            </a:r>
            <a:endParaRPr lang="en-US"/>
          </a:p>
        </p:txBody>
      </p:sp>
      <p:sp>
        <p:nvSpPr>
          <p:cNvPr id="3" name="Veri Yer Tutucusu 10"/>
          <p:cNvSpPr>
            <a:spLocks noGrp="1"/>
          </p:cNvSpPr>
          <p:nvPr>
            <p:ph type="dt" sz="half" idx="10"/>
          </p:nvPr>
        </p:nvSpPr>
        <p:spPr/>
        <p:txBody>
          <a:bodyPr/>
          <a:lstStyle>
            <a:lvl1pPr>
              <a:defRPr/>
            </a:lvl1pPr>
          </a:lstStyle>
          <a:p>
            <a:pPr>
              <a:defRPr/>
            </a:pPr>
            <a:endParaRPr lang="tr-TR"/>
          </a:p>
        </p:txBody>
      </p:sp>
      <p:sp>
        <p:nvSpPr>
          <p:cNvPr id="4" name="Altbilgi Yer Tutucusu 27"/>
          <p:cNvSpPr>
            <a:spLocks noGrp="1"/>
          </p:cNvSpPr>
          <p:nvPr>
            <p:ph type="ftr" sz="quarter" idx="11"/>
          </p:nvPr>
        </p:nvSpPr>
        <p:spPr/>
        <p:txBody>
          <a:bodyPr/>
          <a:lstStyle>
            <a:lvl1pPr>
              <a:defRPr/>
            </a:lvl1pPr>
          </a:lstStyle>
          <a:p>
            <a:pPr>
              <a:defRPr/>
            </a:pPr>
            <a:r>
              <a:rPr lang="tr-TR"/>
              <a:t>Yrd. Doç. Dr. Mustafa Akdağ                    Öğretim İlkeleri</a:t>
            </a:r>
          </a:p>
        </p:txBody>
      </p:sp>
      <p:sp>
        <p:nvSpPr>
          <p:cNvPr id="5" name="Slayt Numarası Yer Tutucusu 4"/>
          <p:cNvSpPr>
            <a:spLocks noGrp="1"/>
          </p:cNvSpPr>
          <p:nvPr>
            <p:ph type="sldNum" sz="quarter" idx="12"/>
          </p:nvPr>
        </p:nvSpPr>
        <p:spPr/>
        <p:txBody>
          <a:bodyPr/>
          <a:lstStyle>
            <a:lvl1pPr>
              <a:defRPr/>
            </a:lvl1pPr>
          </a:lstStyle>
          <a:p>
            <a:pPr>
              <a:defRPr/>
            </a:pPr>
            <a:fld id="{6EA77A75-F141-47D7-92CB-257A01D1069C}" type="slidenum">
              <a:rPr lang="tr-TR"/>
              <a:pPr>
                <a:defRPr/>
              </a:pPr>
              <a:t>‹#›</a:t>
            </a:fld>
            <a:endParaRPr lang="tr-TR"/>
          </a:p>
        </p:txBody>
      </p:sp>
    </p:spTree>
    <p:extLst>
      <p:ext uri="{BB962C8B-B14F-4D97-AF65-F5344CB8AC3E}">
        <p14:creationId xmlns:p14="http://schemas.microsoft.com/office/powerpoint/2010/main" val="128234878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2"/>
          <p:cNvSpPr>
            <a:spLocks noGrp="1"/>
          </p:cNvSpPr>
          <p:nvPr>
            <p:ph type="dt" sz="half" idx="10"/>
          </p:nvPr>
        </p:nvSpPr>
        <p:spPr/>
        <p:txBody>
          <a:bodyPr/>
          <a:lstStyle>
            <a:lvl1pPr>
              <a:defRPr/>
            </a:lvl1pPr>
          </a:lstStyle>
          <a:p>
            <a:pPr>
              <a:defRPr/>
            </a:pPr>
            <a:endParaRPr lang="tr-TR"/>
          </a:p>
        </p:txBody>
      </p:sp>
      <p:sp>
        <p:nvSpPr>
          <p:cNvPr id="3" name="Altbilgi Yer Tutucusu 23"/>
          <p:cNvSpPr>
            <a:spLocks noGrp="1"/>
          </p:cNvSpPr>
          <p:nvPr>
            <p:ph type="ftr" sz="quarter" idx="11"/>
          </p:nvPr>
        </p:nvSpPr>
        <p:spPr/>
        <p:txBody>
          <a:bodyPr/>
          <a:lstStyle>
            <a:lvl1pPr>
              <a:defRPr/>
            </a:lvl1pPr>
          </a:lstStyle>
          <a:p>
            <a:pPr>
              <a:defRPr/>
            </a:pPr>
            <a:r>
              <a:rPr lang="tr-TR"/>
              <a:t>Yrd. Doç. Dr. Mustafa Akdağ                    Öğretim İlkeleri</a:t>
            </a:r>
          </a:p>
        </p:txBody>
      </p:sp>
      <p:sp>
        <p:nvSpPr>
          <p:cNvPr id="4" name="Slayt Numarası Yer Tutucusu 6"/>
          <p:cNvSpPr>
            <a:spLocks noGrp="1"/>
          </p:cNvSpPr>
          <p:nvPr>
            <p:ph type="sldNum" sz="quarter" idx="12"/>
          </p:nvPr>
        </p:nvSpPr>
        <p:spPr/>
        <p:txBody>
          <a:bodyPr/>
          <a:lstStyle>
            <a:lvl1pPr>
              <a:defRPr/>
            </a:lvl1pPr>
          </a:lstStyle>
          <a:p>
            <a:pPr>
              <a:defRPr/>
            </a:pPr>
            <a:fld id="{794159FF-6015-4FFC-8E96-F053BD040C1E}" type="slidenum">
              <a:rPr lang="tr-TR"/>
              <a:pPr>
                <a:defRPr/>
              </a:pPr>
              <a:t>‹#›</a:t>
            </a:fld>
            <a:endParaRPr lang="tr-TR"/>
          </a:p>
        </p:txBody>
      </p:sp>
    </p:spTree>
    <p:extLst>
      <p:ext uri="{BB962C8B-B14F-4D97-AF65-F5344CB8AC3E}">
        <p14:creationId xmlns:p14="http://schemas.microsoft.com/office/powerpoint/2010/main" val="378504245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Düz Bağlayıcı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Başlık 11"/>
          <p:cNvSpPr>
            <a:spLocks noGrp="1"/>
          </p:cNvSpPr>
          <p:nvPr>
            <p:ph type="title"/>
          </p:nvPr>
        </p:nvSpPr>
        <p:spPr>
          <a:xfrm>
            <a:off x="457200" y="5486400"/>
            <a:ext cx="8458200" cy="520700"/>
          </a:xfrm>
        </p:spPr>
        <p:txBody>
          <a:bodyPr/>
          <a:lstStyle>
            <a:lvl1pPr algn="l">
              <a:buNone/>
              <a:defRPr sz="2000" b="1"/>
            </a:lvl1pPr>
          </a:lstStyle>
          <a:p>
            <a:r>
              <a:rPr lang="tr-TR" smtClean="0"/>
              <a:t>Asıl başlık stili için tıklatın</a:t>
            </a:r>
            <a:endParaRPr lang="en-US"/>
          </a:p>
        </p:txBody>
      </p:sp>
      <p:sp>
        <p:nvSpPr>
          <p:cNvPr id="26" name="Metin Yer Tutucus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tr-TR" smtClean="0"/>
              <a:t>Asıl metin stillerini düzenlemek için tıklatın</a:t>
            </a:r>
          </a:p>
        </p:txBody>
      </p:sp>
      <p:sp>
        <p:nvSpPr>
          <p:cNvPr id="14" name="İçerik Yer Tutucus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Veri Yer Tutucusu 24"/>
          <p:cNvSpPr>
            <a:spLocks noGrp="1"/>
          </p:cNvSpPr>
          <p:nvPr>
            <p:ph type="dt" sz="half" idx="10"/>
          </p:nvPr>
        </p:nvSpPr>
        <p:spPr/>
        <p:txBody>
          <a:bodyPr/>
          <a:lstStyle>
            <a:lvl1pPr>
              <a:defRPr/>
            </a:lvl1pPr>
          </a:lstStyle>
          <a:p>
            <a:pPr>
              <a:defRPr/>
            </a:pPr>
            <a:endParaRPr lang="tr-TR"/>
          </a:p>
        </p:txBody>
      </p:sp>
      <p:sp>
        <p:nvSpPr>
          <p:cNvPr id="7" name="Altbilgi Yer Tutucusu 28"/>
          <p:cNvSpPr>
            <a:spLocks noGrp="1"/>
          </p:cNvSpPr>
          <p:nvPr>
            <p:ph type="ftr" sz="quarter" idx="11"/>
          </p:nvPr>
        </p:nvSpPr>
        <p:spPr/>
        <p:txBody>
          <a:bodyPr/>
          <a:lstStyle>
            <a:lvl1pPr>
              <a:defRPr/>
            </a:lvl1pPr>
          </a:lstStyle>
          <a:p>
            <a:pPr>
              <a:defRPr/>
            </a:pPr>
            <a:r>
              <a:rPr lang="tr-TR"/>
              <a:t>Yrd. Doç. Dr. Mustafa Akdağ                    Öğretim İlkeleri</a:t>
            </a:r>
          </a:p>
        </p:txBody>
      </p:sp>
      <p:sp>
        <p:nvSpPr>
          <p:cNvPr id="8" name="Slayt Numarası Yer Tutucusu 6"/>
          <p:cNvSpPr>
            <a:spLocks noGrp="1"/>
          </p:cNvSpPr>
          <p:nvPr>
            <p:ph type="sldNum" sz="quarter" idx="12"/>
          </p:nvPr>
        </p:nvSpPr>
        <p:spPr/>
        <p:txBody>
          <a:bodyPr/>
          <a:lstStyle>
            <a:lvl1pPr>
              <a:defRPr/>
            </a:lvl1pPr>
          </a:lstStyle>
          <a:p>
            <a:pPr>
              <a:defRPr/>
            </a:pPr>
            <a:fld id="{3D343378-811D-4615-A896-07A7E4387544}" type="slidenum">
              <a:rPr lang="tr-TR"/>
              <a:pPr>
                <a:defRPr/>
              </a:pPr>
              <a:t>‹#›</a:t>
            </a:fld>
            <a:endParaRPr lang="tr-TR"/>
          </a:p>
        </p:txBody>
      </p:sp>
    </p:spTree>
    <p:extLst>
      <p:ext uri="{BB962C8B-B14F-4D97-AF65-F5344CB8AC3E}">
        <p14:creationId xmlns:p14="http://schemas.microsoft.com/office/powerpoint/2010/main" val="128313900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Resim Yer Tutucusu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17" name="Başlık 16"/>
          <p:cNvSpPr>
            <a:spLocks noGrp="1"/>
          </p:cNvSpPr>
          <p:nvPr>
            <p:ph type="title"/>
          </p:nvPr>
        </p:nvSpPr>
        <p:spPr>
          <a:xfrm>
            <a:off x="381000" y="4993760"/>
            <a:ext cx="5867400" cy="522288"/>
          </a:xfrm>
        </p:spPr>
        <p:txBody>
          <a:bodyPr/>
          <a:lstStyle>
            <a:lvl1pPr algn="l">
              <a:buNone/>
              <a:defRPr sz="2000" b="1"/>
            </a:lvl1pPr>
          </a:lstStyle>
          <a:p>
            <a:r>
              <a:rPr lang="tr-TR" smtClean="0"/>
              <a:t>Asıl başlık stili için tıklatın</a:t>
            </a:r>
            <a:endParaRPr lang="en-US"/>
          </a:p>
        </p:txBody>
      </p:sp>
      <p:sp>
        <p:nvSpPr>
          <p:cNvPr id="26" name="Metin Yer Tutucus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5" name="Veri Yer Tutucusu 6"/>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r>
              <a:rPr lang="tr-TR"/>
              <a:t>Yrd. Doç. Dr. Mustafa Akdağ                    Öğretim İlkeleri</a:t>
            </a:r>
          </a:p>
        </p:txBody>
      </p:sp>
      <p:sp>
        <p:nvSpPr>
          <p:cNvPr id="7" name="Slayt Numarası Yer Tutucusu 30"/>
          <p:cNvSpPr>
            <a:spLocks noGrp="1"/>
          </p:cNvSpPr>
          <p:nvPr>
            <p:ph type="sldNum" sz="quarter" idx="12"/>
          </p:nvPr>
        </p:nvSpPr>
        <p:spPr/>
        <p:txBody>
          <a:bodyPr/>
          <a:lstStyle>
            <a:lvl1pPr>
              <a:defRPr/>
            </a:lvl1pPr>
          </a:lstStyle>
          <a:p>
            <a:pPr>
              <a:defRPr/>
            </a:pPr>
            <a:fld id="{E670D7B8-E8AA-4879-BE71-D094E2A11D6A}" type="slidenum">
              <a:rPr lang="tr-TR"/>
              <a:pPr>
                <a:defRPr/>
              </a:pPr>
              <a:t>‹#›</a:t>
            </a:fld>
            <a:endParaRPr lang="tr-TR"/>
          </a:p>
        </p:txBody>
      </p:sp>
    </p:spTree>
    <p:extLst>
      <p:ext uri="{BB962C8B-B14F-4D97-AF65-F5344CB8AC3E}">
        <p14:creationId xmlns:p14="http://schemas.microsoft.com/office/powerpoint/2010/main" val="67011988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29" name="Metin Yer Tutucusu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1" name="Veri Yer Tutucusu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tr-TR"/>
          </a:p>
        </p:txBody>
      </p:sp>
      <p:sp>
        <p:nvSpPr>
          <p:cNvPr id="28" name="Altbilgi Yer Tutucusu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r>
              <a:rPr lang="tr-TR"/>
              <a:t>Yrd. Doç. Dr. Mustafa Akdağ                    Öğretim İlkeleri</a:t>
            </a:r>
          </a:p>
        </p:txBody>
      </p:sp>
      <p:sp>
        <p:nvSpPr>
          <p:cNvPr id="5" name="Slayt Numarası Yer Tutucus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260762C1-C7AC-4131-B3F2-2FC4BD00627F}" type="slidenum">
              <a:rPr lang="tr-TR"/>
              <a:pPr>
                <a:defRPr/>
              </a:pPr>
              <a:t>‹#›</a:t>
            </a:fld>
            <a:endParaRPr lang="tr-TR"/>
          </a:p>
        </p:txBody>
      </p:sp>
      <p:sp>
        <p:nvSpPr>
          <p:cNvPr id="10" name="Başlık Yer Tutucusu 9"/>
          <p:cNvSpPr>
            <a:spLocks noGrp="1"/>
          </p:cNvSpPr>
          <p:nvPr>
            <p:ph type="title"/>
          </p:nvPr>
        </p:nvSpPr>
        <p:spPr>
          <a:xfrm>
            <a:off x="304800" y="457200"/>
            <a:ext cx="8686800" cy="838200"/>
          </a:xfrm>
          <a:prstGeom prst="rect">
            <a:avLst/>
          </a:prstGeom>
        </p:spPr>
        <p:txBody>
          <a:bodyPr vert="horz" anchor="ctr">
            <a:normAutofit/>
          </a:bodyPr>
          <a:lstStyle/>
          <a:p>
            <a:r>
              <a:rPr lang="tr-TR" smtClean="0"/>
              <a:t>Asıl başlık stili için tıklatın</a:t>
            </a:r>
            <a:endParaRPr lang="en-US"/>
          </a:p>
        </p:txBody>
      </p:sp>
      <p:sp>
        <p:nvSpPr>
          <p:cNvPr id="9" name="Düz Bağlayıcı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Düz Bağlayıcı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40" name="AutoShape 16"/>
          <p:cNvSpPr>
            <a:spLocks noChangeArrowheads="1"/>
          </p:cNvSpPr>
          <p:nvPr userDrawn="1"/>
        </p:nvSpPr>
        <p:spPr bwMode="auto">
          <a:xfrm>
            <a:off x="0" y="6453188"/>
            <a:ext cx="9144000" cy="404812"/>
          </a:xfrm>
          <a:prstGeom prst="flowChartAlternateProcess">
            <a:avLst/>
          </a:prstGeom>
          <a:gradFill rotWithShape="1">
            <a:gsLst>
              <a:gs pos="0">
                <a:srgbClr val="FF9999"/>
              </a:gs>
              <a:gs pos="100000">
                <a:srgbClr val="FF0066">
                  <a:alpha val="54999"/>
                </a:srgbClr>
              </a:gs>
            </a:gsLst>
            <a:lin ang="5400000" scaled="1"/>
          </a:gradFill>
          <a:ln w="9525">
            <a:solidFill>
              <a:schemeClr val="tx1"/>
            </a:solidFill>
            <a:miter lim="800000"/>
            <a:headEnd/>
            <a:tailEnd/>
          </a:ln>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2" r:id="rId4"/>
    <p:sldLayoutId id="2147483838" r:id="rId5"/>
    <p:sldLayoutId id="2147483833" r:id="rId6"/>
    <p:sldLayoutId id="2147483839" r:id="rId7"/>
    <p:sldLayoutId id="2147483840" r:id="rId8"/>
    <p:sldLayoutId id="2147483841" r:id="rId9"/>
    <p:sldLayoutId id="2147483834" r:id="rId10"/>
    <p:sldLayoutId id="2147483842" r:id="rId11"/>
  </p:sldLayoutIdLst>
  <p:transition spd="med">
    <p:wheel spokes="2"/>
  </p:transition>
  <p:timing>
    <p:tnLst>
      <p:par>
        <p:cTn id="1" dur="indefinite" restart="never" nodeType="tmRoot"/>
      </p:par>
    </p:tnLst>
  </p:timing>
  <p:hf hdr="0" ftr="0" dt="0"/>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333375"/>
            <a:ext cx="7772400" cy="1079500"/>
          </a:xfrm>
        </p:spPr>
        <p:txBody>
          <a:bodyPr/>
          <a:lstStyle/>
          <a:p>
            <a:pPr algn="ctr" eaLnBrk="1" fontAlgn="auto" hangingPunct="1">
              <a:spcAft>
                <a:spcPts val="0"/>
              </a:spcAft>
              <a:defRPr/>
            </a:pPr>
            <a:r>
              <a:rPr lang="tr-TR" dirty="0" smtClean="0">
                <a:effectLst>
                  <a:outerShdw blurRad="38100" dist="38100" dir="2700000" algn="tl">
                    <a:srgbClr val="000000">
                      <a:alpha val="43137"/>
                    </a:srgbClr>
                  </a:outerShdw>
                </a:effectLst>
              </a:rPr>
              <a:t>GENEL ÖĞRETİM İLKELERİ</a:t>
            </a:r>
            <a:endParaRPr lang="tr-TR" dirty="0">
              <a:effectLst>
                <a:outerShdw blurRad="38100" dist="38100" dir="2700000" algn="tl">
                  <a:srgbClr val="000000">
                    <a:alpha val="43137"/>
                  </a:srgbClr>
                </a:outerShdw>
              </a:effectLst>
            </a:endParaRPr>
          </a:p>
        </p:txBody>
      </p:sp>
      <p:sp>
        <p:nvSpPr>
          <p:cNvPr id="9219" name="Alt Başlık 2"/>
          <p:cNvSpPr>
            <a:spLocks noGrp="1"/>
          </p:cNvSpPr>
          <p:nvPr>
            <p:ph type="subTitle" idx="1"/>
          </p:nvPr>
        </p:nvSpPr>
        <p:spPr/>
        <p:txBody>
          <a:bodyPr>
            <a:normAutofit/>
          </a:bodyPr>
          <a:lstStyle/>
          <a:p>
            <a:pPr eaLnBrk="1" fontAlgn="auto" hangingPunct="1">
              <a:spcAft>
                <a:spcPts val="0"/>
              </a:spcAft>
              <a:buFont typeface="Wingdings 2"/>
              <a:buNone/>
              <a:defRPr/>
            </a:pPr>
            <a:endParaRPr lang="en-US" smtClean="0"/>
          </a:p>
        </p:txBody>
      </p:sp>
      <p:pic>
        <p:nvPicPr>
          <p:cNvPr id="6" name="Picture 6" descr="tara0016"/>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1582738" y="1484313"/>
            <a:ext cx="7561262" cy="3744912"/>
          </a:xfrm>
          <a:noFill/>
        </p:spPr>
      </p:pic>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2"/>
          <p:cNvSpPr txBox="1">
            <a:spLocks noChangeArrowheads="1"/>
          </p:cNvSpPr>
          <p:nvPr/>
        </p:nvSpPr>
        <p:spPr bwMode="auto">
          <a:xfrm>
            <a:off x="1828800" y="609600"/>
            <a:ext cx="5943600" cy="646113"/>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3600" b="1" dirty="0" smtClean="0">
                <a:latin typeface="+mj-lt"/>
              </a:rPr>
              <a:t>5. Somuttan Soyuta İlkesi</a:t>
            </a:r>
          </a:p>
        </p:txBody>
      </p:sp>
      <p:sp>
        <p:nvSpPr>
          <p:cNvPr id="16387" name="Text Box 3"/>
          <p:cNvSpPr txBox="1">
            <a:spLocks noChangeArrowheads="1"/>
          </p:cNvSpPr>
          <p:nvPr/>
        </p:nvSpPr>
        <p:spPr bwMode="auto">
          <a:xfrm>
            <a:off x="611188" y="1752600"/>
            <a:ext cx="80645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lnSpc>
                <a:spcPct val="130000"/>
              </a:lnSpc>
              <a:spcBef>
                <a:spcPct val="50000"/>
              </a:spcBef>
            </a:pPr>
            <a:r>
              <a:rPr lang="tr-TR" dirty="0">
                <a:latin typeface="Arial" charset="0"/>
              </a:rPr>
              <a:t>Öğrencilerin bulunduğu yaş itibariyle zihinsel gelişim özelliklerinin bilinmesi gerekir. Öğretimde konuya ilişkin eşya, madde, örnekler ne kadar çok kullanılırsa somutlaştırma o derece etkili olur.</a:t>
            </a:r>
          </a:p>
          <a:p>
            <a:pPr eaLnBrk="1" hangingPunct="1">
              <a:lnSpc>
                <a:spcPct val="130000"/>
              </a:lnSpc>
              <a:spcBef>
                <a:spcPct val="50000"/>
              </a:spcBef>
            </a:pPr>
            <a:r>
              <a:rPr lang="tr-TR" dirty="0">
                <a:latin typeface="Arial" charset="0"/>
              </a:rPr>
              <a:t>Öğretimi somutlaştırmanın her en basit yolu öğretmenin basit, sade, yalın bir anlatım dili kullanması ve örnekleri somut ögelerden seçmesidir.</a:t>
            </a:r>
          </a:p>
          <a:p>
            <a:pPr eaLnBrk="1" hangingPunct="1">
              <a:lnSpc>
                <a:spcPct val="130000"/>
              </a:lnSpc>
              <a:spcBef>
                <a:spcPct val="50000"/>
              </a:spcBef>
            </a:pPr>
            <a:endParaRPr lang="tr-TR" dirty="0">
              <a:latin typeface="Arial" charset="0"/>
            </a:endParaRPr>
          </a:p>
        </p:txBody>
      </p:sp>
    </p:spTree>
  </p:cSld>
  <p:clrMapOvr>
    <a:masterClrMapping/>
  </p:clrMapOvr>
  <p:transition spd="med">
    <p:wheel spokes="2"/>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2"/>
          <p:cNvSpPr txBox="1">
            <a:spLocks noChangeArrowheads="1"/>
          </p:cNvSpPr>
          <p:nvPr/>
        </p:nvSpPr>
        <p:spPr bwMode="auto">
          <a:xfrm>
            <a:off x="1143000" y="609600"/>
            <a:ext cx="6553200" cy="708025"/>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4000" b="1" dirty="0" smtClean="0">
                <a:latin typeface="+mj-lt"/>
              </a:rPr>
              <a:t>6. Ekonomiklik ilkesi</a:t>
            </a:r>
          </a:p>
        </p:txBody>
      </p:sp>
      <p:sp>
        <p:nvSpPr>
          <p:cNvPr id="16388" name="Text Box 4"/>
          <p:cNvSpPr txBox="1">
            <a:spLocks noChangeArrowheads="1"/>
          </p:cNvSpPr>
          <p:nvPr/>
        </p:nvSpPr>
        <p:spPr bwMode="auto">
          <a:xfrm>
            <a:off x="1143000" y="1600200"/>
            <a:ext cx="7100888" cy="3745962"/>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lnSpc>
                <a:spcPct val="140000"/>
              </a:lnSpc>
              <a:spcBef>
                <a:spcPct val="50000"/>
              </a:spcBef>
              <a:defRPr/>
            </a:pPr>
            <a:r>
              <a:rPr lang="tr-TR" sz="3200" dirty="0" smtClean="0">
                <a:latin typeface="+mj-lt"/>
              </a:rPr>
              <a:t>Bunun için öğretim planlanmalı, zaman, emek, para, enerji en ekonomik şekilde kullanılmalıdır.</a:t>
            </a:r>
          </a:p>
          <a:p>
            <a:pPr eaLnBrk="1" hangingPunct="1">
              <a:lnSpc>
                <a:spcPct val="140000"/>
              </a:lnSpc>
              <a:spcBef>
                <a:spcPct val="50000"/>
              </a:spcBef>
              <a:defRPr/>
            </a:pPr>
            <a:endParaRPr lang="tr-TR" sz="3200" dirty="0" smtClean="0">
              <a:latin typeface="+mj-lt"/>
            </a:endParaRPr>
          </a:p>
          <a:p>
            <a:pPr eaLnBrk="1" hangingPunct="1">
              <a:lnSpc>
                <a:spcPct val="140000"/>
              </a:lnSpc>
              <a:spcBef>
                <a:spcPct val="50000"/>
              </a:spcBef>
              <a:defRPr/>
            </a:pPr>
            <a:endParaRPr lang="tr-TR" dirty="0" smtClean="0"/>
          </a:p>
        </p:txBody>
      </p:sp>
      <p:pic>
        <p:nvPicPr>
          <p:cNvPr id="17412" name="Picture 4" descr="C:\Documents and Settings\egitmen\Belgelerim\Resimlerim\e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861048"/>
            <a:ext cx="7128792" cy="2520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heel spokes="2"/>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a:xfrm>
            <a:off x="899592" y="457200"/>
            <a:ext cx="8092008" cy="838200"/>
          </a:xfrm>
        </p:spPr>
        <p:txBody>
          <a:bodyPr/>
          <a:lstStyle/>
          <a:p>
            <a:pPr eaLnBrk="1" fontAlgn="auto" hangingPunct="1">
              <a:spcAft>
                <a:spcPts val="0"/>
              </a:spcAft>
              <a:defRPr/>
            </a:pPr>
            <a:r>
              <a:rPr lang="tr-TR" b="1" cap="none" dirty="0" smtClean="0">
                <a:solidFill>
                  <a:schemeClr val="tx1"/>
                </a:solidFill>
                <a:effectLst/>
              </a:rPr>
              <a:t>7. </a:t>
            </a:r>
            <a:r>
              <a:rPr lang="en-US" b="1" cap="none" dirty="0" err="1" smtClean="0">
                <a:solidFill>
                  <a:schemeClr val="tx1"/>
                </a:solidFill>
                <a:effectLst/>
              </a:rPr>
              <a:t>Kolaydan</a:t>
            </a:r>
            <a:r>
              <a:rPr lang="en-US" b="1" cap="none" dirty="0" smtClean="0">
                <a:solidFill>
                  <a:schemeClr val="tx1"/>
                </a:solidFill>
                <a:effectLst/>
              </a:rPr>
              <a:t> </a:t>
            </a:r>
            <a:r>
              <a:rPr lang="en-US" b="1" cap="none" dirty="0" err="1" smtClean="0">
                <a:solidFill>
                  <a:schemeClr val="tx1"/>
                </a:solidFill>
                <a:effectLst/>
              </a:rPr>
              <a:t>Zora</a:t>
            </a:r>
            <a:r>
              <a:rPr lang="en-US" b="1" cap="none" dirty="0" smtClean="0">
                <a:solidFill>
                  <a:schemeClr val="tx1"/>
                </a:solidFill>
                <a:effectLst/>
              </a:rPr>
              <a:t> </a:t>
            </a:r>
            <a:r>
              <a:rPr lang="tr-TR" b="1" cap="none" dirty="0" smtClean="0">
                <a:solidFill>
                  <a:schemeClr val="tx1"/>
                </a:solidFill>
                <a:effectLst/>
              </a:rPr>
              <a:t>İlkesi</a:t>
            </a:r>
            <a:endParaRPr lang="en-US" b="1" cap="none" dirty="0" smtClean="0">
              <a:solidFill>
                <a:schemeClr val="tx1"/>
              </a:solidFill>
              <a:effectLst/>
            </a:endParaRPr>
          </a:p>
        </p:txBody>
      </p:sp>
      <p:sp>
        <p:nvSpPr>
          <p:cNvPr id="18435" name="Rectangle 3"/>
          <p:cNvSpPr>
            <a:spLocks noGrp="1" noChangeArrowheads="1"/>
          </p:cNvSpPr>
          <p:nvPr>
            <p:ph idx="1"/>
          </p:nvPr>
        </p:nvSpPr>
        <p:spPr/>
        <p:txBody>
          <a:bodyPr/>
          <a:lstStyle/>
          <a:p>
            <a:pPr marL="0" indent="0" eaLnBrk="1" hangingPunct="1">
              <a:buFont typeface="Wingdings 3" pitchFamily="18" charset="2"/>
              <a:buNone/>
            </a:pPr>
            <a:r>
              <a:rPr lang="en-US" dirty="0" err="1" smtClean="0">
                <a:solidFill>
                  <a:schemeClr val="tx1"/>
                </a:solidFill>
                <a:latin typeface="+mj-lt"/>
              </a:rPr>
              <a:t>Bilgiler</a:t>
            </a:r>
            <a:r>
              <a:rPr lang="en-US" dirty="0" smtClean="0">
                <a:solidFill>
                  <a:schemeClr val="tx1"/>
                </a:solidFill>
                <a:latin typeface="+mj-lt"/>
              </a:rPr>
              <a:t> </a:t>
            </a:r>
            <a:r>
              <a:rPr lang="tr-TR" dirty="0" smtClean="0">
                <a:solidFill>
                  <a:schemeClr val="tx1"/>
                </a:solidFill>
                <a:latin typeface="+mj-lt"/>
              </a:rPr>
              <a:t>zorluk açısından derecelendirilmeli,</a:t>
            </a:r>
          </a:p>
          <a:p>
            <a:pPr marL="0" indent="0" eaLnBrk="1" hangingPunct="1">
              <a:buFont typeface="Wingdings 3" pitchFamily="18" charset="2"/>
              <a:buNone/>
            </a:pPr>
            <a:r>
              <a:rPr lang="tr-TR" dirty="0" smtClean="0">
                <a:solidFill>
                  <a:schemeClr val="tx1"/>
                </a:solidFill>
                <a:latin typeface="+mj-lt"/>
              </a:rPr>
              <a:t>önce kolay sonra karmaşık ve zor olan bilgiler verilmelidir.</a:t>
            </a:r>
          </a:p>
          <a:p>
            <a:pPr marL="0" indent="0" eaLnBrk="1" hangingPunct="1">
              <a:buFont typeface="Wingdings 3" pitchFamily="18" charset="2"/>
              <a:buNone/>
            </a:pPr>
            <a:endParaRPr lang="en-US" dirty="0" smtClean="0"/>
          </a:p>
        </p:txBody>
      </p:sp>
      <p:pic>
        <p:nvPicPr>
          <p:cNvPr id="6" name="Picture 4" descr="C:\Documents and Settings\egitmen\Belgelerim\Resimlerim\karikatur01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0" y="4005064"/>
            <a:ext cx="4762500" cy="2520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heel spokes="2"/>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rrowheads="1"/>
          </p:cNvSpPr>
          <p:nvPr>
            <p:ph type="title"/>
          </p:nvPr>
        </p:nvSpPr>
        <p:spPr>
          <a:xfrm>
            <a:off x="827584" y="457200"/>
            <a:ext cx="8164016" cy="838200"/>
          </a:xfrm>
        </p:spPr>
        <p:txBody>
          <a:bodyPr/>
          <a:lstStyle/>
          <a:p>
            <a:pPr eaLnBrk="1" fontAlgn="auto" hangingPunct="1">
              <a:spcAft>
                <a:spcPts val="0"/>
              </a:spcAft>
              <a:defRPr/>
            </a:pPr>
            <a:r>
              <a:rPr lang="tr-TR" b="1" cap="none" dirty="0" smtClean="0">
                <a:solidFill>
                  <a:schemeClr val="tx1"/>
                </a:solidFill>
                <a:effectLst/>
              </a:rPr>
              <a:t>8. Hayata Uygunluk İlkesi</a:t>
            </a:r>
            <a:endParaRPr lang="en-US" b="1" cap="none" dirty="0" smtClean="0">
              <a:solidFill>
                <a:schemeClr val="tx1"/>
              </a:solidFill>
              <a:effectLst/>
            </a:endParaRPr>
          </a:p>
        </p:txBody>
      </p:sp>
      <p:sp>
        <p:nvSpPr>
          <p:cNvPr id="109571" name="Rectangle 3"/>
          <p:cNvSpPr>
            <a:spLocks noGrp="1" noChangeArrowheads="1"/>
          </p:cNvSpPr>
          <p:nvPr>
            <p:ph idx="1"/>
          </p:nvPr>
        </p:nvSpPr>
        <p:spPr>
          <a:xfrm>
            <a:off x="457200" y="1600200"/>
            <a:ext cx="8229600" cy="4205288"/>
          </a:xfrm>
        </p:spPr>
        <p:txBody>
          <a:bodyPr>
            <a:normAutofit/>
          </a:bodyPr>
          <a:lstStyle/>
          <a:p>
            <a:pPr marL="0" indent="0" eaLnBrk="1" fontAlgn="auto" hangingPunct="1">
              <a:spcAft>
                <a:spcPts val="0"/>
              </a:spcAft>
              <a:buFont typeface="Wingdings 3"/>
              <a:buNone/>
              <a:defRPr/>
            </a:pPr>
            <a:r>
              <a:rPr lang="tr-TR" dirty="0" smtClean="0">
                <a:solidFill>
                  <a:schemeClr val="tx1"/>
                </a:solidFill>
                <a:latin typeface="+mj-lt"/>
              </a:rPr>
              <a:t>Bireyin gerçek hayatta karşılaşabileceği durumlara yer verilmelidir.</a:t>
            </a:r>
          </a:p>
          <a:p>
            <a:pPr marL="0" indent="0" eaLnBrk="1" fontAlgn="auto" hangingPunct="1">
              <a:spcAft>
                <a:spcPts val="0"/>
              </a:spcAft>
              <a:buFont typeface="Wingdings 3"/>
              <a:buNone/>
              <a:defRPr/>
            </a:pPr>
            <a:r>
              <a:rPr lang="tr-TR" dirty="0" smtClean="0">
                <a:solidFill>
                  <a:schemeClr val="tx1"/>
                </a:solidFill>
                <a:latin typeface="+mj-lt"/>
              </a:rPr>
              <a:t>Okul hayata hazırlık değil, hayatın kendisi olmalıdır.</a:t>
            </a:r>
          </a:p>
          <a:p>
            <a:pPr marL="0" indent="0" eaLnBrk="1" fontAlgn="auto" hangingPunct="1">
              <a:spcAft>
                <a:spcPts val="0"/>
              </a:spcAft>
              <a:buFont typeface="Wingdings 3"/>
              <a:buNone/>
              <a:defRPr/>
            </a:pPr>
            <a:r>
              <a:rPr lang="tr-TR" dirty="0" smtClean="0">
                <a:solidFill>
                  <a:schemeClr val="tx1"/>
                </a:solidFill>
                <a:latin typeface="+mj-lt"/>
              </a:rPr>
              <a:t>Öğretim süreci hayattan kopuk olmamalı, birey öğrendiği bilgi ve becerileri gerçek hayatta kullanabilmelidir.</a:t>
            </a:r>
          </a:p>
          <a:p>
            <a:pPr marL="365760" indent="-256032" eaLnBrk="1" fontAlgn="auto" hangingPunct="1">
              <a:spcAft>
                <a:spcPts val="0"/>
              </a:spcAft>
              <a:buFont typeface="Wingdings 3"/>
              <a:buChar char=""/>
              <a:defRPr/>
            </a:pPr>
            <a:endParaRPr lang="en-US" dirty="0" smtClean="0"/>
          </a:p>
        </p:txBody>
      </p:sp>
    </p:spTree>
  </p:cSld>
  <p:clrMapOvr>
    <a:masterClrMapping/>
  </p:clrMapOvr>
  <p:transition spd="med">
    <p:wheel spokes="2"/>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rrowheads="1"/>
          </p:cNvSpPr>
          <p:nvPr>
            <p:ph type="title"/>
          </p:nvPr>
        </p:nvSpPr>
        <p:spPr/>
        <p:txBody>
          <a:bodyPr>
            <a:normAutofit/>
          </a:bodyPr>
          <a:lstStyle/>
          <a:p>
            <a:pPr eaLnBrk="1" fontAlgn="auto" hangingPunct="1">
              <a:spcAft>
                <a:spcPts val="0"/>
              </a:spcAft>
              <a:defRPr/>
            </a:pPr>
            <a:r>
              <a:rPr lang="tr-TR" b="1" cap="none" dirty="0" smtClean="0">
                <a:solidFill>
                  <a:schemeClr val="tx1"/>
                </a:solidFill>
                <a:effectLst/>
              </a:rPr>
              <a:t>9. Yaparak ve Yaşayarak (Aktivite) Öğrenme</a:t>
            </a:r>
            <a:endParaRPr lang="en-US" b="1" cap="none" dirty="0" smtClean="0">
              <a:solidFill>
                <a:schemeClr val="tx1"/>
              </a:solidFill>
              <a:effectLst/>
            </a:endParaRPr>
          </a:p>
        </p:txBody>
      </p:sp>
      <p:sp>
        <p:nvSpPr>
          <p:cNvPr id="19458" name="Rectangle 3"/>
          <p:cNvSpPr>
            <a:spLocks noGrp="1" noChangeArrowheads="1"/>
          </p:cNvSpPr>
          <p:nvPr>
            <p:ph idx="1"/>
          </p:nvPr>
        </p:nvSpPr>
        <p:spPr>
          <a:xfrm>
            <a:off x="457200" y="1600200"/>
            <a:ext cx="8229600" cy="4565650"/>
          </a:xfrm>
        </p:spPr>
        <p:txBody>
          <a:bodyPr>
            <a:normAutofit/>
          </a:bodyPr>
          <a:lstStyle/>
          <a:p>
            <a:pPr eaLnBrk="1" fontAlgn="auto" hangingPunct="1">
              <a:lnSpc>
                <a:spcPct val="90000"/>
              </a:lnSpc>
              <a:spcAft>
                <a:spcPts val="0"/>
              </a:spcAft>
              <a:buFont typeface="Wingdings 2"/>
              <a:buChar char=""/>
              <a:defRPr/>
            </a:pPr>
            <a:r>
              <a:rPr lang="tr-TR" dirty="0" smtClean="0">
                <a:solidFill>
                  <a:schemeClr val="tx1"/>
                </a:solidFill>
                <a:latin typeface="+mj-lt"/>
              </a:rPr>
              <a:t>Öğrenci, öğretim sürecine bizzat katılmalı, okumalı, yazmalı, konuşmalı, tartışmalı ve bilgiyi geçmiş yaşantılarıyla ilişkilendirmelidir.</a:t>
            </a:r>
          </a:p>
          <a:p>
            <a:pPr eaLnBrk="1" fontAlgn="auto" hangingPunct="1">
              <a:lnSpc>
                <a:spcPct val="90000"/>
              </a:lnSpc>
              <a:spcAft>
                <a:spcPts val="0"/>
              </a:spcAft>
              <a:buFont typeface="Wingdings 2"/>
              <a:buChar char=""/>
              <a:defRPr/>
            </a:pPr>
            <a:r>
              <a:rPr lang="tr-TR" dirty="0" smtClean="0">
                <a:solidFill>
                  <a:schemeClr val="tx1"/>
                </a:solidFill>
                <a:latin typeface="+mj-lt"/>
              </a:rPr>
              <a:t>Öğretim süreci; bireyin gelişim ve öğrenme özelliklerine, olabildiğince fazla duyu organı kullanmaya, öğrencinin sürece aktif olarak katılımına uygun olduğu ve gerekli araç-gereç ve materyallere yer verdiği ölçüde yaparak yaşayarak öğrenmeye uygundur.</a:t>
            </a:r>
            <a:endParaRPr lang="en-US" dirty="0" smtClean="0">
              <a:solidFill>
                <a:schemeClr val="tx1"/>
              </a:solidFill>
              <a:latin typeface="+mj-lt"/>
            </a:endParaRPr>
          </a:p>
        </p:txBody>
      </p:sp>
    </p:spTree>
  </p:cSld>
  <p:clrMapOvr>
    <a:masterClrMapping/>
  </p:clrMapOvr>
  <p:transition spd="med">
    <p:wheel spokes="2"/>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457200"/>
            <a:ext cx="8236024" cy="838200"/>
          </a:xfrm>
        </p:spPr>
        <p:txBody>
          <a:bodyPr/>
          <a:lstStyle/>
          <a:p>
            <a:r>
              <a:rPr lang="tr-TR" b="1" cap="none" dirty="0" smtClean="0">
                <a:solidFill>
                  <a:schemeClr val="tx1"/>
                </a:solidFill>
                <a:effectLst/>
              </a:rPr>
              <a:t>10. Bütünlük İlkesi</a:t>
            </a:r>
            <a:endParaRPr lang="en-GB" b="1" cap="none" dirty="0">
              <a:solidFill>
                <a:schemeClr val="tx1"/>
              </a:solidFill>
              <a:effectLst/>
            </a:endParaRPr>
          </a:p>
        </p:txBody>
      </p:sp>
      <p:sp>
        <p:nvSpPr>
          <p:cNvPr id="3" name="İçerik Yer Tutucusu 2"/>
          <p:cNvSpPr>
            <a:spLocks noGrp="1"/>
          </p:cNvSpPr>
          <p:nvPr>
            <p:ph idx="1"/>
          </p:nvPr>
        </p:nvSpPr>
        <p:spPr/>
        <p:txBody>
          <a:bodyPr/>
          <a:lstStyle/>
          <a:p>
            <a:r>
              <a:rPr lang="tr-TR" sz="2800" dirty="0" smtClean="0">
                <a:solidFill>
                  <a:schemeClr val="tx1"/>
                </a:solidFill>
              </a:rPr>
              <a:t>Çocuğun eğitilecek yönlerinin bir bütün olarak alınıp değerlendirilmesidir. Çocuk bedensel ve ruhsal (düşünce, duygu, irade gibi) yönlerden bir bütün olarak ele alınmalı ve dengeli olarak eğitilmelidir. Zaten bedensel ve ruhsal yönler sürekli olarak birbirlerini etkilerler ve birbirine bağlıdırlar. Sadece bedeni geliştirip zihni ve duygusal yönler geliştirilmezse, veya bunun tersi durumlarda dengesiz; hem topluma hem de kendine zararlı olabilecek insanlar yetişir. </a:t>
            </a:r>
          </a:p>
          <a:p>
            <a:endParaRPr lang="en-GB" dirty="0"/>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15</a:t>
            </a:fld>
            <a:endParaRPr lang="tr-TR"/>
          </a:p>
        </p:txBody>
      </p:sp>
    </p:spTree>
    <p:extLst>
      <p:ext uri="{BB962C8B-B14F-4D97-AF65-F5344CB8AC3E}">
        <p14:creationId xmlns:p14="http://schemas.microsoft.com/office/powerpoint/2010/main" val="1413089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57200"/>
            <a:ext cx="8380040" cy="838200"/>
          </a:xfrm>
        </p:spPr>
        <p:txBody>
          <a:bodyPr>
            <a:normAutofit/>
          </a:bodyPr>
          <a:lstStyle/>
          <a:p>
            <a:r>
              <a:rPr lang="tr-TR" sz="3200" b="1" cap="none" dirty="0" smtClean="0">
                <a:solidFill>
                  <a:schemeClr val="tx1"/>
                </a:solidFill>
                <a:effectLst/>
              </a:rPr>
              <a:t>11. Otoriteye İtaat  ve Özgürlük İlkesi</a:t>
            </a:r>
            <a:endParaRPr lang="en-GB" sz="3200" b="1" cap="none" dirty="0">
              <a:solidFill>
                <a:schemeClr val="tx1"/>
              </a:solidFill>
              <a:effectLst/>
            </a:endParaRPr>
          </a:p>
        </p:txBody>
      </p:sp>
      <p:sp>
        <p:nvSpPr>
          <p:cNvPr id="3" name="İçerik Yer Tutucusu 2"/>
          <p:cNvSpPr>
            <a:spLocks noGrp="1"/>
          </p:cNvSpPr>
          <p:nvPr>
            <p:ph idx="1"/>
          </p:nvPr>
        </p:nvSpPr>
        <p:spPr/>
        <p:txBody>
          <a:bodyPr/>
          <a:lstStyle/>
          <a:p>
            <a:r>
              <a:rPr lang="tr-TR" sz="2400" dirty="0" smtClean="0">
                <a:solidFill>
                  <a:schemeClr val="tx1"/>
                </a:solidFill>
              </a:rPr>
              <a:t>Öğretim çocuğun sosyalleşmesini sağlarken, anne-baba, okul yönetici ve öğretmenleri, yönetmelikleri, yasaları; toplumun diğer bireylerini, değerlerini, kültürel yapısını tanımalı ve saygı göstermelidir. </a:t>
            </a:r>
          </a:p>
          <a:p>
            <a:r>
              <a:rPr lang="tr-TR" sz="2400" dirty="0">
                <a:solidFill>
                  <a:schemeClr val="tx1"/>
                </a:solidFill>
              </a:rPr>
              <a:t>Ö</a:t>
            </a:r>
            <a:r>
              <a:rPr lang="tr-TR" sz="2400" dirty="0" smtClean="0">
                <a:solidFill>
                  <a:schemeClr val="tx1"/>
                </a:solidFill>
              </a:rPr>
              <a:t>ğretim faaliyetlerinde çocuğun kendi kararlarını verebilme, kendi kendini yönetme, kritik durumlarda özgür kalabilme, özgür kararlar vermenin sorumluluğunu alma becerileri öğretilmelidir. Okul bir takım bilgi, beceri, düşünce ve davranışları kazandırırken yapılan öğretimin gelecek zaman için yapıldığı ve çocuğun yetişkin olduğunda özgür kararlar ve yapıcı çözümler üretmesinin ne kadar önemli olduğu unutulmamalıdır.</a:t>
            </a:r>
            <a:endParaRPr lang="tr-TR" sz="2400" dirty="0">
              <a:solidFill>
                <a:schemeClr val="tx1"/>
              </a:solidFill>
            </a:endParaRPr>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16</a:t>
            </a:fld>
            <a:endParaRPr lang="tr-TR"/>
          </a:p>
        </p:txBody>
      </p:sp>
    </p:spTree>
    <p:extLst>
      <p:ext uri="{BB962C8B-B14F-4D97-AF65-F5344CB8AC3E}">
        <p14:creationId xmlns:p14="http://schemas.microsoft.com/office/powerpoint/2010/main" val="3746869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57200"/>
            <a:ext cx="8380040" cy="838200"/>
          </a:xfrm>
          <a:effectLst/>
        </p:spPr>
        <p:txBody>
          <a:bodyPr>
            <a:normAutofit fontScale="90000"/>
          </a:bodyPr>
          <a:lstStyle/>
          <a:p>
            <a:r>
              <a:rPr lang="tr-TR" b="1" cap="none" dirty="0" smtClean="0">
                <a:solidFill>
                  <a:schemeClr val="tx1"/>
                </a:solidFill>
                <a:effectLst/>
              </a:rPr>
              <a:t>12. Bilgi ve Becerilerin Güvence Altına Alınması İlkesi</a:t>
            </a:r>
            <a:endParaRPr lang="en-GB" b="1" cap="none" dirty="0">
              <a:solidFill>
                <a:schemeClr val="tx1"/>
              </a:solidFill>
              <a:effectLst/>
            </a:endParaRPr>
          </a:p>
        </p:txBody>
      </p:sp>
      <p:sp>
        <p:nvSpPr>
          <p:cNvPr id="3" name="İçerik Yer Tutucusu 2"/>
          <p:cNvSpPr>
            <a:spLocks noGrp="1"/>
          </p:cNvSpPr>
          <p:nvPr>
            <p:ph idx="1"/>
          </p:nvPr>
        </p:nvSpPr>
        <p:spPr/>
        <p:txBody>
          <a:bodyPr/>
          <a:lstStyle/>
          <a:p>
            <a:r>
              <a:rPr lang="tr-TR" sz="2800" dirty="0">
                <a:solidFill>
                  <a:schemeClr val="tx1"/>
                </a:solidFill>
              </a:rPr>
              <a:t>Ö</a:t>
            </a:r>
            <a:r>
              <a:rPr lang="tr-TR" sz="2800" dirty="0" smtClean="0">
                <a:solidFill>
                  <a:schemeClr val="tx1"/>
                </a:solidFill>
              </a:rPr>
              <a:t>ğretimde bilgi ve becerilerin tam ve doğru öğretilmesine önem verilmelidir. Öğretimin her kademesinde ve her dersinde, bilgi ve becerilerin tekrar ve alıştırma gibi yöntemlerle "tam öğretilmesi" hedef olmalıdır. Bu, bilgi ve becerileri güvence altına aldığı gibi, başarıların ve daha ileri öğretimlerin de güvence altına alınması demektir. </a:t>
            </a:r>
          </a:p>
          <a:p>
            <a:endParaRPr lang="en-GB" sz="2800" dirty="0"/>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17</a:t>
            </a:fld>
            <a:endParaRPr lang="tr-TR"/>
          </a:p>
        </p:txBody>
      </p:sp>
    </p:spTree>
    <p:extLst>
      <p:ext uri="{BB962C8B-B14F-4D97-AF65-F5344CB8AC3E}">
        <p14:creationId xmlns:p14="http://schemas.microsoft.com/office/powerpoint/2010/main" val="3354672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solidFill>
                  <a:schemeClr val="tx1"/>
                </a:solidFill>
              </a:rPr>
              <a:t>Özet ve Çalışma</a:t>
            </a:r>
            <a:endParaRPr lang="en-GB" cap="none" dirty="0">
              <a:solidFill>
                <a:schemeClr val="tx1"/>
              </a:solidFill>
            </a:endParaRPr>
          </a:p>
        </p:txBody>
      </p:sp>
      <p:sp>
        <p:nvSpPr>
          <p:cNvPr id="3" name="İçerik Yer Tutucusu 2"/>
          <p:cNvSpPr>
            <a:spLocks noGrp="1"/>
          </p:cNvSpPr>
          <p:nvPr>
            <p:ph idx="1"/>
          </p:nvPr>
        </p:nvSpPr>
        <p:spPr/>
        <p:txBody>
          <a:bodyPr/>
          <a:lstStyle/>
          <a:p>
            <a:r>
              <a:rPr lang="tr-TR" sz="2400" dirty="0" smtClean="0">
                <a:solidFill>
                  <a:schemeClr val="tx1"/>
                </a:solidFill>
              </a:rPr>
              <a:t>Yukarıda verilen 12 öğretim ilkesinin genel özellikleri nelerdir?</a:t>
            </a:r>
          </a:p>
          <a:p>
            <a:r>
              <a:rPr lang="tr-TR" sz="2400" u="sng" dirty="0" smtClean="0">
                <a:solidFill>
                  <a:schemeClr val="tx1"/>
                </a:solidFill>
              </a:rPr>
              <a:t>Tartışma:</a:t>
            </a:r>
          </a:p>
          <a:p>
            <a:pPr lvl="1"/>
            <a:r>
              <a:rPr lang="tr-TR" sz="2400" dirty="0" smtClean="0">
                <a:solidFill>
                  <a:schemeClr val="tx1"/>
                </a:solidFill>
              </a:rPr>
              <a:t>Gelecek yüzyılda öğretimin nasıl olabileceğini düşünmeye çalışın. </a:t>
            </a:r>
          </a:p>
          <a:p>
            <a:pPr lvl="1"/>
            <a:r>
              <a:rPr lang="tr-TR" sz="2400" dirty="0" smtClean="0">
                <a:solidFill>
                  <a:schemeClr val="tx1"/>
                </a:solidFill>
              </a:rPr>
              <a:t>Daha sonra arkadaşınızla birlikte çalışarak bu ilkelerden hangilerinin gelecek yüzyılda geçerliliğini kaybedebileceğini belirtin. </a:t>
            </a:r>
          </a:p>
          <a:p>
            <a:pPr lvl="1"/>
            <a:r>
              <a:rPr lang="tr-TR" sz="2400" dirty="0" smtClean="0">
                <a:solidFill>
                  <a:schemeClr val="tx1"/>
                </a:solidFill>
              </a:rPr>
              <a:t>Gelecekte düşündüğünüz eğitim ortamına uygun bir öğretim ilkesini yazarak 13. ilke olarak listeye ekleyin.</a:t>
            </a:r>
            <a:endParaRPr lang="en-GB" sz="2400" dirty="0">
              <a:solidFill>
                <a:schemeClr val="tx1"/>
              </a:solidFill>
            </a:endParaRPr>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18</a:t>
            </a:fld>
            <a:endParaRPr lang="tr-TR"/>
          </a:p>
        </p:txBody>
      </p:sp>
    </p:spTree>
    <p:extLst>
      <p:ext uri="{BB962C8B-B14F-4D97-AF65-F5344CB8AC3E}">
        <p14:creationId xmlns:p14="http://schemas.microsoft.com/office/powerpoint/2010/main" val="372354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SORULAR</a:t>
            </a:r>
            <a:endParaRPr lang="en-GB" dirty="0"/>
          </a:p>
        </p:txBody>
      </p:sp>
      <p:sp>
        <p:nvSpPr>
          <p:cNvPr id="3" name="İçerik Yer Tutucusu 2"/>
          <p:cNvSpPr>
            <a:spLocks noGrp="1"/>
          </p:cNvSpPr>
          <p:nvPr>
            <p:ph idx="1"/>
          </p:nvPr>
        </p:nvSpPr>
        <p:spPr/>
        <p:txBody>
          <a:bodyPr/>
          <a:lstStyle/>
          <a:p>
            <a:pPr lvl="0"/>
            <a:r>
              <a:rPr lang="tr-TR" sz="2800" dirty="0" smtClean="0">
                <a:solidFill>
                  <a:schemeClr val="tx1"/>
                </a:solidFill>
              </a:rPr>
              <a:t>Günümüzdeki </a:t>
            </a:r>
            <a:r>
              <a:rPr lang="tr-TR" sz="2800" dirty="0">
                <a:solidFill>
                  <a:schemeClr val="tx1"/>
                </a:solidFill>
              </a:rPr>
              <a:t>öğretim faaliyetlerinde sadece dinleyerek anlamaya çalışan öğrenci yerine, derse aktif olarak katılan, soru soran, bazı konuları kendine özgü plan ve tekniklerle araştıran, bulduklarını sistemli hale getirip düzenleyen, karşılaştırmalar yapan, gözleyen, düşünüp sonuç çıkaran ve bu şekilde derse katılan öğrenci istenmektedir.”  Bu yaklaşımı benimseyen bir </a:t>
            </a:r>
            <a:r>
              <a:rPr lang="tr-TR" sz="2800" dirty="0" smtClean="0">
                <a:solidFill>
                  <a:schemeClr val="tx1"/>
                </a:solidFill>
              </a:rPr>
              <a:t>öğretmen ne yapmalıdır?</a:t>
            </a:r>
          </a:p>
          <a:p>
            <a:pPr lvl="0"/>
            <a:endParaRPr lang="en-GB" sz="2800" dirty="0"/>
          </a:p>
          <a:p>
            <a:endParaRPr lang="en-GB" dirty="0"/>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2</a:t>
            </a:fld>
            <a:endParaRPr lang="tr-TR"/>
          </a:p>
        </p:txBody>
      </p:sp>
    </p:spTree>
    <p:extLst>
      <p:ext uri="{BB962C8B-B14F-4D97-AF65-F5344CB8AC3E}">
        <p14:creationId xmlns:p14="http://schemas.microsoft.com/office/powerpoint/2010/main" val="2285430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GB" dirty="0"/>
          </a:p>
        </p:txBody>
      </p:sp>
      <p:sp>
        <p:nvSpPr>
          <p:cNvPr id="3" name="İçerik Yer Tutucusu 2"/>
          <p:cNvSpPr>
            <a:spLocks noGrp="1"/>
          </p:cNvSpPr>
          <p:nvPr>
            <p:ph idx="1"/>
          </p:nvPr>
        </p:nvSpPr>
        <p:spPr/>
        <p:txBody>
          <a:bodyPr/>
          <a:lstStyle/>
          <a:p>
            <a:pPr lvl="0"/>
            <a:r>
              <a:rPr lang="tr-TR" dirty="0">
                <a:solidFill>
                  <a:schemeClr val="tx1"/>
                </a:solidFill>
              </a:rPr>
              <a:t>Bir öğretmen trafik kurallarını öğretirken öncelikle sınıfta var olan ancak yazılı olmayan trafik kurallarından örnekler verir. Örneğin duvar kenarında oturan Ayşe’nin öğretmenin yanına gidebilmesi için koridor tarafında oturan Ali’nin yol vermesi gerektiğini anlatır. Bu öğretmen hangi ilkeye göre örnek vermiştir?</a:t>
            </a:r>
          </a:p>
          <a:p>
            <a:endParaRPr lang="en-GB" dirty="0"/>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3</a:t>
            </a:fld>
            <a:endParaRPr lang="tr-TR"/>
          </a:p>
        </p:txBody>
      </p:sp>
    </p:spTree>
    <p:extLst>
      <p:ext uri="{BB962C8B-B14F-4D97-AF65-F5344CB8AC3E}">
        <p14:creationId xmlns:p14="http://schemas.microsoft.com/office/powerpoint/2010/main" val="2604560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tr-TR" dirty="0">
                <a:solidFill>
                  <a:schemeClr val="tx1"/>
                </a:solidFill>
              </a:rPr>
              <a:t>Ayşe öğretmen ilköğretim birinci sınıf öğrencilerine ahlak kavramını öğretmeye çalışmış ancak bu kavramı öğrenemediklerini gözlemlemiştir. İlköğretim birinci sınıf öğrencilerinin bu kavramı </a:t>
            </a:r>
            <a:r>
              <a:rPr lang="tr-TR" u="sng" dirty="0">
                <a:solidFill>
                  <a:schemeClr val="tx1"/>
                </a:solidFill>
              </a:rPr>
              <a:t>öğrenememeleri </a:t>
            </a:r>
            <a:r>
              <a:rPr lang="tr-TR" dirty="0">
                <a:solidFill>
                  <a:schemeClr val="tx1"/>
                </a:solidFill>
              </a:rPr>
              <a:t>nasıl açıklanır?</a:t>
            </a:r>
            <a:endParaRPr lang="en-GB" dirty="0">
              <a:solidFill>
                <a:schemeClr val="tx1"/>
              </a:solidFill>
            </a:endParaRPr>
          </a:p>
          <a:p>
            <a:endParaRPr lang="en-GB" dirty="0"/>
          </a:p>
        </p:txBody>
      </p:sp>
      <p:sp>
        <p:nvSpPr>
          <p:cNvPr id="4" name="Slayt Numarası Yer Tutucusu 3"/>
          <p:cNvSpPr>
            <a:spLocks noGrp="1"/>
          </p:cNvSpPr>
          <p:nvPr>
            <p:ph type="sldNum" sz="quarter" idx="12"/>
          </p:nvPr>
        </p:nvSpPr>
        <p:spPr/>
        <p:txBody>
          <a:bodyPr/>
          <a:lstStyle/>
          <a:p>
            <a:pPr>
              <a:defRPr/>
            </a:pPr>
            <a:fld id="{F3277880-4E91-4405-A9A5-4EAB8E9DE36B}" type="slidenum">
              <a:rPr lang="tr-TR" smtClean="0"/>
              <a:pPr>
                <a:defRPr/>
              </a:pPr>
              <a:t>4</a:t>
            </a:fld>
            <a:endParaRPr lang="tr-TR"/>
          </a:p>
        </p:txBody>
      </p:sp>
    </p:spTree>
    <p:extLst>
      <p:ext uri="{BB962C8B-B14F-4D97-AF65-F5344CB8AC3E}">
        <p14:creationId xmlns:p14="http://schemas.microsoft.com/office/powerpoint/2010/main" val="2985166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p:cNvSpPr txBox="1">
            <a:spLocks noChangeArrowheads="1"/>
          </p:cNvSpPr>
          <p:nvPr/>
        </p:nvSpPr>
        <p:spPr bwMode="auto">
          <a:xfrm>
            <a:off x="1116013" y="533400"/>
            <a:ext cx="5818187" cy="708025"/>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lgn="ctr" eaLnBrk="1" hangingPunct="1">
              <a:spcBef>
                <a:spcPct val="50000"/>
              </a:spcBef>
              <a:defRPr/>
            </a:pPr>
            <a:r>
              <a:rPr lang="tr-TR" sz="4000" b="1" dirty="0" smtClean="0">
                <a:solidFill>
                  <a:schemeClr val="tx2"/>
                </a:solidFill>
                <a:latin typeface="+mn-lt"/>
              </a:rPr>
              <a:t>Öğretim İlkeleri</a:t>
            </a:r>
          </a:p>
        </p:txBody>
      </p:sp>
      <p:sp>
        <p:nvSpPr>
          <p:cNvPr id="11267" name="Text Box 3"/>
          <p:cNvSpPr txBox="1">
            <a:spLocks noChangeArrowheads="1"/>
          </p:cNvSpPr>
          <p:nvPr/>
        </p:nvSpPr>
        <p:spPr bwMode="auto">
          <a:xfrm>
            <a:off x="1295400" y="19050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endParaRPr lang="en-US"/>
          </a:p>
        </p:txBody>
      </p:sp>
      <p:sp>
        <p:nvSpPr>
          <p:cNvPr id="11268" name="Text Box 4"/>
          <p:cNvSpPr txBox="1">
            <a:spLocks noChangeArrowheads="1"/>
          </p:cNvSpPr>
          <p:nvPr/>
        </p:nvSpPr>
        <p:spPr bwMode="auto">
          <a:xfrm>
            <a:off x="539750" y="1263650"/>
            <a:ext cx="7561263"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marL="457200" indent="-457200" eaLnBrk="1" hangingPunct="1">
              <a:spcBef>
                <a:spcPct val="50000"/>
              </a:spcBef>
              <a:buFont typeface="+mj-lt"/>
              <a:buAutoNum type="arabicPeriod"/>
            </a:pPr>
            <a:r>
              <a:rPr lang="tr-TR" sz="1600" dirty="0" smtClean="0">
                <a:latin typeface="Verdana" pitchFamily="34" charset="0"/>
              </a:rPr>
              <a:t>Öğrenciye görelik ilkesi</a:t>
            </a:r>
          </a:p>
          <a:p>
            <a:pPr marL="457200" indent="-457200" eaLnBrk="1" hangingPunct="1">
              <a:spcBef>
                <a:spcPct val="50000"/>
              </a:spcBef>
              <a:buFont typeface="+mj-lt"/>
              <a:buAutoNum type="arabicPeriod"/>
            </a:pPr>
            <a:r>
              <a:rPr lang="tr-TR" sz="1600" dirty="0" smtClean="0">
                <a:latin typeface="Verdana" pitchFamily="34" charset="0"/>
              </a:rPr>
              <a:t>Yakından uzağa ilkesi</a:t>
            </a:r>
          </a:p>
          <a:p>
            <a:pPr marL="457200" indent="-457200" eaLnBrk="1" hangingPunct="1">
              <a:spcBef>
                <a:spcPct val="50000"/>
              </a:spcBef>
              <a:buFont typeface="+mj-lt"/>
              <a:buAutoNum type="arabicPeriod"/>
            </a:pPr>
            <a:r>
              <a:rPr lang="tr-TR" sz="1600" dirty="0" smtClean="0">
                <a:latin typeface="Verdana" pitchFamily="34" charset="0"/>
              </a:rPr>
              <a:t>Bilinenden bilinmeye</a:t>
            </a:r>
            <a:r>
              <a:rPr lang="tr-TR" sz="1600" dirty="0" smtClean="0">
                <a:latin typeface="Arial" charset="0"/>
              </a:rPr>
              <a:t>ne</a:t>
            </a:r>
            <a:r>
              <a:rPr lang="tr-TR" sz="1600" dirty="0" smtClean="0">
                <a:latin typeface="Verdana" pitchFamily="34" charset="0"/>
              </a:rPr>
              <a:t> ilkesi</a:t>
            </a:r>
          </a:p>
          <a:p>
            <a:pPr marL="457200" indent="-457200" eaLnBrk="1" hangingPunct="1">
              <a:spcBef>
                <a:spcPct val="50000"/>
              </a:spcBef>
              <a:buFont typeface="+mj-lt"/>
              <a:buAutoNum type="arabicPeriod"/>
            </a:pPr>
            <a:r>
              <a:rPr lang="tr-TR" sz="1600" dirty="0" smtClean="0">
                <a:latin typeface="Verdana" pitchFamily="34" charset="0"/>
              </a:rPr>
              <a:t> Açıklık ilkesi</a:t>
            </a:r>
          </a:p>
          <a:p>
            <a:pPr marL="457200" indent="-457200" eaLnBrk="1" hangingPunct="1">
              <a:spcBef>
                <a:spcPct val="50000"/>
              </a:spcBef>
              <a:buFont typeface="+mj-lt"/>
              <a:buAutoNum type="arabicPeriod"/>
            </a:pPr>
            <a:r>
              <a:rPr lang="tr-TR" sz="1600" dirty="0" smtClean="0">
                <a:latin typeface="Verdana" pitchFamily="34" charset="0"/>
              </a:rPr>
              <a:t>Somuttan-soyuta ilkesi</a:t>
            </a:r>
          </a:p>
          <a:p>
            <a:pPr marL="457200" indent="-457200" eaLnBrk="1" hangingPunct="1">
              <a:spcBef>
                <a:spcPct val="50000"/>
              </a:spcBef>
              <a:buFont typeface="+mj-lt"/>
              <a:buAutoNum type="arabicPeriod"/>
            </a:pPr>
            <a:r>
              <a:rPr lang="tr-TR" sz="1600" dirty="0" smtClean="0">
                <a:latin typeface="Verdana" pitchFamily="34" charset="0"/>
              </a:rPr>
              <a:t>Ekonomiklik ilkesi</a:t>
            </a:r>
          </a:p>
          <a:p>
            <a:pPr marL="457200" indent="-457200" eaLnBrk="1" hangingPunct="1">
              <a:spcBef>
                <a:spcPct val="50000"/>
              </a:spcBef>
              <a:buFont typeface="+mj-lt"/>
              <a:buAutoNum type="arabicPeriod"/>
            </a:pPr>
            <a:r>
              <a:rPr lang="tr-TR" sz="1600" dirty="0" smtClean="0">
                <a:latin typeface="Verdana" pitchFamily="34" charset="0"/>
              </a:rPr>
              <a:t>Kolaydan zora ilkesi</a:t>
            </a:r>
          </a:p>
          <a:p>
            <a:pPr marL="457200" indent="-457200" eaLnBrk="1" hangingPunct="1">
              <a:spcBef>
                <a:spcPct val="50000"/>
              </a:spcBef>
              <a:buFont typeface="+mj-lt"/>
              <a:buAutoNum type="arabicPeriod"/>
            </a:pPr>
            <a:r>
              <a:rPr lang="tr-TR" sz="1600" dirty="0" smtClean="0">
                <a:latin typeface="Verdana" pitchFamily="34" charset="0"/>
              </a:rPr>
              <a:t>Hayata yakınlık ilkesi</a:t>
            </a:r>
          </a:p>
          <a:p>
            <a:pPr marL="457200" indent="-457200" eaLnBrk="1" hangingPunct="1">
              <a:spcBef>
                <a:spcPct val="50000"/>
              </a:spcBef>
              <a:buFont typeface="+mj-lt"/>
              <a:buAutoNum type="arabicPeriod"/>
            </a:pPr>
            <a:r>
              <a:rPr lang="tr-TR" sz="1600" dirty="0" smtClean="0">
                <a:latin typeface="Verdana" pitchFamily="34" charset="0"/>
              </a:rPr>
              <a:t>Yaparak ve yaşayarak öğrenme (aktivite)  ilkesi</a:t>
            </a:r>
          </a:p>
          <a:p>
            <a:pPr marL="457200" indent="-457200" eaLnBrk="1" hangingPunct="1">
              <a:spcBef>
                <a:spcPct val="50000"/>
              </a:spcBef>
              <a:buFont typeface="+mj-lt"/>
              <a:buAutoNum type="arabicPeriod"/>
            </a:pPr>
            <a:r>
              <a:rPr lang="tr-TR" sz="1600" dirty="0" smtClean="0">
                <a:latin typeface="Verdana" pitchFamily="34" charset="0"/>
              </a:rPr>
              <a:t>Bütünlük ilkesi</a:t>
            </a:r>
          </a:p>
          <a:p>
            <a:pPr marL="457200" indent="-457200" eaLnBrk="1" hangingPunct="1">
              <a:spcBef>
                <a:spcPct val="50000"/>
              </a:spcBef>
              <a:buFont typeface="+mj-lt"/>
              <a:buAutoNum type="arabicPeriod"/>
            </a:pPr>
            <a:r>
              <a:rPr lang="tr-TR" sz="1600" dirty="0" smtClean="0">
                <a:latin typeface="Verdana" pitchFamily="34" charset="0"/>
              </a:rPr>
              <a:t>Otoriteye itaat ve özgürlük ilkesi</a:t>
            </a:r>
          </a:p>
          <a:p>
            <a:pPr marL="457200" indent="-457200" eaLnBrk="1" hangingPunct="1">
              <a:spcBef>
                <a:spcPct val="50000"/>
              </a:spcBef>
              <a:buFont typeface="+mj-lt"/>
              <a:buAutoNum type="arabicPeriod"/>
            </a:pPr>
            <a:r>
              <a:rPr lang="tr-TR" sz="1600" dirty="0" smtClean="0">
                <a:latin typeface="Verdana" pitchFamily="34" charset="0"/>
              </a:rPr>
              <a:t>Bilgi ve becerilerin güvence altına alınması ilkesi</a:t>
            </a:r>
            <a:endParaRPr lang="tr-TR" sz="1600" dirty="0">
              <a:latin typeface="Verdana" pitchFamily="34" charset="0"/>
            </a:endParaRPr>
          </a:p>
        </p:txBody>
      </p:sp>
      <p:pic>
        <p:nvPicPr>
          <p:cNvPr id="11270" name="Picture 6" descr="C:\Documents and Settings\egitmen\Belgelerim\Resimlerim\ads%C4%B1z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114425"/>
            <a:ext cx="3384375" cy="404276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heel spokes="2"/>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2"/>
          <p:cNvSpPr txBox="1">
            <a:spLocks noChangeArrowheads="1"/>
          </p:cNvSpPr>
          <p:nvPr/>
        </p:nvSpPr>
        <p:spPr bwMode="auto">
          <a:xfrm>
            <a:off x="685800" y="609600"/>
            <a:ext cx="6629400" cy="646113"/>
          </a:xfrm>
          <a:prstGeom prst="rect">
            <a:avLst/>
          </a:prstGeom>
          <a:noFill/>
          <a:ln>
            <a:noFill/>
          </a:ln>
          <a:extLst/>
        </p:spPr>
        <p:txBody>
          <a:bodyPr wrap="square">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3600" b="1" dirty="0" smtClean="0">
                <a:latin typeface="+mj-lt"/>
              </a:rPr>
              <a:t>1. Öğrenciye Görelik İlkesi</a:t>
            </a:r>
          </a:p>
        </p:txBody>
      </p:sp>
      <p:sp>
        <p:nvSpPr>
          <p:cNvPr id="11268" name="Text Box 3"/>
          <p:cNvSpPr txBox="1">
            <a:spLocks noChangeArrowheads="1"/>
          </p:cNvSpPr>
          <p:nvPr/>
        </p:nvSpPr>
        <p:spPr bwMode="auto">
          <a:xfrm>
            <a:off x="685800" y="1447800"/>
            <a:ext cx="7702550" cy="4278094"/>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3200" dirty="0" smtClean="0">
                <a:latin typeface="+mj-lt"/>
              </a:rPr>
              <a:t>Öğretim sırasındaki tüm etkinliklerde öğrencilerin bireysel farklılıkları dikkate alınmalıdır. </a:t>
            </a:r>
          </a:p>
          <a:p>
            <a:pPr eaLnBrk="1" hangingPunct="1">
              <a:spcBef>
                <a:spcPct val="50000"/>
              </a:spcBef>
              <a:defRPr/>
            </a:pPr>
            <a:r>
              <a:rPr lang="tr-TR" sz="3200" dirty="0" smtClean="0">
                <a:latin typeface="+mj-lt"/>
              </a:rPr>
              <a:t>Konu seçiminde, yöntem seçiminde öğretim öğrenciye uygun yürütülmelidir.</a:t>
            </a:r>
          </a:p>
          <a:p>
            <a:pPr eaLnBrk="1" hangingPunct="1">
              <a:spcBef>
                <a:spcPct val="50000"/>
              </a:spcBef>
              <a:defRPr/>
            </a:pPr>
            <a:endParaRPr lang="tr-TR" sz="3200" dirty="0" smtClean="0">
              <a:latin typeface="+mj-lt"/>
            </a:endParaRPr>
          </a:p>
          <a:p>
            <a:pPr eaLnBrk="1" hangingPunct="1">
              <a:lnSpc>
                <a:spcPct val="150000"/>
              </a:lnSpc>
              <a:spcBef>
                <a:spcPct val="50000"/>
              </a:spcBef>
              <a:defRPr/>
            </a:pPr>
            <a:endParaRPr lang="tr-TR" dirty="0" smtClean="0">
              <a:latin typeface="Arial" charset="0"/>
            </a:endParaRPr>
          </a:p>
        </p:txBody>
      </p:sp>
    </p:spTree>
  </p:cSld>
  <p:clrMapOvr>
    <a:masterClrMapping/>
  </p:clrMapOvr>
  <p:transition spd="med">
    <p:wheel spokes="2"/>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2"/>
          <p:cNvSpPr txBox="1">
            <a:spLocks noChangeArrowheads="1"/>
          </p:cNvSpPr>
          <p:nvPr/>
        </p:nvSpPr>
        <p:spPr bwMode="auto">
          <a:xfrm>
            <a:off x="1547664" y="430148"/>
            <a:ext cx="5581799" cy="646113"/>
          </a:xfrm>
          <a:prstGeom prst="rect">
            <a:avLst/>
          </a:prstGeom>
          <a:noFill/>
          <a:ln>
            <a:noFill/>
          </a:ln>
          <a:extLst/>
        </p:spPr>
        <p:txBody>
          <a:bodyPr wrap="square">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3600" b="1" dirty="0" smtClean="0">
                <a:latin typeface="+mj-lt"/>
              </a:rPr>
              <a:t>2. Yakından Uzağa İlkesi</a:t>
            </a:r>
          </a:p>
        </p:txBody>
      </p:sp>
      <p:sp>
        <p:nvSpPr>
          <p:cNvPr id="12292" name="Text Box 3"/>
          <p:cNvSpPr txBox="1">
            <a:spLocks noChangeArrowheads="1"/>
          </p:cNvSpPr>
          <p:nvPr/>
        </p:nvSpPr>
        <p:spPr bwMode="auto">
          <a:xfrm>
            <a:off x="684213" y="1371600"/>
            <a:ext cx="7632700" cy="3540125"/>
          </a:xfrm>
          <a:prstGeom prst="rect">
            <a:avLst/>
          </a:prstGeom>
          <a:noFill/>
          <a:ln>
            <a:noFill/>
          </a:ln>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defRPr/>
            </a:pPr>
            <a:r>
              <a:rPr lang="tr-TR" sz="3200" dirty="0" smtClean="0">
                <a:latin typeface="+mj-lt"/>
              </a:rPr>
              <a:t>İşlenecek olan konuların, verilecek olan örneklerin, problemlerin, olayların seçiminde öncelik öğrencinin içinde yaşadığı doğal ve toplumsal çevre olmalıdır.</a:t>
            </a:r>
          </a:p>
          <a:p>
            <a:pPr eaLnBrk="1" hangingPunct="1">
              <a:lnSpc>
                <a:spcPct val="150000"/>
              </a:lnSpc>
              <a:spcBef>
                <a:spcPct val="50000"/>
              </a:spcBef>
              <a:defRPr/>
            </a:pPr>
            <a:endParaRPr lang="tr-TR" dirty="0" smtClean="0">
              <a:latin typeface="Arial" charset="0"/>
            </a:endParaRPr>
          </a:p>
          <a:p>
            <a:pPr eaLnBrk="1" hangingPunct="1">
              <a:lnSpc>
                <a:spcPct val="150000"/>
              </a:lnSpc>
              <a:spcBef>
                <a:spcPct val="50000"/>
              </a:spcBef>
              <a:defRPr/>
            </a:pPr>
            <a:endParaRPr lang="tr-TR" dirty="0" smtClean="0">
              <a:latin typeface="Arial" charset="0"/>
            </a:endParaRPr>
          </a:p>
        </p:txBody>
      </p:sp>
      <p:pic>
        <p:nvPicPr>
          <p:cNvPr id="13316" name="Picture 4" descr="C:\Documents and Settings\egitmen\Belgelerim\Resimlerim\1dlo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861048"/>
            <a:ext cx="6480720" cy="28803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331640" y="457200"/>
            <a:ext cx="605976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pPr>
            <a:r>
              <a:rPr lang="tr-TR" sz="3600" b="1" dirty="0" smtClean="0">
                <a:latin typeface="Calibri" pitchFamily="34" charset="0"/>
              </a:rPr>
              <a:t>3. Bilinenden </a:t>
            </a:r>
            <a:r>
              <a:rPr lang="tr-TR" sz="3600" b="1" dirty="0">
                <a:latin typeface="Calibri" pitchFamily="34" charset="0"/>
              </a:rPr>
              <a:t>Bilinmeye İlkesi</a:t>
            </a:r>
          </a:p>
        </p:txBody>
      </p:sp>
      <p:sp>
        <p:nvSpPr>
          <p:cNvPr id="14339" name="Text Box 3"/>
          <p:cNvSpPr txBox="1">
            <a:spLocks noChangeArrowheads="1"/>
          </p:cNvSpPr>
          <p:nvPr/>
        </p:nvSpPr>
        <p:spPr bwMode="auto">
          <a:xfrm>
            <a:off x="684213" y="1447800"/>
            <a:ext cx="7704137"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lnSpc>
                <a:spcPct val="130000"/>
              </a:lnSpc>
              <a:spcBef>
                <a:spcPct val="50000"/>
              </a:spcBef>
            </a:pPr>
            <a:r>
              <a:rPr lang="tr-TR" sz="3200" dirty="0">
                <a:latin typeface="Calibri" pitchFamily="34" charset="0"/>
              </a:rPr>
              <a:t>Yeni konuya geçmeden önce, o konuya ilişkin bilgilerin gözden geçirilmesi, hatırlanması gerekir. Özellikle öğrenilmesi birbirine zincirleme bağlı, </a:t>
            </a:r>
            <a:r>
              <a:rPr lang="tr-TR" sz="3200" dirty="0" err="1">
                <a:latin typeface="Calibri" pitchFamily="34" charset="0"/>
              </a:rPr>
              <a:t>önkoşullu</a:t>
            </a:r>
            <a:r>
              <a:rPr lang="tr-TR" sz="3200" dirty="0">
                <a:latin typeface="Calibri" pitchFamily="34" charset="0"/>
              </a:rPr>
              <a:t> olan derslerin (Matematik, Yabancı dil gibi) öğretiminde bu ilkeye dikkat edilmelidir.</a:t>
            </a:r>
          </a:p>
          <a:p>
            <a:pPr eaLnBrk="1" hangingPunct="1">
              <a:lnSpc>
                <a:spcPct val="130000"/>
              </a:lnSpc>
              <a:spcBef>
                <a:spcPct val="50000"/>
              </a:spcBef>
            </a:pPr>
            <a:endParaRPr lang="tr-TR" dirty="0"/>
          </a:p>
          <a:p>
            <a:pPr eaLnBrk="1" hangingPunct="1">
              <a:lnSpc>
                <a:spcPct val="130000"/>
              </a:lnSpc>
              <a:spcBef>
                <a:spcPct val="50000"/>
              </a:spcBef>
            </a:pPr>
            <a:endParaRPr lang="tr-TR" dirty="0"/>
          </a:p>
        </p:txBody>
      </p:sp>
    </p:spTree>
  </p:cSld>
  <p:clrMapOvr>
    <a:masterClrMapping/>
  </p:clrMapOvr>
  <p:transition spd="med">
    <p:wheel spokes="2"/>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524000" y="457200"/>
            <a:ext cx="5791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spcBef>
                <a:spcPct val="50000"/>
              </a:spcBef>
              <a:buClr>
                <a:srgbClr val="99FF33"/>
              </a:buClr>
              <a:buFont typeface="Wingdings" pitchFamily="2" charset="2"/>
              <a:buNone/>
            </a:pPr>
            <a:r>
              <a:rPr lang="tr-TR" sz="3600" b="1" dirty="0" smtClean="0">
                <a:latin typeface="Calibri" pitchFamily="34" charset="0"/>
              </a:rPr>
              <a:t>4. Açıklık </a:t>
            </a:r>
            <a:r>
              <a:rPr lang="tr-TR" sz="3600" b="1" dirty="0">
                <a:latin typeface="Calibri" pitchFamily="34" charset="0"/>
              </a:rPr>
              <a:t>ilkesi</a:t>
            </a:r>
          </a:p>
        </p:txBody>
      </p:sp>
      <p:sp>
        <p:nvSpPr>
          <p:cNvPr id="15363" name="Text Box 3"/>
          <p:cNvSpPr txBox="1">
            <a:spLocks noChangeArrowheads="1"/>
          </p:cNvSpPr>
          <p:nvPr/>
        </p:nvSpPr>
        <p:spPr bwMode="auto">
          <a:xfrm>
            <a:off x="467544" y="1447800"/>
            <a:ext cx="7848872" cy="5152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lnSpc>
                <a:spcPct val="130000"/>
              </a:lnSpc>
              <a:spcBef>
                <a:spcPct val="50000"/>
              </a:spcBef>
            </a:pPr>
            <a:r>
              <a:rPr lang="tr-TR" dirty="0">
                <a:latin typeface="Arial" charset="0"/>
              </a:rPr>
              <a:t>Öğretim sırasında, ne kadar çok duyu organına hitap edilirse, yapılan öğretim o derece etkili olur ve öğrenmenin kalıcılığı artar. Araç-gereç kullanma, uygulamalı çalışmalar yapma, gezi gözlem faaliyetlerinde bulunma bu ilkeye hizmet eder.</a:t>
            </a:r>
          </a:p>
          <a:p>
            <a:pPr eaLnBrk="1" hangingPunct="1">
              <a:lnSpc>
                <a:spcPct val="130000"/>
              </a:lnSpc>
              <a:spcBef>
                <a:spcPct val="50000"/>
              </a:spcBef>
            </a:pPr>
            <a:endParaRPr lang="tr-TR" dirty="0">
              <a:latin typeface="Arial" charset="0"/>
            </a:endParaRPr>
          </a:p>
          <a:p>
            <a:pPr eaLnBrk="1" hangingPunct="1">
              <a:lnSpc>
                <a:spcPct val="130000"/>
              </a:lnSpc>
              <a:spcBef>
                <a:spcPct val="50000"/>
              </a:spcBef>
            </a:pPr>
            <a:endParaRPr lang="tr-TR" dirty="0">
              <a:latin typeface="Arial" charset="0"/>
            </a:endParaRPr>
          </a:p>
          <a:p>
            <a:pPr eaLnBrk="1" hangingPunct="1">
              <a:lnSpc>
                <a:spcPct val="130000"/>
              </a:lnSpc>
              <a:spcBef>
                <a:spcPct val="50000"/>
              </a:spcBef>
            </a:pPr>
            <a:endParaRPr lang="tr-TR" dirty="0">
              <a:latin typeface="Arial" charset="0"/>
            </a:endParaRPr>
          </a:p>
          <a:p>
            <a:pPr eaLnBrk="1" hangingPunct="1">
              <a:lnSpc>
                <a:spcPct val="130000"/>
              </a:lnSpc>
              <a:spcBef>
                <a:spcPct val="50000"/>
              </a:spcBef>
            </a:pPr>
            <a:endParaRPr lang="tr-TR" dirty="0">
              <a:latin typeface="Arial" charset="0"/>
            </a:endParaRPr>
          </a:p>
        </p:txBody>
      </p:sp>
      <p:pic>
        <p:nvPicPr>
          <p:cNvPr id="15364" name="Picture 4" descr="C:\Documents and Settings\egitmen\Belgelerim\Resimlerim\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4023890"/>
            <a:ext cx="6408712" cy="25760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is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Tem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499</TotalTime>
  <Words>798</Words>
  <Application>Microsoft Office PowerPoint</Application>
  <PresentationFormat>Ekran Gösterisi (4:3)</PresentationFormat>
  <Paragraphs>64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Gezinti</vt:lpstr>
      <vt:lpstr>GENEL ÖĞRETİM İLKELERİ</vt:lpstr>
      <vt:lpstr>SORULAR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7. Kolaydan Zora İlkesi</vt:lpstr>
      <vt:lpstr>8. Hayata Uygunluk İlkesi</vt:lpstr>
      <vt:lpstr>9. Yaparak ve Yaşayarak (Aktivite) Öğrenme</vt:lpstr>
      <vt:lpstr>10. Bütünlük İlkesi</vt:lpstr>
      <vt:lpstr>11. Otoriteye İtaat  ve Özgürlük İlkesi</vt:lpstr>
      <vt:lpstr>12. Bilgi ve Becerilerin Güvence Altına Alınması İlkesi</vt:lpstr>
      <vt:lpstr>Özet ve Çalışma</vt:lpstr>
    </vt:vector>
  </TitlesOfParts>
  <Company>Egitim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mustafa akdag</dc:creator>
  <cp:lastModifiedBy>EGITMEN</cp:lastModifiedBy>
  <cp:revision>43</cp:revision>
  <dcterms:created xsi:type="dcterms:W3CDTF">2003-03-11T10:24:22Z</dcterms:created>
  <dcterms:modified xsi:type="dcterms:W3CDTF">2012-10-02T09:48:25Z</dcterms:modified>
</cp:coreProperties>
</file>