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2" r:id="rId4"/>
    <p:sldId id="263" r:id="rId5"/>
    <p:sldId id="280" r:id="rId6"/>
    <p:sldId id="281" r:id="rId7"/>
    <p:sldId id="283" r:id="rId8"/>
    <p:sldId id="285" r:id="rId9"/>
    <p:sldId id="286" r:id="rId10"/>
    <p:sldId id="287" r:id="rId11"/>
    <p:sldId id="291" r:id="rId12"/>
    <p:sldId id="28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7DB8-137F-46F7-8D9C-87CB24DEDD0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941E-C674-4B5C-8859-531BB6A882B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67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D756-6FB0-4A0D-A386-687A1D2A8D1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94604-510B-4DB0-B4C3-DC0D3B257A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60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47A8E-1F88-44D8-B3DB-CC4796FF88E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D4FED-1D7A-464C-A1A0-92BBE7843AF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343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7DB8-137F-46F7-8D9C-87CB24DEDD0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941E-C674-4B5C-8859-531BB6A882B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244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EF0A-1261-44A1-8489-58D3A08F7D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52A3F-A4AC-4AB0-A7A7-912C756936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382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3FA7-60A7-495C-98DF-C3AED1FCE80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F9F7-61EC-4D3D-895D-241B0CF3F0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849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0366-9C8E-43BB-99AC-7F563949ACD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83DB-EC4B-4CA3-8310-3C2AA6D981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787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2F46-A149-4675-8584-9A29D4E435A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2AC8-EC04-46EC-9470-E739ED7A4E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912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0853F-29AE-43CA-9BFF-E8F4CCA753A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A796-266A-46C7-8393-FD55FD5294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117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D047-133C-4A34-800D-531451CE583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AC81-E9B4-47AA-B743-510F699FF2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862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E85C3-AE01-412C-8345-A95B310BD2A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4D81-C067-4D7C-9A3D-09C394BF265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41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EF0A-1261-44A1-8489-58D3A08F7D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52A3F-A4AC-4AB0-A7A7-912C756936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47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D5AE-91FC-4842-A118-EE14650E412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4FC7A-C32E-488D-B165-C494EB20B89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827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D756-6FB0-4A0D-A386-687A1D2A8D1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94604-510B-4DB0-B4C3-DC0D3B257A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1498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47A8E-1F88-44D8-B3DB-CC4796FF88E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D4FED-1D7A-464C-A1A0-92BBE7843AF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84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3FA7-60A7-495C-98DF-C3AED1FCE80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F9F7-61EC-4D3D-895D-241B0CF3F0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1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0366-9C8E-43BB-99AC-7F563949ACD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83DB-EC4B-4CA3-8310-3C2AA6D981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34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2F46-A149-4675-8584-9A29D4E435A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2AC8-EC04-46EC-9470-E739ED7A4E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39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0853F-29AE-43CA-9BFF-E8F4CCA753A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A796-266A-46C7-8393-FD55FD5294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05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D047-133C-4A34-800D-531451CE583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AC81-E9B4-47AA-B743-510F699FF2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61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E85C3-AE01-412C-8345-A95B310BD2A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4D81-C067-4D7C-9A3D-09C394BF265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58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D5AE-91FC-4842-A118-EE14650E412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4FC7A-C32E-488D-B165-C494EB20B89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96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FA6548-940A-42C7-B248-31EC4B148BC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CD077B-B98C-4039-BD97-87E232C47C6E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03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FA6548-940A-42C7-B248-31EC4B148BC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CD077B-B98C-4039-BD97-87E232C47C6E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37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CUMHURİYET DÖNEMİ DEVRİMLERİ</a:t>
            </a:r>
            <a:r>
              <a:rPr lang="en-US" altLang="tr-TR" b="1" smtClean="0"/>
              <a:t>-2</a:t>
            </a:r>
            <a:endParaRPr lang="tr-TR" altLang="tr-TR" b="1" dirty="0" smtClean="0"/>
          </a:p>
          <a:p>
            <a:pPr eaLnBrk="1" hangingPunct="1"/>
            <a:r>
              <a:rPr lang="tr-TR" altLang="tr-TR" b="1" dirty="0" smtClean="0"/>
              <a:t>ARŞ. GÖR. DR. BURCU ÖZDEMİR OCAKLI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897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Yukarıdan</a:t>
            </a:r>
            <a:r>
              <a:rPr lang="en-US" dirty="0" smtClean="0"/>
              <a:t> </a:t>
            </a:r>
            <a:r>
              <a:rPr lang="en-US" dirty="0" err="1" smtClean="0"/>
              <a:t>aşağıya</a:t>
            </a:r>
            <a:r>
              <a:rPr lang="en-US" dirty="0" smtClean="0"/>
              <a:t> </a:t>
            </a:r>
            <a:r>
              <a:rPr lang="en-US" dirty="0" err="1" smtClean="0"/>
              <a:t>nitelikte</a:t>
            </a:r>
            <a:r>
              <a:rPr lang="en-US" dirty="0" smtClean="0"/>
              <a:t> </a:t>
            </a:r>
            <a:r>
              <a:rPr lang="en-US" dirty="0" err="1" smtClean="0"/>
              <a:t>devrimler</a:t>
            </a:r>
            <a:endParaRPr lang="en-US" dirty="0" smtClean="0"/>
          </a:p>
          <a:p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r>
              <a:rPr lang="en-US" dirty="0" smtClean="0"/>
              <a:t>=&gt;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kırılmalar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değişimlerin</a:t>
            </a:r>
            <a:r>
              <a:rPr lang="en-US" dirty="0" smtClean="0"/>
              <a:t> </a:t>
            </a:r>
            <a:r>
              <a:rPr lang="en-US" dirty="0" err="1" smtClean="0"/>
              <a:t>benimsenememesi</a:t>
            </a:r>
            <a:endParaRPr lang="en-US" dirty="0" smtClean="0"/>
          </a:p>
          <a:p>
            <a:r>
              <a:rPr lang="en-US" dirty="0"/>
              <a:t>Basın </a:t>
            </a:r>
            <a:r>
              <a:rPr lang="en-US" dirty="0" err="1" smtClean="0"/>
              <a:t>unsuru</a:t>
            </a:r>
            <a:endParaRPr lang="en-US" dirty="0" smtClean="0"/>
          </a:p>
          <a:p>
            <a:r>
              <a:rPr lang="en-US" dirty="0" err="1" smtClean="0"/>
              <a:t>Kır-kent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unsurlarının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kurumsal</a:t>
            </a:r>
            <a:r>
              <a:rPr lang="en-US" dirty="0" smtClean="0"/>
              <a:t> </a:t>
            </a:r>
            <a:r>
              <a:rPr lang="en-US" dirty="0" err="1" smtClean="0"/>
              <a:t>yapıların</a:t>
            </a:r>
            <a:r>
              <a:rPr lang="en-US" dirty="0" smtClean="0"/>
              <a:t> </a:t>
            </a:r>
            <a:r>
              <a:rPr lang="en-US" dirty="0" err="1" smtClean="0"/>
              <a:t>oluşması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819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Alt Başlık 2"/>
          <p:cNvSpPr>
            <a:spLocks noGrp="1"/>
          </p:cNvSpPr>
          <p:nvPr>
            <p:ph type="subTitle" idx="1"/>
          </p:nvPr>
        </p:nvSpPr>
        <p:spPr>
          <a:xfrm>
            <a:off x="1878013" y="179388"/>
            <a:ext cx="9144000" cy="6334125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Kaynak</a:t>
            </a:r>
            <a:r>
              <a:rPr lang="en-US" altLang="tr-TR" b="1" smtClean="0"/>
              <a:t>ça</a:t>
            </a:r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Türk Tarih Kurumu. Atatürk Devrimleri. (http://www.ttk.gov.tr/</a:t>
            </a:r>
            <a:r>
              <a:rPr lang="tr-TR" altLang="tr-TR" dirty="0" err="1" smtClean="0"/>
              <a:t>index.php?Page</a:t>
            </a:r>
            <a:r>
              <a:rPr lang="tr-TR" altLang="tr-TR" dirty="0" smtClean="0"/>
              <a:t>=</a:t>
            </a:r>
            <a:r>
              <a:rPr lang="tr-TR" altLang="tr-TR" dirty="0" err="1" smtClean="0"/>
              <a:t>Sayfa&amp;No</a:t>
            </a:r>
            <a:r>
              <a:rPr lang="tr-TR" altLang="tr-TR" dirty="0" smtClean="0"/>
              <a:t>=223). 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Özer, İ. (2012). Cumhuriyet dönemi devrimleri, toplumsal yaşama etkileri ve gündelik hayat. İçinde </a:t>
            </a:r>
            <a:r>
              <a:rPr lang="tr-TR" altLang="tr-TR" dirty="0" err="1" smtClean="0"/>
              <a:t>Memet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Zencirkıran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Edt</a:t>
            </a:r>
            <a:r>
              <a:rPr lang="tr-TR" altLang="tr-TR" dirty="0" smtClean="0"/>
              <a:t>). Dünden bugüne Türkiye’nin Toplumsal Yapısı (123-150). Ankara: Dora Basım-Yayın Ltd. Şti.  </a:t>
            </a:r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358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Devrimleri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2493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Yalnızca yönetim şeklinin değiştirilmesi değildir</a:t>
            </a:r>
          </a:p>
          <a:p>
            <a:pPr eaLnBrk="1" hangingPunct="1"/>
            <a:r>
              <a:rPr lang="tr-TR" altLang="tr-TR" dirty="0" smtClean="0"/>
              <a:t>Siyasi</a:t>
            </a:r>
          </a:p>
          <a:p>
            <a:pPr eaLnBrk="1" hangingPunct="1"/>
            <a:r>
              <a:rPr lang="tr-TR" altLang="tr-TR" dirty="0" smtClean="0"/>
              <a:t>Sosyal </a:t>
            </a:r>
          </a:p>
          <a:p>
            <a:pPr eaLnBrk="1" hangingPunct="1"/>
            <a:r>
              <a:rPr lang="tr-TR" altLang="tr-TR" dirty="0" smtClean="0"/>
              <a:t>İktisadi kurumları ile</a:t>
            </a:r>
          </a:p>
          <a:p>
            <a:pPr algn="just" eaLnBrk="1" hangingPunct="1"/>
            <a:r>
              <a:rPr lang="tr-TR" altLang="tr-TR" dirty="0" smtClean="0"/>
              <a:t>Toplumsal yapı, sosyal yaşam ve anlayış değişimini ve dönüşümünü amaçlar   </a:t>
            </a:r>
          </a:p>
          <a:p>
            <a:pPr eaLnBrk="1" hangingPunct="1"/>
            <a:endParaRPr lang="tr-TR" altLang="tr-TR" dirty="0" smtClean="0"/>
          </a:p>
          <a:p>
            <a:pPr marL="0" indent="0" eaLnBrk="1" hangingPunct="1"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04744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 smtClean="0"/>
              <a:t>5 </a:t>
            </a:r>
            <a:r>
              <a:rPr lang="en-US" altLang="tr-TR" dirty="0" err="1" smtClean="0"/>
              <a:t>temel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alanda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devrimler</a:t>
            </a:r>
            <a:r>
              <a:rPr lang="en-US" altLang="tr-TR" dirty="0" smtClean="0"/>
              <a:t>:</a:t>
            </a:r>
            <a:r>
              <a:rPr lang="tr-TR" altLang="tr-TR" sz="2400" dirty="0" smtClean="0"/>
              <a:t/>
            </a:r>
            <a:br>
              <a:rPr lang="tr-TR" altLang="tr-TR" sz="2400" dirty="0" smtClean="0"/>
            </a:br>
            <a:r>
              <a:rPr lang="tr-TR" altLang="tr-TR" sz="2400" dirty="0" smtClean="0"/>
              <a:t/>
            </a:r>
            <a:br>
              <a:rPr lang="tr-TR" altLang="tr-TR" sz="2400" dirty="0" smtClean="0"/>
            </a:br>
            <a:endParaRPr lang="tr-TR" altLang="tr-TR" sz="2400" dirty="0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Siyasal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Toplumsal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Hukuki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 smtClean="0"/>
              <a:t>Ekonomik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devrimleri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3362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Bir kalkınma projesi </a:t>
            </a:r>
          </a:p>
          <a:p>
            <a:pPr eaLnBrk="1" hangingPunct="1"/>
            <a:r>
              <a:rPr lang="en-US" altLang="tr-TR" dirty="0" smtClean="0"/>
              <a:t>“T</a:t>
            </a:r>
            <a:r>
              <a:rPr lang="tr-TR" altLang="tr-TR" dirty="0" err="1" smtClean="0"/>
              <a:t>opyekün</a:t>
            </a:r>
            <a:r>
              <a:rPr lang="tr-TR" altLang="tr-TR" dirty="0" smtClean="0"/>
              <a:t> bir kalkınma modeli</a:t>
            </a:r>
            <a:r>
              <a:rPr lang="en-US" altLang="tr-TR" dirty="0" smtClean="0"/>
              <a:t>”</a:t>
            </a:r>
            <a:endParaRPr lang="tr-TR" altLang="tr-TR" dirty="0" smtClean="0"/>
          </a:p>
          <a:p>
            <a:pPr eaLnBrk="1" hangingPunct="1"/>
            <a:r>
              <a:rPr lang="en-US" altLang="tr-TR" dirty="0"/>
              <a:t>T</a:t>
            </a:r>
            <a:r>
              <a:rPr lang="tr-TR" altLang="tr-TR" dirty="0" err="1" smtClean="0"/>
              <a:t>eknoloji</a:t>
            </a:r>
            <a:r>
              <a:rPr lang="tr-TR" altLang="tr-TR" dirty="0" smtClean="0"/>
              <a:t>, bilim, felsefe, kültür, sanat bir bütün ve birbirini destekleyen</a:t>
            </a:r>
            <a:r>
              <a:rPr lang="en-US" altLang="tr-TR" dirty="0" smtClean="0"/>
              <a:t>,</a:t>
            </a:r>
            <a:r>
              <a:rPr lang="tr-TR" altLang="tr-TR" dirty="0" smtClean="0"/>
              <a:t> tamamlayan ögeler.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b="1" dirty="0" smtClean="0"/>
          </a:p>
          <a:p>
            <a:pPr algn="l" eaLnBrk="1" hangingPunct="1"/>
            <a:endParaRPr lang="tr-TR" alt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tr-TR" altLang="tr-TR" b="1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862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Yukarıdan</a:t>
            </a:r>
            <a:r>
              <a:rPr lang="en-US" dirty="0" smtClean="0"/>
              <a:t> </a:t>
            </a:r>
            <a:r>
              <a:rPr lang="en-US" dirty="0" err="1"/>
              <a:t>aşağıya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batılılaşma</a:t>
            </a:r>
            <a:r>
              <a:rPr lang="en-US" dirty="0"/>
              <a:t> </a:t>
            </a:r>
            <a:r>
              <a:rPr lang="en-US" dirty="0" err="1"/>
              <a:t>çabaları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95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Batılı bir hayat oluşturma o kadar kolay olmamıştır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Batılılaşmanın yönü kültürel alana kaydırılmak istense de yenilikler kurumsal düzeyde olmuştur.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Batılılaşma ile birlikte kültürel yozlaşma olup olmayacağı tartışma konusu olmuştur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Halkın bu değişimlere uyum sağlaması zaman almıştır; ancak Osmanlı dönemine göre daha hızlı olmuştur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b="1" dirty="0" smtClean="0"/>
          </a:p>
          <a:p>
            <a:pPr algn="l" eaLnBrk="1" hangingPunct="1">
              <a:defRPr/>
            </a:pPr>
            <a:endParaRPr 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4591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;</a:t>
            </a:r>
            <a:br>
              <a:rPr lang="en-US" dirty="0"/>
            </a:br>
            <a:endParaRPr lang="en-US" dirty="0"/>
          </a:p>
        </p:txBody>
      </p:sp>
      <p:sp>
        <p:nvSpPr>
          <p:cNvPr id="14643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Merkezi otoritenin güçlü olması</a:t>
            </a:r>
          </a:p>
          <a:p>
            <a:pPr algn="just" eaLnBrk="1" hangingPunct="1"/>
            <a:r>
              <a:rPr lang="tr-TR" altLang="tr-TR" dirty="0" smtClean="0"/>
              <a:t>Tek parti idaresi</a:t>
            </a:r>
          </a:p>
          <a:p>
            <a:pPr algn="just" eaLnBrk="1" hangingPunct="1"/>
            <a:r>
              <a:rPr lang="tr-TR" altLang="tr-TR" dirty="0" smtClean="0"/>
              <a:t>Modernleşen dünyanın getirdiği teknolojiyle iletişim</a:t>
            </a:r>
          </a:p>
          <a:p>
            <a:pPr algn="just" eaLnBrk="1" hangingPunct="1"/>
            <a:r>
              <a:rPr lang="tr-TR" altLang="tr-TR" dirty="0" smtClean="0"/>
              <a:t>Haberleşme</a:t>
            </a:r>
          </a:p>
          <a:p>
            <a:pPr algn="just" eaLnBrk="1" hangingPunct="1"/>
            <a:r>
              <a:rPr lang="tr-TR" altLang="tr-TR" dirty="0" smtClean="0"/>
              <a:t>Basın </a:t>
            </a:r>
          </a:p>
          <a:p>
            <a:pPr eaLnBrk="1" hangingPunct="1"/>
            <a:r>
              <a:rPr lang="tr-TR" altLang="tr-TR" dirty="0" smtClean="0"/>
              <a:t>Devrimlerin yayılmasında ve benimsenmesinde etkili olmuştur</a:t>
            </a:r>
          </a:p>
          <a:p>
            <a:pPr eaLnBrk="1" hangingPunct="1"/>
            <a:endParaRPr lang="tr-TR" altLang="tr-TR" b="1" dirty="0" smtClean="0"/>
          </a:p>
          <a:p>
            <a:pPr algn="l" eaLnBrk="1" hangingPunct="1"/>
            <a:endParaRPr lang="tr-TR" alt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tr-TR" altLang="tr-TR" b="1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102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(</a:t>
            </a:r>
            <a:r>
              <a:rPr lang="en-US" dirty="0" err="1"/>
              <a:t>Daha</a:t>
            </a:r>
            <a:r>
              <a:rPr lang="en-US" dirty="0"/>
              <a:t>) </a:t>
            </a:r>
            <a:r>
              <a:rPr lang="en-US" dirty="0" err="1"/>
              <a:t>Etkili</a:t>
            </a:r>
            <a:r>
              <a:rPr lang="en-US" dirty="0"/>
              <a:t> Olan </a:t>
            </a:r>
            <a:r>
              <a:rPr lang="en-US" dirty="0" err="1"/>
              <a:t>Devrimler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95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b="1" dirty="0"/>
          </a:p>
          <a:p>
            <a:pPr marL="0" indent="0" algn="just" eaLnBrk="1" hangingPunct="1">
              <a:buNone/>
              <a:defRPr/>
            </a:pPr>
            <a:r>
              <a:rPr lang="tr-TR" dirty="0" smtClean="0"/>
              <a:t>Kıyafet – Şapka Devrimi</a:t>
            </a:r>
          </a:p>
          <a:p>
            <a:pPr algn="just" eaLnBrk="1" hangingPunct="1">
              <a:defRPr/>
            </a:pPr>
            <a:r>
              <a:rPr lang="tr-TR" dirty="0" smtClean="0"/>
              <a:t>Kılık kıyafette yapılacak değişikliklerle toplumun, Batı tarzı kıyafetlerle Avrupai bir görünüşe kavuşması planlanmıştır.</a:t>
            </a:r>
            <a:endParaRPr lang="tr-TR" dirty="0"/>
          </a:p>
          <a:p>
            <a:pPr algn="just" eaLnBrk="1" hangingPunct="1">
              <a:defRPr/>
            </a:pPr>
            <a:r>
              <a:rPr lang="tr-TR" dirty="0" smtClean="0"/>
              <a:t>Kılık kıyafet </a:t>
            </a:r>
            <a:r>
              <a:rPr lang="tr-TR" dirty="0"/>
              <a:t>i</a:t>
            </a:r>
            <a:r>
              <a:rPr lang="tr-TR" dirty="0" smtClean="0"/>
              <a:t>nkılabına öncelikle erkek kıyafetlerinden, şapkadan başlanmıştır. </a:t>
            </a:r>
            <a:endParaRPr lang="en-US" dirty="0" smtClean="0"/>
          </a:p>
          <a:p>
            <a:pPr algn="just" eaLnBrk="1" hangingPunct="1">
              <a:defRPr/>
            </a:pPr>
            <a:r>
              <a:rPr lang="tr-TR" dirty="0" smtClean="0"/>
              <a:t>Kadın kıyafeti konusunda kanuni bir düzenleme getirilmemiştir.  </a:t>
            </a:r>
            <a:endParaRPr lang="tr-TR" dirty="0"/>
          </a:p>
          <a:p>
            <a:pPr marL="0" indent="0" algn="just" eaLnBrk="1" hangingPunct="1">
              <a:buNone/>
              <a:defRPr/>
            </a:pPr>
            <a:endParaRPr lang="tr-TR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b="1" dirty="0" smtClean="0"/>
          </a:p>
          <a:p>
            <a:pPr algn="l" eaLnBrk="1" hangingPunct="1">
              <a:defRPr/>
            </a:pPr>
            <a:endParaRPr 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2886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Latin </a:t>
            </a:r>
            <a:r>
              <a:rPr lang="en-US" dirty="0" err="1"/>
              <a:t>Alfabesine</a:t>
            </a:r>
            <a:r>
              <a:rPr lang="en-US" dirty="0"/>
              <a:t> </a:t>
            </a:r>
            <a:r>
              <a:rPr lang="en-US" dirty="0" err="1"/>
              <a:t>Geçiş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95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dirty="0" smtClean="0"/>
              <a:t>Arap harfleri ile </a:t>
            </a:r>
            <a:r>
              <a:rPr lang="tr-TR" dirty="0" err="1" smtClean="0"/>
              <a:t>Türkçe’yi</a:t>
            </a:r>
            <a:r>
              <a:rPr lang="tr-TR" dirty="0" smtClean="0"/>
              <a:t> yazmanın zor olması ve </a:t>
            </a:r>
            <a:r>
              <a:rPr lang="tr-TR" dirty="0" err="1" smtClean="0"/>
              <a:t>Türkçe’deki</a:t>
            </a:r>
            <a:r>
              <a:rPr lang="tr-TR" dirty="0" smtClean="0"/>
              <a:t> sesli harflerin Arap alfabesinde bulunmaması Arap harfleriyle okuma yazmayı güçleştirmiştir</a:t>
            </a:r>
            <a:endParaRPr lang="tr-TR" dirty="0"/>
          </a:p>
          <a:p>
            <a:pPr algn="just" eaLnBrk="1" hangingPunct="1">
              <a:defRPr/>
            </a:pPr>
            <a:r>
              <a:rPr lang="tr-TR" dirty="0" smtClean="0"/>
              <a:t>Latin alfabesinin kabulü ile birlikte gazetelerin belirli köşelerinde;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tr-TR" dirty="0" smtClean="0"/>
              <a:t>her gün üç beş harf tanıtımı</a:t>
            </a:r>
          </a:p>
          <a:p>
            <a:pPr lvl="1" algn="just" eaLnBrk="1" hangingPunct="1">
              <a:defRPr/>
            </a:pPr>
            <a:r>
              <a:rPr lang="tr-TR" dirty="0" smtClean="0"/>
              <a:t>yeni alfabeyi öğreten kitap ilanları </a:t>
            </a:r>
          </a:p>
          <a:p>
            <a:pPr lvl="1" algn="just" eaLnBrk="1" hangingPunct="1">
              <a:defRPr/>
            </a:pPr>
            <a:r>
              <a:rPr lang="tr-TR" dirty="0" smtClean="0"/>
              <a:t>yeni harfli daktilo ilanları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tr-TR" dirty="0" smtClean="0"/>
              <a:t>Okuma yazma bilmeyenlere yönelik bölümler (hece ve kelime öğretmeye yönelik)</a:t>
            </a:r>
          </a:p>
          <a:p>
            <a:pPr marL="0" indent="0" algn="just" eaLnBrk="1" hangingPunct="1">
              <a:buNone/>
              <a:defRPr/>
            </a:pPr>
            <a:endParaRPr lang="tr-TR" dirty="0" smtClean="0"/>
          </a:p>
          <a:p>
            <a:pPr algn="just" eaLnBrk="1" hangingPunct="1">
              <a:defRPr/>
            </a:pPr>
            <a:endParaRPr lang="tr-TR" dirty="0"/>
          </a:p>
          <a:p>
            <a:pPr algn="just" eaLnBrk="1" hangingPunct="1">
              <a:defRPr/>
            </a:pPr>
            <a:endParaRPr lang="tr-TR" dirty="0"/>
          </a:p>
          <a:p>
            <a:pPr eaLnBrk="1" hangingPunct="1">
              <a:defRPr/>
            </a:pPr>
            <a:r>
              <a:rPr lang="tr-TR" dirty="0" smtClean="0"/>
              <a:t>(Özer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pPr algn="just" eaLnBrk="1" hangingPunct="1">
              <a:defRPr/>
            </a:pPr>
            <a:endParaRPr lang="tr-TR" dirty="0" smtClean="0"/>
          </a:p>
          <a:p>
            <a:pPr algn="just"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b="1" dirty="0" smtClean="0"/>
          </a:p>
          <a:p>
            <a:pPr algn="l" eaLnBrk="1" hangingPunct="1">
              <a:defRPr/>
            </a:pPr>
            <a:endParaRPr 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6432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053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lang="tr-TR" altLang="tr-TR" dirty="0" smtClean="0"/>
              <a:t>Devlet dairelerindeki yazışmalarda yeni alfabe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lang="tr-TR" altLang="tr-TR" dirty="0" smtClean="0"/>
              <a:t>Türkiye’de hiçbir yazının Arap harfleriyle basılmayacağı kanuna bağlandı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lang="tr-TR" altLang="tr-TR" dirty="0" smtClean="0"/>
              <a:t>Arap harfleri kullanılarak yazılan kitaplarla öğrenim yasaklandı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lang="tr-TR" altLang="tr-TR" dirty="0" smtClean="0"/>
              <a:t>Millet mekteplerindeki vatandaşlara yeni harflerle okuma yazma öğretilmesi</a:t>
            </a:r>
            <a:endParaRPr lang="en-US" altLang="tr-TR" dirty="0" smtClean="0"/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lang="tr-TR" altLang="tr-TR" dirty="0" smtClean="0"/>
              <a:t>Okuma yazma oranını artırma</a:t>
            </a:r>
          </a:p>
          <a:p>
            <a:pPr eaLnBrk="1" hangingPunct="1"/>
            <a:r>
              <a:rPr lang="tr-TR" altLang="tr-TR" dirty="0" smtClean="0"/>
              <a:t>Kültür düzeyinin yükselmesi</a:t>
            </a:r>
          </a:p>
          <a:p>
            <a:pPr eaLnBrk="1" hangingPunct="1"/>
            <a:r>
              <a:rPr lang="tr-TR" altLang="tr-TR" dirty="0" smtClean="0"/>
              <a:t>Ulus ve anadil bilincini toplumda oluşturmak ve yayma</a:t>
            </a:r>
            <a:r>
              <a:rPr lang="en-US" altLang="tr-TR" dirty="0" smtClean="0"/>
              <a:t>k</a:t>
            </a:r>
            <a:r>
              <a:rPr lang="tr-TR" altLang="tr-TR" dirty="0" smtClean="0"/>
              <a:t> 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b="1" dirty="0" smtClean="0"/>
          </a:p>
          <a:p>
            <a:pPr algn="l" eaLnBrk="1" hangingPunct="1"/>
            <a:endParaRPr lang="tr-TR" alt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tr-TR" altLang="tr-TR" b="1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22964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382</Words>
  <Application>Microsoft Office PowerPoint</Application>
  <PresentationFormat>Geniş ekran</PresentationFormat>
  <Paragraphs>113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1_Office Teması</vt:lpstr>
      <vt:lpstr>Office Teması</vt:lpstr>
      <vt:lpstr>PowerPoint Sunusu</vt:lpstr>
      <vt:lpstr>Cumhuriyet Devrimleri </vt:lpstr>
      <vt:lpstr>5 temel alanda devrimler:  </vt:lpstr>
      <vt:lpstr>Cumhuriyet devrimleri </vt:lpstr>
      <vt:lpstr> Yukarıdan aşağıya yapılan batılılaşma çabaları ile </vt:lpstr>
      <vt:lpstr>Cumhuriyet döneminde; </vt:lpstr>
      <vt:lpstr>Toplumsal Yaşam Üzerinde (Daha) Etkili Olan Devrimler </vt:lpstr>
      <vt:lpstr> Latin Alfabesine Geçiş </vt:lpstr>
      <vt:lpstr>PowerPoint Sunusu</vt:lpstr>
      <vt:lpstr>Özet olarak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52</cp:revision>
  <dcterms:created xsi:type="dcterms:W3CDTF">2017-10-29T14:28:49Z</dcterms:created>
  <dcterms:modified xsi:type="dcterms:W3CDTF">2020-11-26T20:29:21Z</dcterms:modified>
</cp:coreProperties>
</file>