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5" r:id="rId7"/>
    <p:sldId id="266" r:id="rId8"/>
    <p:sldId id="272" r:id="rId9"/>
    <p:sldId id="274" r:id="rId10"/>
    <p:sldId id="27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BDD80E4-9447-4BAB-A5F8-AF7DAD64019F}"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1730998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DD80E4-9447-4BAB-A5F8-AF7DAD64019F}"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3655164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DD80E4-9447-4BAB-A5F8-AF7DAD64019F}"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2412756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DD80E4-9447-4BAB-A5F8-AF7DAD64019F}"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116731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BDD80E4-9447-4BAB-A5F8-AF7DAD64019F}"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804426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DD80E4-9447-4BAB-A5F8-AF7DAD64019F}" type="datetimeFigureOut">
              <a:rPr lang="tr-TR" smtClean="0"/>
              <a:t>4.10.2018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3528371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DD80E4-9447-4BAB-A5F8-AF7DAD64019F}" type="datetimeFigureOut">
              <a:rPr lang="tr-TR" smtClean="0"/>
              <a:t>4.10.2018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954104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DD80E4-9447-4BAB-A5F8-AF7DAD64019F}" type="datetimeFigureOut">
              <a:rPr lang="tr-TR" smtClean="0"/>
              <a:t>4.10.2018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2334162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DD80E4-9447-4BAB-A5F8-AF7DAD64019F}" type="datetimeFigureOut">
              <a:rPr lang="tr-TR" smtClean="0"/>
              <a:t>4.10.2018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252528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BDD80E4-9447-4BAB-A5F8-AF7DAD64019F}" type="datetimeFigureOut">
              <a:rPr lang="tr-TR" smtClean="0"/>
              <a:t>4.10.2018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2970211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BDD80E4-9447-4BAB-A5F8-AF7DAD64019F}" type="datetimeFigureOut">
              <a:rPr lang="tr-TR" smtClean="0"/>
              <a:t>4.10.2018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8196BB9-B338-4A63-AF25-A5274A9B7469}" type="slidenum">
              <a:rPr lang="tr-TR" smtClean="0"/>
              <a:t>‹#›</a:t>
            </a:fld>
            <a:endParaRPr lang="tr-TR"/>
          </a:p>
        </p:txBody>
      </p:sp>
    </p:spTree>
    <p:extLst>
      <p:ext uri="{BB962C8B-B14F-4D97-AF65-F5344CB8AC3E}">
        <p14:creationId xmlns:p14="http://schemas.microsoft.com/office/powerpoint/2010/main" val="1327494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DD80E4-9447-4BAB-A5F8-AF7DAD64019F}" type="datetimeFigureOut">
              <a:rPr lang="tr-TR" smtClean="0"/>
              <a:t>4.10.2018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196BB9-B338-4A63-AF25-A5274A9B7469}" type="slidenum">
              <a:rPr lang="tr-TR" smtClean="0"/>
              <a:t>‹#›</a:t>
            </a:fld>
            <a:endParaRPr lang="tr-TR"/>
          </a:p>
        </p:txBody>
      </p:sp>
    </p:spTree>
    <p:extLst>
      <p:ext uri="{BB962C8B-B14F-4D97-AF65-F5344CB8AC3E}">
        <p14:creationId xmlns:p14="http://schemas.microsoft.com/office/powerpoint/2010/main" val="1334317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Madde Tepki Kuramı</a:t>
            </a:r>
            <a:endParaRPr lang="tr-TR" dirty="0"/>
          </a:p>
        </p:txBody>
      </p:sp>
      <p:sp>
        <p:nvSpPr>
          <p:cNvPr id="3" name="Alt Başlık 2"/>
          <p:cNvSpPr>
            <a:spLocks noGrp="1"/>
          </p:cNvSpPr>
          <p:nvPr>
            <p:ph type="subTitle" idx="1"/>
          </p:nvPr>
        </p:nvSpPr>
        <p:spPr/>
        <p:txBody>
          <a:bodyPr/>
          <a:lstStyle/>
          <a:p>
            <a:r>
              <a:rPr lang="tr-TR" dirty="0" smtClean="0"/>
              <a:t>3. Hafta</a:t>
            </a:r>
          </a:p>
          <a:p>
            <a:r>
              <a:rPr lang="en-GB" dirty="0" err="1"/>
              <a:t>MTK’nın</a:t>
            </a:r>
            <a:r>
              <a:rPr lang="en-GB" dirty="0"/>
              <a:t> </a:t>
            </a:r>
            <a:r>
              <a:rPr lang="en-GB" dirty="0" err="1"/>
              <a:t>Gereklilikleri</a:t>
            </a:r>
            <a:r>
              <a:rPr lang="en-GB" dirty="0"/>
              <a:t> </a:t>
            </a:r>
            <a:r>
              <a:rPr lang="en-GB" dirty="0" err="1"/>
              <a:t>ve</a:t>
            </a:r>
            <a:r>
              <a:rPr lang="en-GB" dirty="0"/>
              <a:t> </a:t>
            </a:r>
            <a:r>
              <a:rPr lang="en-GB" dirty="0" err="1"/>
              <a:t>Temel</a:t>
            </a:r>
            <a:r>
              <a:rPr lang="en-GB" dirty="0"/>
              <a:t> </a:t>
            </a:r>
            <a:r>
              <a:rPr lang="en-GB" dirty="0" err="1"/>
              <a:t>Varsayımları</a:t>
            </a:r>
            <a:endParaRPr lang="tr-TR" dirty="0"/>
          </a:p>
        </p:txBody>
      </p:sp>
    </p:spTree>
    <p:extLst>
      <p:ext uri="{BB962C8B-B14F-4D97-AF65-F5344CB8AC3E}">
        <p14:creationId xmlns:p14="http://schemas.microsoft.com/office/powerpoint/2010/main" val="8310778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endParaRPr lang="tr-TR" dirty="0" smtClean="0"/>
          </a:p>
          <a:p>
            <a:pPr marL="0" indent="0" algn="just">
              <a:buNone/>
            </a:pPr>
            <a:r>
              <a:rPr lang="tr-TR" dirty="0" err="1" smtClean="0"/>
              <a:t>DeMars</a:t>
            </a:r>
            <a:r>
              <a:rPr lang="tr-TR" dirty="0" smtClean="0"/>
              <a:t>, C. (2010</a:t>
            </a:r>
            <a:r>
              <a:rPr lang="tr-TR" i="1" dirty="0" smtClean="0"/>
              <a:t>). </a:t>
            </a:r>
            <a:r>
              <a:rPr lang="tr-TR" i="1" dirty="0" err="1" smtClean="0"/>
              <a:t>Item</a:t>
            </a:r>
            <a:r>
              <a:rPr lang="tr-TR" i="1" dirty="0" smtClean="0"/>
              <a:t> </a:t>
            </a:r>
            <a:r>
              <a:rPr lang="tr-TR" i="1" dirty="0" err="1" smtClean="0"/>
              <a:t>Response</a:t>
            </a:r>
            <a:r>
              <a:rPr lang="tr-TR" i="1" dirty="0" smtClean="0"/>
              <a:t> </a:t>
            </a:r>
            <a:r>
              <a:rPr lang="tr-TR" i="1" dirty="0" err="1" smtClean="0"/>
              <a:t>Theory</a:t>
            </a:r>
            <a:r>
              <a:rPr lang="tr-TR" dirty="0" smtClean="0"/>
              <a:t>. USA: Oxford </a:t>
            </a:r>
            <a:r>
              <a:rPr lang="tr-TR" dirty="0" err="1" smtClean="0"/>
              <a:t>University</a:t>
            </a:r>
            <a:r>
              <a:rPr lang="tr-TR" dirty="0" smtClean="0"/>
              <a:t> </a:t>
            </a:r>
            <a:r>
              <a:rPr lang="tr-TR" dirty="0" err="1" smtClean="0"/>
              <a:t>Press</a:t>
            </a:r>
            <a:r>
              <a:rPr lang="tr-TR" dirty="0" smtClean="0"/>
              <a:t>, </a:t>
            </a:r>
            <a:r>
              <a:rPr lang="tr-TR" dirty="0" err="1" smtClean="0"/>
              <a:t>Inc</a:t>
            </a:r>
            <a:r>
              <a:rPr lang="tr-TR" dirty="0" smtClean="0"/>
              <a:t>. </a:t>
            </a:r>
          </a:p>
          <a:p>
            <a:pPr marL="0" indent="0" algn="just">
              <a:buNone/>
            </a:pPr>
            <a:endParaRPr lang="tr-TR" dirty="0" smtClean="0"/>
          </a:p>
          <a:p>
            <a:pPr marL="0" indent="0" algn="just">
              <a:buNone/>
            </a:pPr>
            <a:r>
              <a:rPr lang="tr-TR" dirty="0" smtClean="0"/>
              <a:t>Özberk, E. H. (2016). Gereksinimler. İçinde Hülya Kellecioğlu (ed.). </a:t>
            </a:r>
            <a:r>
              <a:rPr lang="tr-TR" i="1" dirty="0" smtClean="0"/>
              <a:t>Madde Tepki 	Kuramı</a:t>
            </a:r>
            <a:r>
              <a:rPr lang="tr-TR" dirty="0" smtClean="0"/>
              <a:t>. Ankara: Nobel</a:t>
            </a:r>
          </a:p>
          <a:p>
            <a:pPr marL="0" indent="0">
              <a:buNone/>
            </a:pPr>
            <a:endParaRPr lang="tr-TR" dirty="0"/>
          </a:p>
        </p:txBody>
      </p:sp>
    </p:spTree>
    <p:extLst>
      <p:ext uri="{BB962C8B-B14F-4D97-AF65-F5344CB8AC3E}">
        <p14:creationId xmlns:p14="http://schemas.microsoft.com/office/powerpoint/2010/main" val="4049022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chemeClr val="tx1"/>
                </a:solidFill>
              </a:rPr>
              <a:t/>
            </a:r>
            <a:br>
              <a:rPr lang="tr-TR" dirty="0" smtClean="0">
                <a:solidFill>
                  <a:schemeClr val="tx1"/>
                </a:solidFill>
              </a:rPr>
            </a:br>
            <a:r>
              <a:rPr lang="tr-TR" dirty="0" smtClean="0">
                <a:solidFill>
                  <a:schemeClr val="tx1"/>
                </a:solidFill>
              </a:rPr>
              <a:t>Gereklilikler</a:t>
            </a:r>
            <a:endParaRPr lang="tr-TR" dirty="0">
              <a:solidFill>
                <a:schemeClr val="tx1"/>
              </a:solidFill>
            </a:endParaRPr>
          </a:p>
        </p:txBody>
      </p:sp>
      <p:sp>
        <p:nvSpPr>
          <p:cNvPr id="3" name="İçerik Yer Tutucusu 2"/>
          <p:cNvSpPr>
            <a:spLocks noGrp="1"/>
          </p:cNvSpPr>
          <p:nvPr>
            <p:ph idx="1"/>
          </p:nvPr>
        </p:nvSpPr>
        <p:spPr/>
        <p:txBody>
          <a:bodyPr>
            <a:normAutofit/>
          </a:bodyPr>
          <a:lstStyle/>
          <a:p>
            <a:pPr marL="0" indent="0" algn="just">
              <a:buNone/>
            </a:pPr>
            <a:r>
              <a:rPr lang="tr-TR" b="1" dirty="0" err="1"/>
              <a:t>MTK’da</a:t>
            </a:r>
            <a:r>
              <a:rPr lang="tr-TR" b="1" dirty="0"/>
              <a:t> </a:t>
            </a:r>
            <a:r>
              <a:rPr lang="tr-TR" b="1" dirty="0" smtClean="0"/>
              <a:t>Örneklem</a:t>
            </a:r>
          </a:p>
          <a:p>
            <a:pPr marL="0" indent="0" algn="just">
              <a:buNone/>
            </a:pPr>
            <a:r>
              <a:rPr lang="tr-TR" dirty="0" smtClean="0"/>
              <a:t>Madde tepki kuramında, madde parametrelerinin değişmezlik özelliğinden ötürü (madde parametrelerinin örnekleme bağlı olmaması) veri örnekleminin </a:t>
            </a:r>
            <a:r>
              <a:rPr lang="tr-TR" dirty="0" err="1" smtClean="0"/>
              <a:t>random</a:t>
            </a:r>
            <a:r>
              <a:rPr lang="tr-TR" dirty="0" smtClean="0"/>
              <a:t> seçilmesi gerekli değildir (teorik olarak). </a:t>
            </a:r>
          </a:p>
          <a:p>
            <a:pPr marL="0" indent="0">
              <a:buNone/>
            </a:pPr>
            <a:endParaRPr lang="tr-TR" dirty="0" smtClean="0"/>
          </a:p>
          <a:p>
            <a:pPr marL="0" indent="0">
              <a:buNone/>
            </a:pPr>
            <a:r>
              <a:rPr lang="tr-TR" dirty="0"/>
              <a:t>	</a:t>
            </a:r>
            <a:r>
              <a:rPr lang="tr-TR" dirty="0" smtClean="0"/>
              <a:t>							(</a:t>
            </a:r>
            <a:r>
              <a:rPr lang="tr-TR" dirty="0" err="1" smtClean="0"/>
              <a:t>DeMars</a:t>
            </a:r>
            <a:r>
              <a:rPr lang="tr-TR" dirty="0" smtClean="0"/>
              <a:t>, 2010; 32)</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3183855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Madde parametre kestirimlerinin doğruluğu örneklemin farklı madde güçlüklerini içermesine bağlıdır. Madde parametresinin kestirileceği örneklem için madde çok kolay ya da çok zorsa, maddenin ne kadar kolay ya da ne kadar zor olduğuna karar vermemiz zorlaşır. </a:t>
            </a:r>
          </a:p>
          <a:p>
            <a:pPr marL="0" indent="0">
              <a:buNone/>
            </a:pPr>
            <a:endParaRPr lang="tr-TR" dirty="0"/>
          </a:p>
          <a:p>
            <a:pPr marL="0" indent="0">
              <a:buNone/>
            </a:pPr>
            <a:endParaRPr lang="tr-TR" dirty="0" smtClean="0"/>
          </a:p>
          <a:p>
            <a:pPr marL="0" indent="0">
              <a:buNone/>
            </a:pPr>
            <a:r>
              <a:rPr lang="tr-TR" dirty="0" smtClean="0"/>
              <a:t>								(</a:t>
            </a:r>
            <a:r>
              <a:rPr lang="tr-TR" dirty="0" err="1"/>
              <a:t>DeMars</a:t>
            </a:r>
            <a:r>
              <a:rPr lang="tr-TR" dirty="0"/>
              <a:t>, </a:t>
            </a:r>
            <a:r>
              <a:rPr lang="tr-TR" dirty="0" smtClean="0"/>
              <a:t>2010, 33)</a:t>
            </a:r>
            <a:endParaRPr lang="tr-TR" dirty="0"/>
          </a:p>
          <a:p>
            <a:pPr marL="0" indent="0">
              <a:buNone/>
            </a:pPr>
            <a:endParaRPr lang="tr-TR" dirty="0"/>
          </a:p>
          <a:p>
            <a:pPr marL="0" indent="0">
              <a:buNone/>
            </a:pPr>
            <a:r>
              <a:rPr lang="tr-TR" dirty="0" smtClean="0"/>
              <a:t>						</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38072128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Güçlük parametresinin standart hatası örneklem büyüklüğüne ve örneklem </a:t>
            </a:r>
            <a:r>
              <a:rPr lang="el-GR" b="1" dirty="0" smtClean="0"/>
              <a:t>θ</a:t>
            </a:r>
            <a:r>
              <a:rPr lang="tr-TR" dirty="0" smtClean="0"/>
              <a:t>sının b parametresine yakınlığıyla ilgilidir. </a:t>
            </a:r>
          </a:p>
          <a:p>
            <a:pPr marL="0" indent="0" algn="just">
              <a:buNone/>
            </a:pPr>
            <a:r>
              <a:rPr lang="tr-TR" dirty="0" smtClean="0"/>
              <a:t>Homojen gruplarda, b’nin standart hatası artar. (tek bir </a:t>
            </a:r>
            <a:r>
              <a:rPr lang="el-GR" b="1" dirty="0"/>
              <a:t>θ</a:t>
            </a:r>
            <a:r>
              <a:rPr lang="tr-TR" dirty="0" smtClean="0"/>
              <a:t> düzeyi için bilgi veriyor gibi; bilgi azalır).</a:t>
            </a:r>
          </a:p>
          <a:p>
            <a:pPr marL="0" indent="0" algn="just">
              <a:buNone/>
            </a:pP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3406248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A parametresinin kestirim doğruluğunun sağlanması için örneklemde her </a:t>
            </a:r>
            <a:r>
              <a:rPr lang="el-GR" b="1" dirty="0"/>
              <a:t>θ</a:t>
            </a:r>
            <a:r>
              <a:rPr lang="tr-TR" dirty="0" smtClean="0"/>
              <a:t> düzeyinde bireyin olması gerekmektedir. Yani a parametresi </a:t>
            </a:r>
            <a:r>
              <a:rPr lang="el-GR" b="1" dirty="0"/>
              <a:t>θ</a:t>
            </a:r>
            <a:r>
              <a:rPr lang="tr-TR" dirty="0" smtClean="0"/>
              <a:t> değerleriyle ilgili </a:t>
            </a:r>
            <a:r>
              <a:rPr lang="tr-TR" dirty="0" err="1" smtClean="0"/>
              <a:t>ranj</a:t>
            </a:r>
            <a:r>
              <a:rPr lang="tr-TR" dirty="0" smtClean="0"/>
              <a:t> olduğunda en iyi kestirilir. (</a:t>
            </a:r>
            <a:r>
              <a:rPr lang="tr-TR" dirty="0" err="1" smtClean="0"/>
              <a:t>DeMars</a:t>
            </a:r>
            <a:r>
              <a:rPr lang="tr-TR" dirty="0" smtClean="0"/>
              <a:t>, 2010, 33).</a:t>
            </a:r>
          </a:p>
          <a:p>
            <a:pPr marL="0" indent="0" algn="just">
              <a:buNone/>
            </a:pPr>
            <a:endParaRPr lang="tr-TR" dirty="0"/>
          </a:p>
          <a:p>
            <a:pPr marL="0" indent="0" algn="just">
              <a:buNone/>
            </a:pPr>
            <a:r>
              <a:rPr lang="tr-TR" dirty="0" smtClean="0"/>
              <a:t>C parametresinin kestirimi ise, madde karakteristik eğrilerinin yatay hale (düzleşerek) gelerek düşük asimptota yaklaştığı bölgelerdeki </a:t>
            </a:r>
            <a:r>
              <a:rPr lang="el-GR" b="1" dirty="0"/>
              <a:t>θ</a:t>
            </a:r>
            <a:r>
              <a:rPr lang="tr-TR" dirty="0" smtClean="0"/>
              <a:t> değerlerinin </a:t>
            </a:r>
            <a:r>
              <a:rPr lang="tr-TR" dirty="0" err="1" smtClean="0"/>
              <a:t>ranjı</a:t>
            </a:r>
            <a:r>
              <a:rPr lang="tr-TR" dirty="0" smtClean="0"/>
              <a:t> önemlidir (Özberk, 2017, 33)</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14654099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Veri gereklilikleri</a:t>
            </a:r>
            <a:endParaRPr lang="tr-TR" b="1" dirty="0"/>
          </a:p>
        </p:txBody>
      </p:sp>
      <p:sp>
        <p:nvSpPr>
          <p:cNvPr id="3" name="İçerik Yer Tutucusu 2"/>
          <p:cNvSpPr>
            <a:spLocks noGrp="1"/>
          </p:cNvSpPr>
          <p:nvPr>
            <p:ph idx="1"/>
          </p:nvPr>
        </p:nvSpPr>
        <p:spPr/>
        <p:txBody>
          <a:bodyPr/>
          <a:lstStyle/>
          <a:p>
            <a:pPr marL="0" indent="0" algn="just">
              <a:buNone/>
            </a:pPr>
            <a:r>
              <a:rPr lang="el-GR" dirty="0" smtClean="0"/>
              <a:t>θ</a:t>
            </a:r>
            <a:r>
              <a:rPr lang="tr-TR" dirty="0" err="1" smtClean="0"/>
              <a:t>nın</a:t>
            </a:r>
            <a:r>
              <a:rPr lang="tr-TR" dirty="0" smtClean="0"/>
              <a:t> doğru kestirilmesinde geniş örneklem ve uzun testler daha kullanışlıdır. Test uzadıkça madde parametrelerinin kestiriminin doğruluğu artar; </a:t>
            </a:r>
            <a:r>
              <a:rPr lang="el-GR" dirty="0"/>
              <a:t>θ</a:t>
            </a:r>
            <a:r>
              <a:rPr lang="tr-TR" dirty="0" smtClean="0"/>
              <a:t> da madde parametrelerine bağlı olarak kestirildiğinden </a:t>
            </a:r>
            <a:r>
              <a:rPr lang="el-GR" dirty="0" smtClean="0"/>
              <a:t>θ</a:t>
            </a:r>
            <a:r>
              <a:rPr lang="tr-TR" dirty="0" err="1" smtClean="0"/>
              <a:t>nın</a:t>
            </a:r>
            <a:r>
              <a:rPr lang="tr-TR" dirty="0" smtClean="0"/>
              <a:t> da doğru kestirimi daha olası hale gelir. </a:t>
            </a:r>
          </a:p>
          <a:p>
            <a:pPr marL="0" indent="0" algn="just">
              <a:buNone/>
            </a:pPr>
            <a:endParaRPr lang="tr-TR" dirty="0"/>
          </a:p>
          <a:p>
            <a:pPr marL="0" indent="0" algn="just">
              <a:buNone/>
            </a:pPr>
            <a:r>
              <a:rPr lang="tr-TR" dirty="0" smtClean="0"/>
              <a:t>B parametresi kestirilmesi en kolay olan parametredir. </a:t>
            </a:r>
            <a:r>
              <a:rPr lang="tr-TR" dirty="0" err="1" smtClean="0"/>
              <a:t>Rasch</a:t>
            </a:r>
            <a:r>
              <a:rPr lang="tr-TR" dirty="0" smtClean="0"/>
              <a:t> ve 1PL modelde 100-200 kişilik küçük bir örneklemde kestirilebilir. </a:t>
            </a:r>
          </a:p>
          <a:p>
            <a:pPr marL="0" indent="0" algn="just">
              <a:buNone/>
            </a:pPr>
            <a:endParaRPr lang="tr-TR" dirty="0"/>
          </a:p>
          <a:p>
            <a:pPr marL="0" indent="0" algn="r">
              <a:buNone/>
            </a:pPr>
            <a:r>
              <a:rPr lang="tr-TR" dirty="0" smtClean="0"/>
              <a:t>(</a:t>
            </a:r>
            <a:r>
              <a:rPr lang="tr-TR" dirty="0" err="1" smtClean="0"/>
              <a:t>Demars</a:t>
            </a:r>
            <a:r>
              <a:rPr lang="tr-TR" dirty="0" smtClean="0"/>
              <a:t>, 2010, 34)</a:t>
            </a:r>
          </a:p>
          <a:p>
            <a:pPr marL="0" indent="0">
              <a:buNone/>
            </a:pPr>
            <a:endParaRPr lang="tr-TR" dirty="0"/>
          </a:p>
          <a:p>
            <a:pPr marL="0" indent="0">
              <a:buNone/>
            </a:pP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5972247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a</a:t>
            </a:r>
            <a:r>
              <a:rPr lang="tr-TR" dirty="0" smtClean="0"/>
              <a:t> ve c parametrelerinin kestirimi için gerekli olan örneklem büyüklüğü kestirim yöntemine göre değişir. 2PL ve 3PL için a parametresinin kestirimi 500 kişilik bir örnekleme dayalı olarak yapılabilir (maddeler orta güçlükte ve </a:t>
            </a:r>
            <a:r>
              <a:rPr lang="el-GR" dirty="0" smtClean="0"/>
              <a:t>θ</a:t>
            </a:r>
            <a:r>
              <a:rPr lang="tr-TR" dirty="0" err="1" smtClean="0"/>
              <a:t>lar</a:t>
            </a:r>
            <a:r>
              <a:rPr lang="tr-TR" dirty="0" smtClean="0"/>
              <a:t> normal dağılıyorsa).</a:t>
            </a:r>
          </a:p>
          <a:p>
            <a:pPr marL="0" indent="0" algn="just">
              <a:buNone/>
            </a:pPr>
            <a:endParaRPr lang="tr-TR" dirty="0"/>
          </a:p>
          <a:p>
            <a:pPr marL="0" indent="0" algn="just">
              <a:buNone/>
            </a:pPr>
            <a:r>
              <a:rPr lang="tr-TR" dirty="0" smtClean="0"/>
              <a:t>C parametresinin kestirimi için ise daha büyük örneklemler gerekir. C parametresinin yanlış kestirimi a ve b parametrelerinin kestirimlerini de etkiler. 3PL modelde MKE’nin kestirim doğruluğu 2000 kişilik örneklemde iyileşir. </a:t>
            </a:r>
          </a:p>
          <a:p>
            <a:pPr marL="0" indent="0" algn="just">
              <a:buNone/>
            </a:pPr>
            <a:endParaRPr lang="tr-TR" dirty="0"/>
          </a:p>
          <a:p>
            <a:pPr marL="0" indent="0" algn="r">
              <a:buNone/>
            </a:pPr>
            <a:r>
              <a:rPr lang="tr-TR" dirty="0" smtClean="0"/>
              <a:t>(</a:t>
            </a:r>
            <a:r>
              <a:rPr lang="tr-TR" dirty="0" err="1" smtClean="0"/>
              <a:t>DeMars</a:t>
            </a:r>
            <a:r>
              <a:rPr lang="tr-TR" dirty="0" smtClean="0"/>
              <a:t>, 2010, 34)</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39717477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2PL ve 3PL modellerde sabit c parametresi ile, eğer </a:t>
            </a:r>
            <a:r>
              <a:rPr lang="tr-TR" dirty="0" err="1" smtClean="0"/>
              <a:t>theta</a:t>
            </a:r>
            <a:r>
              <a:rPr lang="tr-TR" dirty="0" smtClean="0"/>
              <a:t> dağılımı normalse ve maddenin </a:t>
            </a:r>
            <a:r>
              <a:rPr lang="tr-TR" dirty="0" err="1" smtClean="0"/>
              <a:t>ayırd</a:t>
            </a:r>
            <a:r>
              <a:rPr lang="tr-TR" dirty="0" smtClean="0"/>
              <a:t> ediciliği yüksekse, 500 kişi ve 20 maddelik bir testle madde parametreleri ve </a:t>
            </a:r>
            <a:r>
              <a:rPr lang="el-GR" dirty="0"/>
              <a:t>θ</a:t>
            </a:r>
            <a:r>
              <a:rPr lang="tr-TR" dirty="0" smtClean="0"/>
              <a:t> kestirimleri için yeterli olacaktır.</a:t>
            </a:r>
          </a:p>
          <a:p>
            <a:pPr marL="0" indent="0" algn="just">
              <a:buNone/>
            </a:pPr>
            <a:endParaRPr lang="tr-TR" dirty="0"/>
          </a:p>
          <a:p>
            <a:pPr marL="0" indent="0" algn="just">
              <a:buNone/>
            </a:pPr>
            <a:r>
              <a:rPr lang="tr-TR" dirty="0" smtClean="0"/>
              <a:t>Eğer </a:t>
            </a:r>
            <a:r>
              <a:rPr lang="el-GR" dirty="0"/>
              <a:t>θ</a:t>
            </a:r>
            <a:r>
              <a:rPr lang="tr-TR" dirty="0" smtClean="0"/>
              <a:t> dağılımı normal değilse ya da madde </a:t>
            </a:r>
            <a:r>
              <a:rPr lang="tr-TR" dirty="0" err="1" smtClean="0"/>
              <a:t>ayırd</a:t>
            </a:r>
            <a:r>
              <a:rPr lang="tr-TR" dirty="0" smtClean="0"/>
              <a:t> edicilikleri yüksek değilse ya da c parametresi sabitlenmek yerine serbest bırakılırsa 1000 kişilik bir örneklem 40 tane madde iyi bir seçim olacaktır.</a:t>
            </a:r>
          </a:p>
          <a:p>
            <a:pPr marL="0" indent="0" algn="just">
              <a:buNone/>
            </a:pPr>
            <a:endParaRPr lang="tr-TR" dirty="0"/>
          </a:p>
          <a:p>
            <a:pPr marL="0" indent="0" algn="just">
              <a:buNone/>
            </a:pP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27184581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Kişi ve madde sayısını arttırmak madde parametrelerinin standart hatasını azaltacaktır. Ancak, 3000 kişi üzerinde ve 80 maddeden sonrasında kestirimlerde bir farklılık gözlenmez. </a:t>
            </a:r>
          </a:p>
          <a:p>
            <a:pPr marL="0" indent="0" algn="just">
              <a:buNone/>
            </a:pPr>
            <a:endParaRPr lang="tr-TR" dirty="0" smtClean="0"/>
          </a:p>
          <a:p>
            <a:pPr marL="0" indent="0" algn="r">
              <a:buNone/>
            </a:pPr>
            <a:r>
              <a:rPr lang="tr-TR" dirty="0" smtClean="0"/>
              <a:t>(Özberk, 2017, 37; </a:t>
            </a:r>
            <a:r>
              <a:rPr lang="tr-TR" dirty="0" err="1" smtClean="0"/>
              <a:t>DeMars</a:t>
            </a:r>
            <a:r>
              <a:rPr lang="tr-TR" dirty="0" smtClean="0"/>
              <a:t>, 2010, 37)</a:t>
            </a:r>
            <a:endParaRPr lang="tr-TR" dirty="0"/>
          </a:p>
        </p:txBody>
      </p:sp>
    </p:spTree>
    <p:extLst>
      <p:ext uri="{BB962C8B-B14F-4D97-AF65-F5344CB8AC3E}">
        <p14:creationId xmlns:p14="http://schemas.microsoft.com/office/powerpoint/2010/main" val="5714228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532</Words>
  <Application>Microsoft Office PowerPoint</Application>
  <PresentationFormat>Geniş ekran</PresentationFormat>
  <Paragraphs>48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Madde Tepki Kuramı</vt:lpstr>
      <vt:lpstr> Gereklilikler</vt:lpstr>
      <vt:lpstr>PowerPoint Sunusu</vt:lpstr>
      <vt:lpstr>PowerPoint Sunusu</vt:lpstr>
      <vt:lpstr>PowerPoint Sunusu</vt:lpstr>
      <vt:lpstr>Veri gereklilikleri</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Madde Tepki Kuramı</dc:title>
  <dc:creator>neslihan tuğçe şimşek</dc:creator>
  <cp:lastModifiedBy>neslihan tuğçe şimşek</cp:lastModifiedBy>
  <cp:revision>5</cp:revision>
  <dcterms:created xsi:type="dcterms:W3CDTF">2018-10-04T06:28:06Z</dcterms:created>
  <dcterms:modified xsi:type="dcterms:W3CDTF">2018-10-04T06:34:57Z</dcterms:modified>
</cp:coreProperties>
</file>