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0" r:id="rId1"/>
  </p:sldMasterIdLst>
  <p:notesMasterIdLst>
    <p:notesMasterId r:id="rId17"/>
  </p:notesMasterIdLst>
  <p:sldIdLst>
    <p:sldId id="256" r:id="rId2"/>
    <p:sldId id="291" r:id="rId3"/>
    <p:sldId id="264" r:id="rId4"/>
    <p:sldId id="265" r:id="rId5"/>
    <p:sldId id="266" r:id="rId6"/>
    <p:sldId id="267" r:id="rId7"/>
    <p:sldId id="268" r:id="rId8"/>
    <p:sldId id="269" r:id="rId9"/>
    <p:sldId id="271" r:id="rId10"/>
    <p:sldId id="272" r:id="rId11"/>
    <p:sldId id="273" r:id="rId12"/>
    <p:sldId id="274" r:id="rId13"/>
    <p:sldId id="294" r:id="rId14"/>
    <p:sldId id="293" r:id="rId15"/>
    <p:sldId id="286"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2FA935"/>
    <a:srgbClr val="11C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autoAdjust="0"/>
  </p:normalViewPr>
  <p:slideViewPr>
    <p:cSldViewPr snapToGrid="0">
      <p:cViewPr varScale="1">
        <p:scale>
          <a:sx n="74" d="100"/>
          <a:sy n="74" d="100"/>
        </p:scale>
        <p:origin x="-582" y="-90"/>
      </p:cViewPr>
      <p:guideLst>
        <p:guide orient="horz" pos="2160"/>
        <p:guide pos="3840"/>
      </p:guideLst>
    </p:cSldViewPr>
  </p:slideViewPr>
  <p:outlineViewPr>
    <p:cViewPr>
      <p:scale>
        <a:sx n="33" d="100"/>
        <a:sy n="33" d="100"/>
      </p:scale>
      <p:origin x="0" y="-11982"/>
    </p:cViewPr>
  </p:outlineViewPr>
  <p:notesTextViewPr>
    <p:cViewPr>
      <p:scale>
        <a:sx n="1" d="1"/>
        <a:sy n="1" d="1"/>
      </p:scale>
      <p:origin x="0" y="0"/>
    </p:cViewPr>
  </p:notesTextViewPr>
  <p:sorterViewPr>
    <p:cViewPr>
      <p:scale>
        <a:sx n="100" d="100"/>
        <a:sy n="100" d="100"/>
      </p:scale>
      <p:origin x="0" y="-13524"/>
    </p:cViewPr>
  </p:sorterViewPr>
  <p:notesViewPr>
    <p:cSldViewPr snapToGrid="0">
      <p:cViewPr varScale="1">
        <p:scale>
          <a:sx n="57" d="100"/>
          <a:sy n="57" d="100"/>
        </p:scale>
        <p:origin x="28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9A34D8-8B63-4C90-BD6D-06C70BC2A8AE}" type="datetimeFigureOut">
              <a:rPr lang="tr-TR" smtClean="0"/>
              <a:t>18.02.2018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1AADDB-E50E-41F6-AE7F-BC0F8A19736E}" type="slidenum">
              <a:rPr lang="tr-TR" smtClean="0"/>
              <a:t>‹#›</a:t>
            </a:fld>
            <a:endParaRPr lang="tr-TR"/>
          </a:p>
        </p:txBody>
      </p:sp>
    </p:spTree>
    <p:extLst>
      <p:ext uri="{BB962C8B-B14F-4D97-AF65-F5344CB8AC3E}">
        <p14:creationId xmlns:p14="http://schemas.microsoft.com/office/powerpoint/2010/main" val="77875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D1AADDB-E50E-41F6-AE7F-BC0F8A19736E}" type="slidenum">
              <a:rPr lang="tr-TR" smtClean="0"/>
              <a:t>15</a:t>
            </a:fld>
            <a:endParaRPr lang="tr-TR"/>
          </a:p>
        </p:txBody>
      </p:sp>
    </p:spTree>
    <p:extLst>
      <p:ext uri="{BB962C8B-B14F-4D97-AF65-F5344CB8AC3E}">
        <p14:creationId xmlns:p14="http://schemas.microsoft.com/office/powerpoint/2010/main" val="2681440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24163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60106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652678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663750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51256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446393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92025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3050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78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0663954A-E5F4-418B-B508-D5855994F734}" type="datetimeFigureOut">
              <a:rPr lang="tr-TR" smtClean="0"/>
              <a:t>18.02.2018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3721003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74012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663954A-E5F4-418B-B508-D5855994F734}" type="datetimeFigureOut">
              <a:rPr lang="tr-TR" smtClean="0"/>
              <a:t>18.02.2018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2726270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0663954A-E5F4-418B-B508-D5855994F734}" type="datetimeFigureOut">
              <a:rPr lang="tr-TR" smtClean="0"/>
              <a:t>18.02.2018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30780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63954A-E5F4-418B-B508-D5855994F734}" type="datetimeFigureOut">
              <a:rPr lang="tr-TR" smtClean="0"/>
              <a:t>18.02.2018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696477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Tree>
    <p:extLst>
      <p:ext uri="{BB962C8B-B14F-4D97-AF65-F5344CB8AC3E}">
        <p14:creationId xmlns:p14="http://schemas.microsoft.com/office/powerpoint/2010/main" val="1634609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292F477-E165-4E01-9A81-C6325D922580}" type="slidenum">
              <a:rPr lang="tr-TR" smtClean="0"/>
              <a:t>‹#›</a:t>
            </a:fld>
            <a:endParaRPr lang="tr-TR"/>
          </a:p>
        </p:txBody>
      </p:sp>
      <p:sp>
        <p:nvSpPr>
          <p:cNvPr id="5" name="Date Placeholder 4"/>
          <p:cNvSpPr>
            <a:spLocks noGrp="1"/>
          </p:cNvSpPr>
          <p:nvPr>
            <p:ph type="dt" sz="half" idx="10"/>
          </p:nvPr>
        </p:nvSpPr>
        <p:spPr/>
        <p:txBody>
          <a:bodyPr/>
          <a:lstStyle/>
          <a:p>
            <a:fld id="{0663954A-E5F4-418B-B508-D5855994F734}" type="datetimeFigureOut">
              <a:rPr lang="tr-TR" smtClean="0"/>
              <a:t>18.02.2018</a:t>
            </a:fld>
            <a:endParaRPr lang="tr-TR"/>
          </a:p>
        </p:txBody>
      </p:sp>
    </p:spTree>
    <p:extLst>
      <p:ext uri="{BB962C8B-B14F-4D97-AF65-F5344CB8AC3E}">
        <p14:creationId xmlns:p14="http://schemas.microsoft.com/office/powerpoint/2010/main" val="989785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63954A-E5F4-418B-B508-D5855994F734}" type="datetimeFigureOut">
              <a:rPr lang="tr-TR" smtClean="0"/>
              <a:t>18.02.2018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292F477-E165-4E01-9A81-C6325D922580}" type="slidenum">
              <a:rPr lang="tr-TR" smtClean="0"/>
              <a:t>‹#›</a:t>
            </a:fld>
            <a:endParaRPr lang="tr-TR"/>
          </a:p>
        </p:txBody>
      </p:sp>
    </p:spTree>
    <p:extLst>
      <p:ext uri="{BB962C8B-B14F-4D97-AF65-F5344CB8AC3E}">
        <p14:creationId xmlns:p14="http://schemas.microsoft.com/office/powerpoint/2010/main" val="3100782499"/>
      </p:ext>
    </p:extLst>
  </p:cSld>
  <p:clrMap bg1="lt1" tx1="dk1" bg2="lt2" tx2="dk2" accent1="accent1" accent2="accent2" accent3="accent3" accent4="accent4" accent5="accent5" accent6="accent6" hlink="hlink" folHlink="folHlink"/>
  <p:sldLayoutIdLst>
    <p:sldLayoutId id="2147484151" r:id="rId1"/>
    <p:sldLayoutId id="2147484152" r:id="rId2"/>
    <p:sldLayoutId id="2147484153" r:id="rId3"/>
    <p:sldLayoutId id="2147484154" r:id="rId4"/>
    <p:sldLayoutId id="2147484155" r:id="rId5"/>
    <p:sldLayoutId id="2147484156" r:id="rId6"/>
    <p:sldLayoutId id="2147484157" r:id="rId7"/>
    <p:sldLayoutId id="2147484158" r:id="rId8"/>
    <p:sldLayoutId id="2147484159" r:id="rId9"/>
    <p:sldLayoutId id="2147484160" r:id="rId10"/>
    <p:sldLayoutId id="2147484161" r:id="rId11"/>
    <p:sldLayoutId id="2147484162" r:id="rId12"/>
    <p:sldLayoutId id="2147484163" r:id="rId13"/>
    <p:sldLayoutId id="2147484164" r:id="rId14"/>
    <p:sldLayoutId id="2147484165" r:id="rId15"/>
    <p:sldLayoutId id="214748416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idx="4294967295"/>
          </p:nvPr>
        </p:nvSpPr>
        <p:spPr>
          <a:xfrm>
            <a:off x="0" y="1338621"/>
            <a:ext cx="10185400" cy="3278187"/>
          </a:xfrm>
        </p:spPr>
        <p:txBody>
          <a:bodyPr>
            <a:normAutofit fontScale="90000"/>
          </a:bodyPr>
          <a:lstStyle/>
          <a:p>
            <a:pPr algn="ctr"/>
            <a:r>
              <a:rPr lang="tr-TR" sz="6600" dirty="0" smtClean="0">
                <a:solidFill>
                  <a:schemeClr val="accent2">
                    <a:lumMod val="75000"/>
                  </a:schemeClr>
                </a:solidFill>
                <a:latin typeface="Comic Sans MS" panose="030F0702030302020204" pitchFamily="66" charset="0"/>
              </a:rPr>
              <a:t/>
            </a:r>
            <a:br>
              <a:rPr lang="tr-TR" sz="6600" dirty="0" smtClean="0">
                <a:solidFill>
                  <a:schemeClr val="accent2">
                    <a:lumMod val="75000"/>
                  </a:schemeClr>
                </a:solidFill>
                <a:latin typeface="Comic Sans MS" panose="030F0702030302020204" pitchFamily="66" charset="0"/>
              </a:rPr>
            </a:br>
            <a:r>
              <a:rPr lang="tr-TR" sz="6600" dirty="0" smtClean="0">
                <a:solidFill>
                  <a:schemeClr val="accent2">
                    <a:lumMod val="75000"/>
                  </a:schemeClr>
                </a:solidFill>
                <a:latin typeface="Times New Roman" panose="02020603050405020304" pitchFamily="18" charset="0"/>
                <a:cs typeface="Times New Roman" panose="02020603050405020304" pitchFamily="18" charset="0"/>
              </a:rPr>
              <a:t>Kur’an-ı </a:t>
            </a:r>
            <a:r>
              <a:rPr lang="tr-TR" sz="6600" dirty="0">
                <a:solidFill>
                  <a:schemeClr val="accent2">
                    <a:lumMod val="75000"/>
                  </a:schemeClr>
                </a:solidFill>
                <a:latin typeface="Times New Roman" panose="02020603050405020304" pitchFamily="18" charset="0"/>
                <a:cs typeface="Times New Roman" panose="02020603050405020304" pitchFamily="18" charset="0"/>
              </a:rPr>
              <a:t>Kerim </a:t>
            </a:r>
            <a:r>
              <a:rPr lang="tr-TR" sz="6600" dirty="0" smtClean="0">
                <a:solidFill>
                  <a:schemeClr val="accent2">
                    <a:lumMod val="75000"/>
                  </a:schemeClr>
                </a:solidFill>
                <a:latin typeface="Times New Roman" panose="02020603050405020304" pitchFamily="18" charset="0"/>
                <a:cs typeface="Times New Roman" panose="02020603050405020304" pitchFamily="18" charset="0"/>
              </a:rPr>
              <a:t>Dersi</a:t>
            </a:r>
            <a:br>
              <a:rPr lang="tr-TR" sz="6600" dirty="0" smtClean="0">
                <a:solidFill>
                  <a:schemeClr val="accent2">
                    <a:lumMod val="75000"/>
                  </a:schemeClr>
                </a:solidFill>
                <a:latin typeface="Times New Roman" panose="02020603050405020304" pitchFamily="18" charset="0"/>
                <a:cs typeface="Times New Roman" panose="02020603050405020304" pitchFamily="18" charset="0"/>
              </a:rPr>
            </a:br>
            <a:r>
              <a:rPr lang="ar-SA" sz="6600" dirty="0" smtClean="0">
                <a:solidFill>
                  <a:schemeClr val="accent2">
                    <a:lumMod val="75000"/>
                  </a:schemeClr>
                </a:solidFill>
                <a:latin typeface="Times New Roman" panose="02020603050405020304" pitchFamily="18" charset="0"/>
                <a:cs typeface="Times New Roman" panose="02020603050405020304" pitchFamily="18" charset="0"/>
              </a:rPr>
              <a:t>5</a:t>
            </a: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r>
              <a:rPr lang="tr-TR" sz="6600" b="1" i="1" dirty="0">
                <a:solidFill>
                  <a:schemeClr val="accent2">
                    <a:lumMod val="75000"/>
                  </a:schemeClr>
                </a:solidFill>
                <a:latin typeface="Comic Sans MS" panose="030F0702030302020204" pitchFamily="66" charset="0"/>
              </a:rPr>
              <a:t/>
            </a:r>
            <a:br>
              <a:rPr lang="tr-TR" sz="6600" b="1" i="1" dirty="0">
                <a:solidFill>
                  <a:schemeClr val="accent2">
                    <a:lumMod val="75000"/>
                  </a:schemeClr>
                </a:solidFill>
                <a:latin typeface="Comic Sans MS" panose="030F0702030302020204" pitchFamily="66" charset="0"/>
              </a:rPr>
            </a:br>
            <a:endParaRPr lang="tr-TR" sz="5400" b="1" i="1" dirty="0">
              <a:solidFill>
                <a:schemeClr val="accent2">
                  <a:lumMod val="75000"/>
                </a:schemeClr>
              </a:solidFill>
              <a:latin typeface="Comic Sans MS" panose="030F0702030302020204" pitchFamily="66" charset="0"/>
            </a:endParaRPr>
          </a:p>
        </p:txBody>
      </p:sp>
    </p:spTree>
    <p:extLst>
      <p:ext uri="{BB962C8B-B14F-4D97-AF65-F5344CB8AC3E}">
        <p14:creationId xmlns:p14="http://schemas.microsoft.com/office/powerpoint/2010/main" val="7248359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0" y="1444625"/>
            <a:ext cx="10058400" cy="1450975"/>
          </a:xfrm>
        </p:spPr>
        <p:txBody>
          <a:bodyPr>
            <a:noAutofit/>
          </a:bodyPr>
          <a:lstStyle/>
          <a:p>
            <a:pPr algn="ctr"/>
            <a:r>
              <a:rPr lang="tr-TR" sz="8800" dirty="0" err="1">
                <a:solidFill>
                  <a:schemeClr val="accent5">
                    <a:lumMod val="75000"/>
                  </a:schemeClr>
                </a:solidFill>
                <a:latin typeface="Kristen ITC" panose="03050502040202030202" pitchFamily="66" charset="0"/>
              </a:rPr>
              <a:t>Cehr</a:t>
            </a:r>
            <a:r>
              <a:rPr lang="tr-TR" sz="8800" dirty="0">
                <a:solidFill>
                  <a:schemeClr val="accent5">
                    <a:lumMod val="75000"/>
                  </a:schemeClr>
                </a:solidFill>
                <a:latin typeface="Kristen ITC" panose="03050502040202030202" pitchFamily="66" charset="0"/>
              </a:rPr>
              <a:t>, Şiddet, </a:t>
            </a:r>
            <a:r>
              <a:rPr lang="tr-TR" sz="8800" dirty="0" err="1">
                <a:solidFill>
                  <a:schemeClr val="accent5">
                    <a:lumMod val="75000"/>
                  </a:schemeClr>
                </a:solidFill>
                <a:latin typeface="Kristen ITC" panose="03050502040202030202" pitchFamily="66" charset="0"/>
              </a:rPr>
              <a:t>İsti’la</a:t>
            </a:r>
            <a:r>
              <a:rPr lang="tr-TR" sz="8800" dirty="0">
                <a:solidFill>
                  <a:schemeClr val="accent5">
                    <a:lumMod val="75000"/>
                  </a:schemeClr>
                </a:solidFill>
                <a:latin typeface="Kristen ITC" panose="03050502040202030202" pitchFamily="66" charset="0"/>
              </a:rPr>
              <a:t>, </a:t>
            </a:r>
            <a:r>
              <a:rPr lang="tr-TR" sz="8800" dirty="0" err="1">
                <a:solidFill>
                  <a:schemeClr val="accent5">
                    <a:lumMod val="75000"/>
                  </a:schemeClr>
                </a:solidFill>
                <a:latin typeface="Kristen ITC" panose="03050502040202030202" pitchFamily="66" charset="0"/>
              </a:rPr>
              <a:t>İtbak</a:t>
            </a:r>
            <a:r>
              <a:rPr lang="tr-TR" sz="8800" dirty="0">
                <a:solidFill>
                  <a:schemeClr val="accent5">
                    <a:lumMod val="75000"/>
                  </a:schemeClr>
                </a:solidFill>
                <a:latin typeface="Kristen ITC" panose="03050502040202030202" pitchFamily="66" charset="0"/>
              </a:rPr>
              <a:t>, Tefhim,  </a:t>
            </a:r>
            <a:r>
              <a:rPr lang="tr-TR" sz="8800" dirty="0" err="1">
                <a:solidFill>
                  <a:schemeClr val="accent5">
                    <a:lumMod val="75000"/>
                  </a:schemeClr>
                </a:solidFill>
                <a:latin typeface="Kristen ITC" panose="03050502040202030202" pitchFamily="66" charset="0"/>
              </a:rPr>
              <a:t>Kalkale</a:t>
            </a:r>
            <a:endParaRPr lang="tr-TR" sz="8800" dirty="0">
              <a:solidFill>
                <a:schemeClr val="accent5">
                  <a:lumMod val="75000"/>
                </a:schemeClr>
              </a:solidFill>
              <a:latin typeface="Kristen ITC" panose="03050502040202030202" pitchFamily="66" charset="0"/>
            </a:endParaRPr>
          </a:p>
        </p:txBody>
      </p:sp>
    </p:spTree>
    <p:extLst>
      <p:ext uri="{BB962C8B-B14F-4D97-AF65-F5344CB8AC3E}">
        <p14:creationId xmlns:p14="http://schemas.microsoft.com/office/powerpoint/2010/main" val="32438561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3248" y="523936"/>
            <a:ext cx="6714422" cy="5120726"/>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133" y="4879979"/>
            <a:ext cx="762000" cy="571500"/>
          </a:xfrm>
          <a:prstGeom prst="rect">
            <a:avLst/>
          </a:prstGeom>
        </p:spPr>
      </p:pic>
    </p:spTree>
    <p:extLst>
      <p:ext uri="{BB962C8B-B14F-4D97-AF65-F5344CB8AC3E}">
        <p14:creationId xmlns:p14="http://schemas.microsoft.com/office/powerpoint/2010/main" val="357210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0" y="1577975"/>
            <a:ext cx="10058400" cy="1450975"/>
          </a:xfrm>
        </p:spPr>
        <p:txBody>
          <a:bodyPr>
            <a:noAutofit/>
          </a:bodyPr>
          <a:lstStyle/>
          <a:p>
            <a:pPr algn="ctr"/>
            <a:r>
              <a:rPr lang="tr-TR" sz="8800" dirty="0" err="1">
                <a:solidFill>
                  <a:schemeClr val="accent1">
                    <a:lumMod val="75000"/>
                  </a:schemeClr>
                </a:solidFill>
                <a:latin typeface="Kristen ITC" panose="03050502040202030202" pitchFamily="66" charset="0"/>
              </a:rPr>
              <a:t>Cehr</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Rihvet</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İsti’la</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Itbak</a:t>
            </a:r>
            <a:r>
              <a:rPr lang="tr-TR" sz="8800" dirty="0">
                <a:solidFill>
                  <a:schemeClr val="accent1">
                    <a:lumMod val="75000"/>
                  </a:schemeClr>
                </a:solidFill>
                <a:latin typeface="Kristen ITC" panose="03050502040202030202" pitchFamily="66" charset="0"/>
              </a:rPr>
              <a:t>, Tefhim, </a:t>
            </a:r>
            <a:r>
              <a:rPr lang="tr-TR" sz="8800" dirty="0" err="1">
                <a:solidFill>
                  <a:schemeClr val="accent1">
                    <a:lumMod val="75000"/>
                  </a:schemeClr>
                </a:solidFill>
                <a:latin typeface="Kristen ITC" panose="03050502040202030202" pitchFamily="66" charset="0"/>
              </a:rPr>
              <a:t>İstitale</a:t>
            </a:r>
            <a:endParaRPr lang="tr-TR" sz="8800" dirty="0">
              <a:solidFill>
                <a:schemeClr val="accent1">
                  <a:lumMod val="75000"/>
                </a:schemeClr>
              </a:solidFill>
              <a:latin typeface="Kristen ITC" panose="03050502040202030202" pitchFamily="66" charset="0"/>
            </a:endParaRPr>
          </a:p>
        </p:txBody>
      </p:sp>
    </p:spTree>
    <p:extLst>
      <p:ext uri="{BB962C8B-B14F-4D97-AF65-F5344CB8AC3E}">
        <p14:creationId xmlns:p14="http://schemas.microsoft.com/office/powerpoint/2010/main" val="326201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5818" y="1748466"/>
            <a:ext cx="8596668" cy="3880773"/>
          </a:xfrm>
        </p:spPr>
        <p:txBody>
          <a:bodyPr/>
          <a:lstStyle/>
          <a:p>
            <a:pPr marL="0" indent="0" algn="ctr">
              <a:buNone/>
            </a:pPr>
            <a:endParaRPr lang="ar-SA" sz="4400" dirty="0">
              <a:latin typeface="Arabic Typesetting" panose="03020402040406030203" pitchFamily="66" charset="-78"/>
              <a:cs typeface="Arabic Typesetting" panose="03020402040406030203" pitchFamily="66" charset="-78"/>
            </a:endParaRPr>
          </a:p>
          <a:p>
            <a:pPr algn="ctr" rtl="1"/>
            <a:r>
              <a:rPr lang="ar-SA" sz="4400" b="1" dirty="0">
                <a:latin typeface="Arabic Typesetting" panose="03020402040406030203" pitchFamily="66" charset="-78"/>
                <a:cs typeface="Arabic Typesetting" panose="03020402040406030203" pitchFamily="66" charset="-78"/>
              </a:rPr>
              <a:t>بسم الله الرحمن الرحيم</a:t>
            </a:r>
          </a:p>
          <a:p>
            <a:pPr algn="ctr" rtl="1"/>
            <a:r>
              <a:rPr lang="ar-SA" sz="4400" b="1" dirty="0">
                <a:latin typeface="Arabic Typesetting" panose="03020402040406030203" pitchFamily="66" charset="-78"/>
                <a:cs typeface="Arabic Typesetting" panose="03020402040406030203" pitchFamily="66" charset="-78"/>
              </a:rPr>
              <a:t>إِنَّا أَعْطَيْنَاكَ الْكَوْثَرَ (1) فَصَلِّ لِرَبِّكَ وَانْحَرْ (2) إِنَّ شَانِئَكَ هُوَ الْأَبْتَرُ (3) </a:t>
            </a:r>
          </a:p>
          <a:p>
            <a:pPr algn="ctr"/>
            <a:endParaRPr lang="tr-TR"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177593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ctr" rtl="1"/>
            <a:r>
              <a:rPr lang="ar-SA" sz="4400" b="1" dirty="0">
                <a:latin typeface="Arabic Typesetting" panose="03020402040406030203" pitchFamily="66" charset="-78"/>
                <a:cs typeface="Arabic Typesetting" panose="03020402040406030203" pitchFamily="66" charset="-78"/>
              </a:rPr>
              <a:t>بسم الله الرحمن الرحيم</a:t>
            </a:r>
          </a:p>
          <a:p>
            <a:pPr algn="ctr" rtl="1"/>
            <a:r>
              <a:rPr lang="ar-SA" sz="4400" b="1" dirty="0">
                <a:latin typeface="Arabic Typesetting" panose="03020402040406030203" pitchFamily="66" charset="-78"/>
                <a:cs typeface="Arabic Typesetting" panose="03020402040406030203" pitchFamily="66" charset="-78"/>
              </a:rPr>
              <a:t>قُلْ يَا أَيُّهَا الْكَافِرُونَ (1) لَا أَعْبُدُ مَا تَعْبُدُونَ (2) وَلَا أَنْتُمْ عَابِدُونَ مَا أَعْبُدُ (3) وَلَا أَنَا عَابِدٌ مَا عَبَدْتُمْ (4) وَلَا أَنْتُمْ عَابِدُونَ مَا أَعْبُدُ (5) لَكُمْ دِينُكُمْ وَلِيَ دِينِ (6)</a:t>
            </a:r>
            <a:endParaRPr lang="tr-TR"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527340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0" indent="0"/>
            <a:r>
              <a:rPr lang="tr-TR" dirty="0"/>
              <a:t/>
            </a:r>
            <a:br>
              <a:rPr lang="tr-TR" dirty="0"/>
            </a:br>
            <a:r>
              <a:rPr lang="tr-TR" sz="3600" dirty="0"/>
              <a:t>Hazırlayan: Sema ÇELEM</a:t>
            </a:r>
            <a:br>
              <a:rPr lang="tr-TR" sz="3600" dirty="0"/>
            </a:br>
            <a:r>
              <a:rPr lang="tr-TR" sz="3600" dirty="0"/>
              <a:t>Kaynak: Prof. Dr. Abdurrahman ÇETİN, </a:t>
            </a:r>
            <a:r>
              <a:rPr lang="tr-TR" sz="3600" i="1" dirty="0"/>
              <a:t>KUR’AN OKUMA ESASLARI, </a:t>
            </a:r>
            <a:r>
              <a:rPr lang="tr-TR" sz="3600" dirty="0"/>
              <a:t>Bursa: Emin Yayınları</a:t>
            </a:r>
            <a:r>
              <a:rPr lang="tr-TR" dirty="0"/>
              <a:t/>
            </a:r>
            <a:br>
              <a:rPr lang="tr-TR" dirty="0"/>
            </a:br>
            <a:endParaRPr lang="tr-TR" dirty="0"/>
          </a:p>
        </p:txBody>
      </p:sp>
    </p:spTree>
    <p:extLst>
      <p:ext uri="{BB962C8B-B14F-4D97-AF65-F5344CB8AC3E}">
        <p14:creationId xmlns:p14="http://schemas.microsoft.com/office/powerpoint/2010/main" val="3729226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ar-SA" dirty="0" smtClean="0"/>
          </a:p>
          <a:p>
            <a:pPr marL="0" indent="0">
              <a:buNone/>
            </a:pPr>
            <a:r>
              <a:rPr lang="tr-TR" u="sng" dirty="0" smtClean="0"/>
              <a:t>Dersin İşlenişi</a:t>
            </a:r>
            <a:endParaRPr lang="ar-SA" u="sng" dirty="0"/>
          </a:p>
          <a:p>
            <a:pPr marL="0" indent="0">
              <a:buNone/>
            </a:pPr>
            <a:r>
              <a:rPr lang="tr-TR" dirty="0" smtClean="0"/>
              <a:t>1. </a:t>
            </a:r>
            <a:r>
              <a:rPr lang="tr-TR" dirty="0"/>
              <a:t>Harflerin Sıfatlarını Tanıma (Oyun)</a:t>
            </a:r>
          </a:p>
          <a:p>
            <a:pPr marL="0" indent="0">
              <a:buNone/>
            </a:pPr>
            <a:r>
              <a:rPr lang="tr-TR" dirty="0" smtClean="0"/>
              <a:t>2. Koro </a:t>
            </a:r>
            <a:r>
              <a:rPr lang="tr-TR" dirty="0"/>
              <a:t>halinde harflerin harekelerle seslendirilmesi. </a:t>
            </a:r>
            <a:endParaRPr lang="tr-TR" dirty="0" smtClean="0"/>
          </a:p>
          <a:p>
            <a:pPr marL="0" indent="0">
              <a:buNone/>
            </a:pPr>
            <a:r>
              <a:rPr lang="tr-TR" smtClean="0"/>
              <a:t>3</a:t>
            </a:r>
            <a:r>
              <a:rPr lang="tr-TR" smtClean="0"/>
              <a:t>. Kafirun</a:t>
            </a:r>
            <a:r>
              <a:rPr lang="tr-TR" dirty="0" smtClean="0"/>
              <a:t> </a:t>
            </a:r>
            <a:r>
              <a:rPr lang="tr-TR" dirty="0"/>
              <a:t>ve </a:t>
            </a:r>
            <a:r>
              <a:rPr lang="tr-TR" dirty="0" smtClean="0"/>
              <a:t>Kevser </a:t>
            </a:r>
            <a:r>
              <a:rPr lang="tr-TR" dirty="0"/>
              <a:t>Surelerinin Talimi</a:t>
            </a:r>
            <a:r>
              <a:rPr lang="tr-TR" dirty="0" smtClean="0"/>
              <a:t>.</a:t>
            </a:r>
          </a:p>
          <a:p>
            <a:pPr marL="0" indent="0">
              <a:buNone/>
            </a:pPr>
            <a:r>
              <a:rPr lang="tr-TR" dirty="0" smtClean="0"/>
              <a:t>4. Çalışma Yaprağı (Harflerin Mahreçleri)</a:t>
            </a:r>
          </a:p>
          <a:p>
            <a:pPr marL="0" indent="0">
              <a:buNone/>
            </a:pPr>
            <a:r>
              <a:rPr lang="tr-TR" dirty="0" smtClean="0"/>
              <a:t>5. Bakara suresi 6 ve 7. sayfalarının yüzünden okunması.</a:t>
            </a:r>
            <a:endParaRPr lang="tr-TR" dirty="0"/>
          </a:p>
          <a:p>
            <a:pPr marL="0" indent="0">
              <a:buNone/>
            </a:pPr>
            <a:endParaRPr lang="tr-TR" dirty="0"/>
          </a:p>
        </p:txBody>
      </p:sp>
    </p:spTree>
    <p:extLst>
      <p:ext uri="{BB962C8B-B14F-4D97-AF65-F5344CB8AC3E}">
        <p14:creationId xmlns:p14="http://schemas.microsoft.com/office/powerpoint/2010/main" val="646809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9729" y="515156"/>
            <a:ext cx="8080486" cy="5866325"/>
          </a:xfrm>
          <a:prstGeom prst="rect">
            <a:avLst/>
          </a:prstGeom>
        </p:spPr>
      </p:pic>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78315" y="850007"/>
            <a:ext cx="1714500" cy="2438400"/>
          </a:xfrm>
          <a:prstGeom prst="rect">
            <a:avLst/>
          </a:prstGeom>
        </p:spPr>
      </p:pic>
    </p:spTree>
    <p:extLst>
      <p:ext uri="{BB962C8B-B14F-4D97-AF65-F5344CB8AC3E}">
        <p14:creationId xmlns:p14="http://schemas.microsoft.com/office/powerpoint/2010/main" val="1486010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idx="4294967295"/>
          </p:nvPr>
        </p:nvSpPr>
        <p:spPr>
          <a:xfrm>
            <a:off x="111617" y="1310157"/>
            <a:ext cx="10058400" cy="2792413"/>
          </a:xfrm>
        </p:spPr>
        <p:txBody>
          <a:bodyPr>
            <a:noAutofit/>
          </a:bodyPr>
          <a:lstStyle/>
          <a:p>
            <a:pPr algn="ctr"/>
            <a:r>
              <a:rPr lang="tr-TR" sz="8800" dirty="0" err="1">
                <a:solidFill>
                  <a:schemeClr val="accent1">
                    <a:lumMod val="75000"/>
                  </a:schemeClr>
                </a:solidFill>
                <a:latin typeface="Kristen ITC" panose="03050502040202030202" pitchFamily="66" charset="0"/>
              </a:rPr>
              <a:t>Cehr</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Beyniyye</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İstif’al</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İnfitah</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Terkik</a:t>
            </a:r>
            <a:r>
              <a:rPr lang="tr-TR" sz="8800" dirty="0">
                <a:solidFill>
                  <a:schemeClr val="accent1">
                    <a:lumMod val="75000"/>
                  </a:schemeClr>
                </a:solidFill>
                <a:latin typeface="Kristen ITC" panose="03050502040202030202" pitchFamily="66" charset="0"/>
              </a:rPr>
              <a:t>, </a:t>
            </a:r>
            <a:r>
              <a:rPr lang="tr-TR" sz="8800" dirty="0" err="1">
                <a:solidFill>
                  <a:schemeClr val="accent1">
                    <a:lumMod val="75000"/>
                  </a:schemeClr>
                </a:solidFill>
                <a:latin typeface="Kristen ITC" panose="03050502040202030202" pitchFamily="66" charset="0"/>
              </a:rPr>
              <a:t>Gunne</a:t>
            </a:r>
            <a:endParaRPr lang="tr-TR" sz="8800" dirty="0">
              <a:solidFill>
                <a:schemeClr val="accent1">
                  <a:lumMod val="75000"/>
                </a:schemeClr>
              </a:solidFill>
              <a:latin typeface="Kristen ITC" panose="03050502040202030202" pitchFamily="66" charset="0"/>
            </a:endParaRPr>
          </a:p>
        </p:txBody>
      </p:sp>
    </p:spTree>
    <p:extLst>
      <p:ext uri="{BB962C8B-B14F-4D97-AF65-F5344CB8AC3E}">
        <p14:creationId xmlns:p14="http://schemas.microsoft.com/office/powerpoint/2010/main" val="3543201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9313" y="1081825"/>
            <a:ext cx="5640290" cy="4301544"/>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6322" y="689422"/>
            <a:ext cx="1800225" cy="2543175"/>
          </a:xfrm>
          <a:prstGeom prst="rect">
            <a:avLst/>
          </a:prstGeom>
        </p:spPr>
      </p:pic>
    </p:spTree>
    <p:extLst>
      <p:ext uri="{BB962C8B-B14F-4D97-AF65-F5344CB8AC3E}">
        <p14:creationId xmlns:p14="http://schemas.microsoft.com/office/powerpoint/2010/main" val="29650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idx="4294967295"/>
          </p:nvPr>
        </p:nvSpPr>
        <p:spPr>
          <a:xfrm>
            <a:off x="321972" y="1577685"/>
            <a:ext cx="9700319" cy="1509712"/>
          </a:xfrm>
        </p:spPr>
        <p:txBody>
          <a:bodyPr>
            <a:noAutofit/>
          </a:bodyPr>
          <a:lstStyle/>
          <a:p>
            <a:pPr algn="ctr"/>
            <a:r>
              <a:rPr lang="tr-TR" sz="8800" dirty="0" err="1">
                <a:solidFill>
                  <a:schemeClr val="accent1"/>
                </a:solidFill>
                <a:latin typeface="Kristen ITC" panose="03050502040202030202" pitchFamily="66" charset="0"/>
              </a:rPr>
              <a:t>Hems</a:t>
            </a:r>
            <a:r>
              <a:rPr lang="tr-TR" sz="8800" dirty="0">
                <a:solidFill>
                  <a:schemeClr val="accent1"/>
                </a:solidFill>
                <a:latin typeface="Kristen ITC" panose="03050502040202030202" pitchFamily="66" charset="0"/>
              </a:rPr>
              <a:t>, </a:t>
            </a:r>
            <a:r>
              <a:rPr lang="tr-TR" sz="8800" dirty="0" err="1">
                <a:solidFill>
                  <a:schemeClr val="accent1"/>
                </a:solidFill>
                <a:latin typeface="Kristen ITC" panose="03050502040202030202" pitchFamily="66" charset="0"/>
              </a:rPr>
              <a:t>Rihvet</a:t>
            </a:r>
            <a:r>
              <a:rPr lang="tr-TR" sz="8800" dirty="0">
                <a:solidFill>
                  <a:schemeClr val="accent1"/>
                </a:solidFill>
                <a:latin typeface="Kristen ITC" panose="03050502040202030202" pitchFamily="66" charset="0"/>
              </a:rPr>
              <a:t>, </a:t>
            </a:r>
            <a:r>
              <a:rPr lang="tr-TR" sz="8800" dirty="0" err="1">
                <a:solidFill>
                  <a:schemeClr val="accent1"/>
                </a:solidFill>
                <a:latin typeface="Kristen ITC" panose="03050502040202030202" pitchFamily="66" charset="0"/>
              </a:rPr>
              <a:t>İsti’la</a:t>
            </a:r>
            <a:r>
              <a:rPr lang="tr-TR" sz="8800" dirty="0">
                <a:solidFill>
                  <a:schemeClr val="accent1"/>
                </a:solidFill>
                <a:latin typeface="Kristen ITC" panose="03050502040202030202" pitchFamily="66" charset="0"/>
              </a:rPr>
              <a:t>, </a:t>
            </a:r>
            <a:r>
              <a:rPr lang="tr-TR" sz="8800" dirty="0" err="1">
                <a:solidFill>
                  <a:schemeClr val="accent1"/>
                </a:solidFill>
                <a:latin typeface="Kristen ITC" panose="03050502040202030202" pitchFamily="66" charset="0"/>
              </a:rPr>
              <a:t>İnfitah</a:t>
            </a:r>
            <a:r>
              <a:rPr lang="tr-TR" sz="8800" dirty="0">
                <a:solidFill>
                  <a:schemeClr val="accent1"/>
                </a:solidFill>
                <a:latin typeface="Kristen ITC" panose="03050502040202030202" pitchFamily="66" charset="0"/>
              </a:rPr>
              <a:t>, Tefhim</a:t>
            </a:r>
          </a:p>
        </p:txBody>
      </p:sp>
    </p:spTree>
    <p:extLst>
      <p:ext uri="{BB962C8B-B14F-4D97-AF65-F5344CB8AC3E}">
        <p14:creationId xmlns:p14="http://schemas.microsoft.com/office/powerpoint/2010/main" val="4265272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4973" y="270457"/>
            <a:ext cx="8957388" cy="6858000"/>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261" y="5329859"/>
            <a:ext cx="733425" cy="571500"/>
          </a:xfrm>
          <a:prstGeom prst="rect">
            <a:avLst/>
          </a:prstGeom>
        </p:spPr>
      </p:pic>
    </p:spTree>
    <p:extLst>
      <p:ext uri="{BB962C8B-B14F-4D97-AF65-F5344CB8AC3E}">
        <p14:creationId xmlns:p14="http://schemas.microsoft.com/office/powerpoint/2010/main" val="554209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idx="4294967295"/>
          </p:nvPr>
        </p:nvSpPr>
        <p:spPr>
          <a:xfrm>
            <a:off x="-141668" y="1592195"/>
            <a:ext cx="10058400" cy="1450975"/>
          </a:xfrm>
        </p:spPr>
        <p:txBody>
          <a:bodyPr>
            <a:noAutofit/>
          </a:bodyPr>
          <a:lstStyle/>
          <a:p>
            <a:pPr algn="ctr"/>
            <a:r>
              <a:rPr lang="tr-TR" sz="8800" dirty="0" err="1">
                <a:solidFill>
                  <a:schemeClr val="bg2">
                    <a:lumMod val="50000"/>
                  </a:schemeClr>
                </a:solidFill>
                <a:latin typeface="Kristen ITC" panose="03050502040202030202" pitchFamily="66" charset="0"/>
              </a:rPr>
              <a:t>Hems</a:t>
            </a:r>
            <a:r>
              <a:rPr lang="tr-TR" sz="8800" dirty="0">
                <a:solidFill>
                  <a:schemeClr val="bg2">
                    <a:lumMod val="50000"/>
                  </a:schemeClr>
                </a:solidFill>
                <a:latin typeface="Kristen ITC" panose="03050502040202030202" pitchFamily="66" charset="0"/>
              </a:rPr>
              <a:t>, Şiddet, </a:t>
            </a:r>
            <a:r>
              <a:rPr lang="tr-TR" sz="8800" dirty="0" err="1">
                <a:solidFill>
                  <a:schemeClr val="bg2">
                    <a:lumMod val="50000"/>
                  </a:schemeClr>
                </a:solidFill>
                <a:latin typeface="Kristen ITC" panose="03050502040202030202" pitchFamily="66" charset="0"/>
              </a:rPr>
              <a:t>İstif’al</a:t>
            </a:r>
            <a:r>
              <a:rPr lang="tr-TR" sz="8800" dirty="0">
                <a:solidFill>
                  <a:schemeClr val="bg2">
                    <a:lumMod val="50000"/>
                  </a:schemeClr>
                </a:solidFill>
                <a:latin typeface="Kristen ITC" panose="03050502040202030202" pitchFamily="66" charset="0"/>
              </a:rPr>
              <a:t>, </a:t>
            </a:r>
            <a:r>
              <a:rPr lang="tr-TR" sz="8800" dirty="0" err="1">
                <a:solidFill>
                  <a:schemeClr val="bg2">
                    <a:lumMod val="50000"/>
                  </a:schemeClr>
                </a:solidFill>
                <a:latin typeface="Kristen ITC" panose="03050502040202030202" pitchFamily="66" charset="0"/>
              </a:rPr>
              <a:t>İnfitah</a:t>
            </a:r>
            <a:r>
              <a:rPr lang="tr-TR" sz="8800" dirty="0">
                <a:solidFill>
                  <a:schemeClr val="bg2">
                    <a:lumMod val="50000"/>
                  </a:schemeClr>
                </a:solidFill>
                <a:latin typeface="Kristen ITC" panose="03050502040202030202" pitchFamily="66" charset="0"/>
              </a:rPr>
              <a:t>, </a:t>
            </a:r>
            <a:r>
              <a:rPr lang="tr-TR" sz="8800" dirty="0" err="1">
                <a:solidFill>
                  <a:schemeClr val="bg2">
                    <a:lumMod val="50000"/>
                  </a:schemeClr>
                </a:solidFill>
                <a:latin typeface="Kristen ITC" panose="03050502040202030202" pitchFamily="66" charset="0"/>
              </a:rPr>
              <a:t>Terkik</a:t>
            </a:r>
            <a:endParaRPr lang="tr-TR" sz="8800" dirty="0">
              <a:solidFill>
                <a:schemeClr val="bg2">
                  <a:lumMod val="50000"/>
                </a:schemeClr>
              </a:solidFill>
              <a:latin typeface="Kristen ITC" panose="03050502040202030202" pitchFamily="66" charset="0"/>
            </a:endParaRPr>
          </a:p>
        </p:txBody>
      </p:sp>
    </p:spTree>
    <p:extLst>
      <p:ext uri="{BB962C8B-B14F-4D97-AF65-F5344CB8AC3E}">
        <p14:creationId xmlns:p14="http://schemas.microsoft.com/office/powerpoint/2010/main" val="31163702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8191" y="-25758"/>
            <a:ext cx="8681500" cy="6858000"/>
          </a:xfrm>
          <a:prstGeom prst="rect">
            <a:avLst/>
          </a:prstGeom>
        </p:spPr>
      </p:pic>
      <p:pic>
        <p:nvPicPr>
          <p:cNvPr id="3" name="Resim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572" y="2787363"/>
            <a:ext cx="895238" cy="876190"/>
          </a:xfrm>
          <a:prstGeom prst="rect">
            <a:avLst/>
          </a:prstGeom>
        </p:spPr>
      </p:pic>
    </p:spTree>
    <p:extLst>
      <p:ext uri="{BB962C8B-B14F-4D97-AF65-F5344CB8AC3E}">
        <p14:creationId xmlns:p14="http://schemas.microsoft.com/office/powerpoint/2010/main" val="3613772653"/>
      </p:ext>
    </p:extLst>
  </p:cSld>
  <p:clrMapOvr>
    <a:masterClrMapping/>
  </p:clrMapOvr>
</p:sld>
</file>

<file path=ppt/theme/theme1.xml><?xml version="1.0" encoding="utf-8"?>
<a:theme xmlns:a="http://schemas.openxmlformats.org/drawingml/2006/main" name="Kristal">
  <a:themeElements>
    <a:clrScheme name="Past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808</TotalTime>
  <Words>170</Words>
  <Application>Microsoft Office PowerPoint</Application>
  <PresentationFormat>Özel</PresentationFormat>
  <Paragraphs>20</Paragraphs>
  <Slides>15</Slides>
  <Notes>1</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Kristal</vt:lpstr>
      <vt:lpstr> Kur’an-ı Kerim Dersi 5  </vt:lpstr>
      <vt:lpstr>PowerPoint Sunusu</vt:lpstr>
      <vt:lpstr>PowerPoint Sunusu</vt:lpstr>
      <vt:lpstr>Cehr, Beyniyye, İstif’al, İnfitah, Terkik, Gunne</vt:lpstr>
      <vt:lpstr>PowerPoint Sunusu</vt:lpstr>
      <vt:lpstr>Hems, Rihvet, İsti’la, İnfitah, Tefhim</vt:lpstr>
      <vt:lpstr>PowerPoint Sunusu</vt:lpstr>
      <vt:lpstr>Hems, Şiddet, İstif’al, İnfitah, Terkik</vt:lpstr>
      <vt:lpstr>PowerPoint Sunusu</vt:lpstr>
      <vt:lpstr>Cehr, Şiddet, İsti’la, İtbak, Tefhim,  Kalkale</vt:lpstr>
      <vt:lpstr>PowerPoint Sunusu</vt:lpstr>
      <vt:lpstr>Cehr, Rihvet, İsti’la, Itbak, Tefhim, İstitale</vt:lpstr>
      <vt:lpstr>PowerPoint Sunusu</vt:lpstr>
      <vt:lpstr>PowerPoint Sunusu</vt:lpstr>
      <vt:lpstr> Hazırlayan: Sema ÇELEM Kaynak: Prof. Dr. Abdurrahman ÇETİN, KUR’AN OKUMA ESASLARI, Bursa: Emin Yayınları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pc1</dc:creator>
  <cp:lastModifiedBy>User</cp:lastModifiedBy>
  <cp:revision>56</cp:revision>
  <dcterms:created xsi:type="dcterms:W3CDTF">2015-10-10T07:04:12Z</dcterms:created>
  <dcterms:modified xsi:type="dcterms:W3CDTF">2018-02-18T18:49:18Z</dcterms:modified>
</cp:coreProperties>
</file>