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Hafta: siyasal partiler &amp; </a:t>
            </a:r>
            <a:r>
              <a:rPr lang="tr-TR" smtClean="0"/>
              <a:t>baskı grupları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Siyasal partilerle ilişkiler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Baskı grupları iktidar sahibi olma amacı gütmezler, iktidar sahiplerini yönlendirmeye çalışırlar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Amaçları ve faaliyetleri siyasal kararlara endeksli ve sınırlıdır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Baskı grubuyla siyasal parti arasında sürekli ve organik bir kurucu ilişki de olabilir</a:t>
            </a:r>
          </a:p>
        </p:txBody>
      </p:sp>
    </p:spTree>
    <p:extLst>
      <p:ext uri="{BB962C8B-B14F-4D97-AF65-F5344CB8AC3E}">
        <p14:creationId xmlns:p14="http://schemas.microsoft.com/office/powerpoint/2010/main" val="409404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Baskı gruplarının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Üyelerinin maddi çıkarlarını korumak için kurulmuş gruplar – ortak çıkarlar etrafında toplanan gruplar</a:t>
            </a:r>
          </a:p>
          <a:p>
            <a:pPr lvl="2"/>
            <a:r>
              <a:rPr lang="tr-TR" sz="2200" dirty="0" smtClean="0"/>
              <a:t>Sınıfsal ve mesleki bölünmeleri temsil eden gruplar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Somut çıkarların ötesinde toplumsal bir amaç için çalışan gruplar – ortak fikir ve idealler etrafında toplanmış gruplar</a:t>
            </a:r>
          </a:p>
          <a:p>
            <a:pPr lvl="2"/>
            <a:r>
              <a:rPr lang="tr-TR" sz="2200" dirty="0" smtClean="0"/>
              <a:t>Hedef kitlesi kendi üyeleriyle sınırlı değildir</a:t>
            </a:r>
          </a:p>
          <a:p>
            <a:pPr lvl="2"/>
            <a:r>
              <a:rPr lang="tr-TR" sz="2200" dirty="0" smtClean="0"/>
              <a:t>Birleştirici etken bir amaç, değer, bir davadır</a:t>
            </a:r>
          </a:p>
          <a:p>
            <a:pPr lvl="2"/>
            <a:r>
              <a:rPr lang="tr-TR" sz="2200" dirty="0" smtClean="0"/>
              <a:t>Sınıfsal veya mesleki türdeşlik içermezler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789003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Baskı gruplarının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Üye sayıları</a:t>
            </a:r>
          </a:p>
          <a:p>
            <a:pPr lvl="2"/>
            <a:r>
              <a:rPr lang="tr-TR" sz="2200" dirty="0"/>
              <a:t>Kitle baskı grubu</a:t>
            </a:r>
          </a:p>
          <a:p>
            <a:pPr lvl="2"/>
            <a:r>
              <a:rPr lang="tr-TR" sz="2200" dirty="0"/>
              <a:t>Kadro baskı </a:t>
            </a:r>
            <a:r>
              <a:rPr lang="tr-TR" sz="2200" dirty="0" smtClean="0"/>
              <a:t>grubu</a:t>
            </a:r>
          </a:p>
          <a:p>
            <a:pPr lvl="1"/>
            <a:r>
              <a:rPr lang="tr-TR" sz="2600" dirty="0" smtClean="0"/>
              <a:t>Siyasal ve coğrafi sınırlar</a:t>
            </a:r>
          </a:p>
          <a:p>
            <a:pPr lvl="2"/>
            <a:r>
              <a:rPr lang="tr-TR" sz="2200" dirty="0" smtClean="0"/>
              <a:t>Yerel</a:t>
            </a:r>
          </a:p>
          <a:p>
            <a:pPr lvl="2"/>
            <a:r>
              <a:rPr lang="tr-TR" sz="2200" dirty="0" smtClean="0"/>
              <a:t>Ulusal</a:t>
            </a:r>
          </a:p>
          <a:p>
            <a:pPr lvl="2"/>
            <a:r>
              <a:rPr lang="tr-TR" sz="2200" dirty="0" smtClean="0"/>
              <a:t>Uluslararası</a:t>
            </a:r>
            <a:endParaRPr lang="tr-TR" sz="2600" dirty="0" smtClean="0"/>
          </a:p>
          <a:p>
            <a:pPr lvl="1"/>
            <a:r>
              <a:rPr lang="tr-TR" sz="2600" dirty="0" smtClean="0"/>
              <a:t>Devlete göre konum</a:t>
            </a:r>
          </a:p>
          <a:p>
            <a:pPr lvl="2"/>
            <a:r>
              <a:rPr lang="tr-TR" sz="2200" dirty="0" smtClean="0"/>
              <a:t>Özel gruplar</a:t>
            </a:r>
          </a:p>
          <a:p>
            <a:pPr lvl="2"/>
            <a:r>
              <a:rPr lang="tr-TR" sz="2200" dirty="0" smtClean="0"/>
              <a:t>Kamu grupları</a:t>
            </a:r>
          </a:p>
          <a:p>
            <a:pPr marL="384048" lvl="2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95655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Araç ve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Siyasal ve kültürel yapının etkisi</a:t>
            </a:r>
            <a:endParaRPr lang="tr-TR" sz="2600" dirty="0"/>
          </a:p>
          <a:p>
            <a:pPr lvl="1"/>
            <a:r>
              <a:rPr lang="tr-TR" sz="2600" dirty="0" smtClean="0"/>
              <a:t>Eylemlerin meşruiyet sınırı</a:t>
            </a:r>
            <a:endParaRPr lang="tr-TR" sz="2600" dirty="0"/>
          </a:p>
          <a:p>
            <a:pPr lvl="1"/>
            <a:r>
              <a:rPr lang="tr-TR" sz="2600" dirty="0" smtClean="0"/>
              <a:t>Baskı grubunun niteliği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karar organlarını doğrudan etkileme yöntemleri – lobicilik</a:t>
            </a:r>
          </a:p>
          <a:p>
            <a:pPr lvl="1"/>
            <a:r>
              <a:rPr lang="tr-TR" sz="2600" dirty="0" smtClean="0"/>
              <a:t>Dolaylı etkileme yöntemleri – kamuoyu oluşturma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82245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Siyasal yaşamdaki rolleri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Siyasal katılım açısından partilerin tamamlayıcısı</a:t>
            </a:r>
          </a:p>
          <a:p>
            <a:pPr lvl="1"/>
            <a:r>
              <a:rPr lang="tr-TR" sz="2600" dirty="0" smtClean="0"/>
              <a:t>Kamuoyunun eğitimine katkı</a:t>
            </a:r>
          </a:p>
          <a:p>
            <a:pPr lvl="1"/>
            <a:r>
              <a:rPr lang="tr-TR" sz="2600" dirty="0" smtClean="0"/>
              <a:t>Denetim mekanizması</a:t>
            </a:r>
          </a:p>
          <a:p>
            <a:pPr lvl="1"/>
            <a:r>
              <a:rPr lang="tr-TR" sz="2600" dirty="0" smtClean="0"/>
              <a:t>Yönetim ve yurttaşlar arasında iletişim köprüsü</a:t>
            </a:r>
          </a:p>
          <a:p>
            <a:pPr lvl="1"/>
            <a:r>
              <a:rPr lang="tr-TR" sz="2600" dirty="0" smtClean="0"/>
              <a:t>Bireyin yalıtılmasına, baskı ve tahakküme engel</a:t>
            </a:r>
          </a:p>
          <a:p>
            <a:pPr lvl="1"/>
            <a:r>
              <a:rPr lang="tr-TR" sz="2600" dirty="0" smtClean="0"/>
              <a:t>Toplumsal uzlaşı ve barış aracı</a:t>
            </a:r>
          </a:p>
          <a:p>
            <a:pPr lvl="1"/>
            <a:r>
              <a:rPr lang="tr-TR" sz="2600" dirty="0" smtClean="0"/>
              <a:t>Düzen karşıtı görüşleri sisteme eklemleme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41576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Baskı gruplarına itirazlar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yarar değil özel çıkar sağlama aracı</a:t>
            </a:r>
          </a:p>
          <a:p>
            <a:pPr lvl="1"/>
            <a:r>
              <a:rPr lang="tr-TR" sz="2600" dirty="0" smtClean="0"/>
              <a:t>Ekonomik kaynaklar ve eğitim açısından eşitsizliği derinleştiren</a:t>
            </a:r>
          </a:p>
          <a:p>
            <a:pPr lvl="1"/>
            <a:r>
              <a:rPr lang="tr-TR" sz="2600" dirty="0" smtClean="0"/>
              <a:t>İç işleyişleri demokratik değil</a:t>
            </a:r>
          </a:p>
          <a:p>
            <a:pPr lvl="1"/>
            <a:r>
              <a:rPr lang="tr-TR" sz="2600" dirty="0" smtClean="0"/>
              <a:t>Şeffaf değil, gizli görüşme ve pazarlıklar içerir</a:t>
            </a:r>
          </a:p>
          <a:p>
            <a:pPr lvl="1"/>
            <a:r>
              <a:rPr lang="tr-TR" sz="2600" dirty="0" smtClean="0"/>
              <a:t>Siyasal sorumluluk taşımaz</a:t>
            </a:r>
          </a:p>
          <a:p>
            <a:pPr lvl="1"/>
            <a:r>
              <a:rPr lang="tr-TR" sz="2600" dirty="0" smtClean="0"/>
              <a:t>Hızlı karar alınmasını engelleyerek </a:t>
            </a:r>
            <a:r>
              <a:rPr lang="tr-TR" sz="2600" smtClean="0"/>
              <a:t>yönetimi zorlaştırır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98670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Siyasal Partiler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Ülkenin toplumsal formasyonunu muhafaza etmeyi, dönüştürmeyi, yenisini kurmayı amaçlayan</a:t>
            </a:r>
          </a:p>
          <a:p>
            <a:pPr lvl="1"/>
            <a:r>
              <a:rPr lang="tr-TR" sz="2600" dirty="0" smtClean="0"/>
              <a:t>Bu amaca göre bir program tanımlayan</a:t>
            </a:r>
          </a:p>
          <a:p>
            <a:pPr lvl="1"/>
            <a:r>
              <a:rPr lang="tr-TR" sz="2600" dirty="0" smtClean="0"/>
              <a:t>Programını bir siyasal ideolojiye veya bir sınıf görüşüne dayandıran</a:t>
            </a:r>
          </a:p>
          <a:p>
            <a:pPr lvl="1"/>
            <a:r>
              <a:rPr lang="tr-TR" sz="2600" dirty="0" smtClean="0"/>
              <a:t>Siyasal iktidarı kazanmayı hedefleyen</a:t>
            </a:r>
          </a:p>
          <a:p>
            <a:pPr lvl="1"/>
            <a:r>
              <a:rPr lang="tr-TR" sz="2600" dirty="0" smtClean="0"/>
              <a:t>Kitlelerin desteğini kazanmaya çalışan</a:t>
            </a:r>
          </a:p>
          <a:p>
            <a:pPr lvl="1"/>
            <a:r>
              <a:rPr lang="tr-TR" sz="2600" dirty="0" smtClean="0"/>
              <a:t>Merkezi, yerel ve yan örgütleri olan</a:t>
            </a:r>
          </a:p>
          <a:p>
            <a:pPr lvl="1"/>
            <a:r>
              <a:rPr lang="tr-TR" sz="2600" dirty="0" smtClean="0"/>
              <a:t>Kişilerin etkinliğinin ötesine geçen örgütlerdir.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6610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Siyasal sistem ve siyasal düzen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Siyasal sistem, devletin toplumla kurduğu ilişkiler ağıdır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Siyasal düzen, hakim sınıfların, üretim güçlerinin gelişmişlik düzeyinin ve toplumun ideolojik yapısının oluşturduğu bütün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partilerin özellik ve işlevleri, içinde bulundukları siyasal sisteme ve düzene göre değişir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Tüm toplumsal grupların çıkarını savundukları iddiası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59228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bağlamda örgütlenmeler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Kapitalist </a:t>
            </a:r>
            <a:r>
              <a:rPr lang="tr-TR" sz="2600" dirty="0" err="1" smtClean="0"/>
              <a:t>modernitenin</a:t>
            </a:r>
            <a:r>
              <a:rPr lang="tr-TR" sz="2600" dirty="0" smtClean="0"/>
              <a:t> bir ürünü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Kapitalizmde iktisadi alanla siyasi alanın ayrışmasıyla siyasal alanın tarafsız ve açık görünüm kazanması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alanın kamusal görünümünün aldatıcı niteliği: bu ayrışmanın ideolojik işlevi</a:t>
            </a:r>
          </a:p>
        </p:txBody>
      </p:sp>
    </p:spTree>
    <p:extLst>
      <p:ext uri="{BB962C8B-B14F-4D97-AF65-F5344CB8AC3E}">
        <p14:creationId xmlns:p14="http://schemas.microsoft.com/office/powerpoint/2010/main" val="103785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Siyasal partilerin tarihi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1688 İngiliz Devrimi’yle beraber partilerin öncüllerinin oluşması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Temsili hükümetlerin ortaya çıkışı ve oy hakkının yaygınlaşması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Seçmen kitlesine dayalı bir siyasal sistem: kitle partileri, propaganda ve kitle iletişim araçlarının gelişmesi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481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Partilerin işlevleri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smtClean="0"/>
              <a:t>Partilerin nihai hedefi iktidar sahibi olmaktır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temsil: hem sembolik açıdan, hem çıkarların temsili açısından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Çıkarların birleştirilmesi: farklı toplumsal çıkarlar arasında mutabakat sağlanıp siyasal ifadeye büründürülmesi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Sorun belirleme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Seçkinleri yetiştirme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bütünleşme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Hükümet etme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3192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Parti sistemleri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Partiler arasındaki rekabet ve işbirliği olanakları</a:t>
            </a:r>
          </a:p>
          <a:p>
            <a:pPr lvl="1"/>
            <a:r>
              <a:rPr lang="tr-TR" sz="2600" dirty="0" smtClean="0"/>
              <a:t>Parti rekabeti: partilerin oy ve temsil oranı için yarışması</a:t>
            </a:r>
          </a:p>
          <a:p>
            <a:pPr lvl="1"/>
            <a:r>
              <a:rPr lang="tr-TR" sz="2600" dirty="0" smtClean="0"/>
              <a:t>Parti işbirliği: temsil kazandıktan sonraki karşılıklı eylem ve tutumları</a:t>
            </a:r>
          </a:p>
          <a:p>
            <a:pPr lvl="1"/>
            <a:r>
              <a:rPr lang="tr-TR" sz="2600" dirty="0" smtClean="0"/>
              <a:t>Tek partili</a:t>
            </a:r>
          </a:p>
          <a:p>
            <a:pPr lvl="1"/>
            <a:r>
              <a:rPr lang="tr-TR" sz="2600" dirty="0" smtClean="0"/>
              <a:t>İki partili</a:t>
            </a:r>
          </a:p>
          <a:p>
            <a:pPr lvl="1"/>
            <a:r>
              <a:rPr lang="tr-TR" sz="2600" dirty="0" smtClean="0"/>
              <a:t>Çok partili</a:t>
            </a:r>
          </a:p>
          <a:p>
            <a:pPr lvl="1"/>
            <a:r>
              <a:rPr lang="tr-TR" sz="2600" dirty="0" smtClean="0"/>
              <a:t>Seçim kuralları</a:t>
            </a:r>
          </a:p>
          <a:p>
            <a:pPr lvl="1"/>
            <a:r>
              <a:rPr lang="tr-TR" sz="2600" dirty="0" smtClean="0"/>
              <a:t>Parti sistemi </a:t>
            </a:r>
          </a:p>
          <a:p>
            <a:pPr lvl="2"/>
            <a:r>
              <a:rPr lang="tr-TR" sz="2200" dirty="0" smtClean="0"/>
              <a:t>Çoğunlukçu seçim sistemi</a:t>
            </a:r>
          </a:p>
          <a:p>
            <a:pPr lvl="2"/>
            <a:r>
              <a:rPr lang="tr-TR" sz="2200" dirty="0" smtClean="0"/>
              <a:t>Nispi seçim sistemi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31460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Parti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İşlevselci</a:t>
            </a:r>
            <a:r>
              <a:rPr lang="tr-TR" sz="2600" dirty="0" smtClean="0"/>
              <a:t> tipoloji</a:t>
            </a:r>
          </a:p>
          <a:p>
            <a:pPr lvl="2"/>
            <a:r>
              <a:rPr lang="tr-TR" sz="2200" dirty="0" smtClean="0"/>
              <a:t>Bireysel temsil partileri</a:t>
            </a:r>
          </a:p>
          <a:p>
            <a:pPr lvl="2"/>
            <a:r>
              <a:rPr lang="tr-TR" sz="2200" dirty="0" smtClean="0"/>
              <a:t>Toplumsal bütünleşme partileri</a:t>
            </a:r>
          </a:p>
          <a:p>
            <a:pPr lvl="2"/>
            <a:r>
              <a:rPr lang="tr-TR" sz="2200" dirty="0" smtClean="0"/>
              <a:t>Tam bütünleşme partileri</a:t>
            </a:r>
            <a:endParaRPr lang="tr-TR" sz="2200" dirty="0"/>
          </a:p>
          <a:p>
            <a:pPr lvl="1"/>
            <a:r>
              <a:rPr lang="tr-TR" sz="2600" dirty="0" smtClean="0"/>
              <a:t>Örgütsel tipoloji</a:t>
            </a:r>
          </a:p>
          <a:p>
            <a:pPr lvl="2"/>
            <a:r>
              <a:rPr lang="tr-TR" sz="2200" dirty="0" smtClean="0"/>
              <a:t>Kadro partileri/kitle partileri</a:t>
            </a:r>
          </a:p>
          <a:p>
            <a:pPr lvl="2"/>
            <a:r>
              <a:rPr lang="tr-TR" sz="2200" dirty="0" smtClean="0"/>
              <a:t>Bürokratik partiler/profesyonel partiler</a:t>
            </a:r>
          </a:p>
          <a:p>
            <a:pPr lvl="1"/>
            <a:r>
              <a:rPr lang="tr-TR" sz="2600" dirty="0" smtClean="0"/>
              <a:t>Sosyolojik tipoloji</a:t>
            </a:r>
            <a:endParaRPr lang="tr-TR" dirty="0"/>
          </a:p>
          <a:p>
            <a:pPr lvl="2"/>
            <a:r>
              <a:rPr lang="tr-TR" sz="2200" dirty="0" smtClean="0"/>
              <a:t>Toplumsal grupların çıkarlarını temsil eden partiler</a:t>
            </a:r>
          </a:p>
        </p:txBody>
      </p:sp>
    </p:spTree>
    <p:extLst>
      <p:ext uri="{BB962C8B-B14F-4D97-AF65-F5344CB8AC3E}">
        <p14:creationId xmlns:p14="http://schemas.microsoft.com/office/powerpoint/2010/main" val="315942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Baskı Grupları - tanımlar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Baskı grupları/çıkar grupları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Ortak menfaatler etrafında birleşen ve bunları gerçekleştirmek için siyasal otoriteler üzerinde etki yapmaya çalışan örgütlenmiş gruplar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8366505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340</TotalTime>
  <Words>533</Words>
  <Application>Microsoft Office PowerPoint</Application>
  <PresentationFormat>Özel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Geçmişe bakış</vt:lpstr>
      <vt:lpstr>Siyaset Bilimi I</vt:lpstr>
      <vt:lpstr>Siyasal Partiler</vt:lpstr>
      <vt:lpstr>Siyasal sistem ve siyasal düzen</vt:lpstr>
      <vt:lpstr>Toplumsal bağlamda örgütlenmeler</vt:lpstr>
      <vt:lpstr>Siyasal partilerin tarihi</vt:lpstr>
      <vt:lpstr>Partilerin işlevleri</vt:lpstr>
      <vt:lpstr>Parti sistemleri</vt:lpstr>
      <vt:lpstr>Parti tipleri</vt:lpstr>
      <vt:lpstr>Baskı Grupları - tanımlar</vt:lpstr>
      <vt:lpstr>Siyasal partilerle ilişkiler</vt:lpstr>
      <vt:lpstr>Baskı gruplarının sınıflandırılması</vt:lpstr>
      <vt:lpstr>Baskı gruplarının sınıflandırılması</vt:lpstr>
      <vt:lpstr>Araç ve yöntemler</vt:lpstr>
      <vt:lpstr>Siyasal yaşamdaki rolleri</vt:lpstr>
      <vt:lpstr>Baskı gruplarına itirazlar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14</cp:revision>
  <dcterms:created xsi:type="dcterms:W3CDTF">2018-06-19T11:27:11Z</dcterms:created>
  <dcterms:modified xsi:type="dcterms:W3CDTF">2018-06-25T17:55:14Z</dcterms:modified>
</cp:coreProperties>
</file>