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7" r:id="rId3"/>
    <p:sldId id="291" r:id="rId4"/>
    <p:sldId id="290" r:id="rId5"/>
    <p:sldId id="264" r:id="rId6"/>
    <p:sldId id="278" r:id="rId7"/>
    <p:sldId id="260" r:id="rId8"/>
    <p:sldId id="259" r:id="rId9"/>
    <p:sldId id="261" r:id="rId10"/>
    <p:sldId id="272" r:id="rId11"/>
    <p:sldId id="273" r:id="rId12"/>
    <p:sldId id="262" r:id="rId13"/>
    <p:sldId id="275" r:id="rId14"/>
    <p:sldId id="274" r:id="rId15"/>
    <p:sldId id="276" r:id="rId16"/>
    <p:sldId id="277" r:id="rId17"/>
    <p:sldId id="265" r:id="rId18"/>
    <p:sldId id="266" r:id="rId19"/>
    <p:sldId id="268" r:id="rId20"/>
    <p:sldId id="270" r:id="rId21"/>
    <p:sldId id="269"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706" autoAdjust="0"/>
    <p:restoredTop sz="94660"/>
  </p:normalViewPr>
  <p:slideViewPr>
    <p:cSldViewPr snapToGrid="0">
      <p:cViewPr varScale="1">
        <p:scale>
          <a:sx n="74" d="100"/>
          <a:sy n="74" d="100"/>
        </p:scale>
        <p:origin x="-56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4/9/2019</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586B75A-687E-405C-8A0B-8D00578BA2C3}" type="datetimeFigureOut">
              <a:rPr lang="en-US" dirty="0"/>
              <a:pPr/>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pPr/>
              <a:t>4/9/2019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pPr/>
              <a:t>4/9/2019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pPr/>
              <a:t>4/9/2019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F6E2C9B-5FA2-460D-9BE7-B0812FC2A6FF}" type="datetimeFigureOut">
              <a:rPr lang="en-US" dirty="0"/>
              <a:pPr/>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4/9/2019</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4/9/2019</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450761"/>
            <a:ext cx="3490175" cy="5022760"/>
          </a:xfrm>
        </p:spPr>
        <p:txBody>
          <a:bodyPr/>
          <a:lstStyle/>
          <a:p>
            <a:pPr lvl="0"/>
            <a:r>
              <a:rPr lang="tr-TR" sz="4400" b="1" dirty="0" smtClean="0">
                <a:effectLst>
                  <a:outerShdw blurRad="38100" dist="38100" dir="2700000" algn="tl">
                    <a:srgbClr val="000000">
                      <a:alpha val="43137"/>
                    </a:srgbClr>
                  </a:outerShdw>
                </a:effectLst>
                <a:latin typeface="Book Antiqua" panose="02040602050305030304" pitchFamily="18" charset="0"/>
              </a:rPr>
              <a:t/>
            </a:r>
            <a:br>
              <a:rPr lang="tr-TR" sz="4400" b="1" dirty="0" smtClean="0">
                <a:effectLst>
                  <a:outerShdw blurRad="38100" dist="38100" dir="2700000" algn="tl">
                    <a:srgbClr val="000000">
                      <a:alpha val="43137"/>
                    </a:srgbClr>
                  </a:outerShdw>
                </a:effectLst>
                <a:latin typeface="Book Antiqua" panose="02040602050305030304" pitchFamily="18" charset="0"/>
              </a:rPr>
            </a:br>
            <a:r>
              <a:rPr lang="tr-TR" sz="4400" b="1" dirty="0" smtClean="0">
                <a:effectLst>
                  <a:outerShdw blurRad="38100" dist="38100" dir="2700000" algn="tl">
                    <a:srgbClr val="000000">
                      <a:alpha val="43137"/>
                    </a:srgbClr>
                  </a:outerShdw>
                </a:effectLst>
                <a:latin typeface="Book Antiqua" panose="02040602050305030304" pitchFamily="18" charset="0"/>
              </a:rPr>
              <a:t/>
            </a:r>
            <a:br>
              <a:rPr lang="tr-TR" sz="4400" b="1" dirty="0" smtClean="0">
                <a:effectLst>
                  <a:outerShdw blurRad="38100" dist="38100" dir="2700000" algn="tl">
                    <a:srgbClr val="000000">
                      <a:alpha val="43137"/>
                    </a:srgbClr>
                  </a:outerShdw>
                </a:effectLst>
                <a:latin typeface="Book Antiqua" panose="02040602050305030304" pitchFamily="18" charset="0"/>
              </a:rPr>
            </a:br>
            <a:r>
              <a:rPr lang="tr-TR" sz="4400" b="1" dirty="0" smtClean="0">
                <a:effectLst>
                  <a:outerShdw blurRad="38100" dist="38100" dir="2700000" algn="tl">
                    <a:srgbClr val="000000">
                      <a:alpha val="43137"/>
                    </a:srgbClr>
                  </a:outerShdw>
                </a:effectLst>
                <a:latin typeface="Book Antiqua" panose="02040602050305030304" pitchFamily="18" charset="0"/>
              </a:rPr>
              <a:t/>
            </a:r>
            <a:br>
              <a:rPr lang="tr-TR" sz="4400" b="1" dirty="0" smtClean="0">
                <a:effectLst>
                  <a:outerShdw blurRad="38100" dist="38100" dir="2700000" algn="tl">
                    <a:srgbClr val="000000">
                      <a:alpha val="43137"/>
                    </a:srgbClr>
                  </a:outerShdw>
                </a:effectLst>
                <a:latin typeface="Book Antiqua" panose="02040602050305030304" pitchFamily="18" charset="0"/>
              </a:rPr>
            </a:br>
            <a:r>
              <a:rPr lang="tr-TR" sz="4400" b="1" dirty="0" smtClean="0">
                <a:effectLst>
                  <a:outerShdw blurRad="38100" dist="38100" dir="2700000" algn="tl">
                    <a:srgbClr val="000000">
                      <a:alpha val="43137"/>
                    </a:srgbClr>
                  </a:outerShdw>
                </a:effectLst>
                <a:latin typeface="Book Antiqua" panose="02040602050305030304" pitchFamily="18" charset="0"/>
              </a:rPr>
              <a:t/>
            </a:r>
            <a:br>
              <a:rPr lang="tr-TR" sz="4400" b="1" dirty="0" smtClean="0">
                <a:effectLst>
                  <a:outerShdw blurRad="38100" dist="38100" dir="2700000" algn="tl">
                    <a:srgbClr val="000000">
                      <a:alpha val="43137"/>
                    </a:srgbClr>
                  </a:outerShdw>
                </a:effectLst>
                <a:latin typeface="Book Antiqua" panose="02040602050305030304" pitchFamily="18" charset="0"/>
              </a:rPr>
            </a:br>
            <a:r>
              <a:rPr lang="tr-TR" sz="4400" b="1" dirty="0" smtClean="0">
                <a:effectLst>
                  <a:outerShdw blurRad="38100" dist="38100" dir="2700000" algn="tl">
                    <a:srgbClr val="000000">
                      <a:alpha val="43137"/>
                    </a:srgbClr>
                  </a:outerShdw>
                </a:effectLst>
                <a:latin typeface="Book Antiqua" panose="02040602050305030304" pitchFamily="18" charset="0"/>
              </a:rPr>
              <a:t/>
            </a:r>
            <a:br>
              <a:rPr lang="tr-TR" sz="4400" b="1" dirty="0" smtClean="0">
                <a:effectLst>
                  <a:outerShdw blurRad="38100" dist="38100" dir="2700000" algn="tl">
                    <a:srgbClr val="000000">
                      <a:alpha val="43137"/>
                    </a:srgbClr>
                  </a:outerShdw>
                </a:effectLst>
                <a:latin typeface="Book Antiqua" panose="02040602050305030304" pitchFamily="18" charset="0"/>
              </a:rPr>
            </a:br>
            <a:r>
              <a:rPr lang="tr-TR" sz="4400" b="1" dirty="0" smtClean="0">
                <a:effectLst>
                  <a:outerShdw blurRad="38100" dist="38100" dir="2700000" algn="tl">
                    <a:srgbClr val="000000">
                      <a:alpha val="43137"/>
                    </a:srgbClr>
                  </a:outerShdw>
                </a:effectLst>
                <a:latin typeface="Book Antiqua" panose="02040602050305030304" pitchFamily="18" charset="0"/>
              </a:rPr>
              <a:t/>
            </a:r>
            <a:br>
              <a:rPr lang="tr-TR" sz="4400" b="1" dirty="0" smtClean="0">
                <a:effectLst>
                  <a:outerShdw blurRad="38100" dist="38100" dir="2700000" algn="tl">
                    <a:srgbClr val="000000">
                      <a:alpha val="43137"/>
                    </a:srgbClr>
                  </a:outerShdw>
                </a:effectLst>
                <a:latin typeface="Book Antiqua" panose="02040602050305030304" pitchFamily="18" charset="0"/>
              </a:rPr>
            </a:br>
            <a:r>
              <a:rPr lang="tr-TR" sz="4400" b="1" dirty="0" smtClean="0">
                <a:effectLst>
                  <a:outerShdw blurRad="38100" dist="38100" dir="2700000" algn="tl">
                    <a:srgbClr val="000000">
                      <a:alpha val="43137"/>
                    </a:srgbClr>
                  </a:outerShdw>
                </a:effectLst>
                <a:latin typeface="Book Antiqua" panose="02040602050305030304" pitchFamily="18" charset="0"/>
              </a:rPr>
              <a:t/>
            </a:r>
            <a:br>
              <a:rPr lang="tr-TR" sz="4400" b="1" dirty="0" smtClean="0">
                <a:effectLst>
                  <a:outerShdw blurRad="38100" dist="38100" dir="2700000" algn="tl">
                    <a:srgbClr val="000000">
                      <a:alpha val="43137"/>
                    </a:srgbClr>
                  </a:outerShdw>
                </a:effectLst>
                <a:latin typeface="Book Antiqua" panose="02040602050305030304" pitchFamily="18" charset="0"/>
              </a:rPr>
            </a:br>
            <a:r>
              <a:rPr lang="tr-TR" sz="4400" b="1" dirty="0" smtClean="0">
                <a:effectLst>
                  <a:outerShdw blurRad="38100" dist="38100" dir="2700000" algn="tl">
                    <a:srgbClr val="000000">
                      <a:alpha val="43137"/>
                    </a:srgbClr>
                  </a:outerShdw>
                </a:effectLst>
                <a:latin typeface="Book Antiqua" panose="02040602050305030304" pitchFamily="18" charset="0"/>
              </a:rPr>
              <a:t/>
            </a:r>
            <a:br>
              <a:rPr lang="tr-TR" sz="4400" b="1" dirty="0" smtClean="0">
                <a:effectLst>
                  <a:outerShdw blurRad="38100" dist="38100" dir="2700000" algn="tl">
                    <a:srgbClr val="000000">
                      <a:alpha val="43137"/>
                    </a:srgbClr>
                  </a:outerShdw>
                </a:effectLst>
                <a:latin typeface="Book Antiqua" panose="02040602050305030304" pitchFamily="18" charset="0"/>
              </a:rPr>
            </a:br>
            <a:r>
              <a:rPr lang="tr-TR" sz="4400" b="1" dirty="0" smtClean="0">
                <a:effectLst>
                  <a:outerShdw blurRad="38100" dist="38100" dir="2700000" algn="tl">
                    <a:srgbClr val="000000">
                      <a:alpha val="43137"/>
                    </a:srgbClr>
                  </a:outerShdw>
                </a:effectLst>
                <a:latin typeface="Book Antiqua" panose="02040602050305030304" pitchFamily="18" charset="0"/>
              </a:rPr>
              <a:t/>
            </a:r>
            <a:br>
              <a:rPr lang="tr-TR" sz="4400" b="1" dirty="0" smtClean="0">
                <a:effectLst>
                  <a:outerShdw blurRad="38100" dist="38100" dir="2700000" algn="tl">
                    <a:srgbClr val="000000">
                      <a:alpha val="43137"/>
                    </a:srgbClr>
                  </a:outerShdw>
                </a:effectLst>
                <a:latin typeface="Book Antiqua" panose="02040602050305030304" pitchFamily="18" charset="0"/>
              </a:rPr>
            </a:br>
            <a:r>
              <a:rPr lang="tr-TR" sz="4400" b="1" dirty="0" smtClean="0">
                <a:effectLst>
                  <a:outerShdw blurRad="38100" dist="38100" dir="2700000" algn="tl">
                    <a:srgbClr val="000000">
                      <a:alpha val="43137"/>
                    </a:srgbClr>
                  </a:outerShdw>
                </a:effectLst>
                <a:latin typeface="Book Antiqua" panose="02040602050305030304" pitchFamily="18" charset="0"/>
              </a:rPr>
              <a:t>Doğu Türkistan’ın </a:t>
            </a:r>
            <a:r>
              <a:rPr lang="tr-TR" sz="4400" b="1" dirty="0" smtClean="0">
                <a:solidFill>
                  <a:schemeClr val="bg1"/>
                </a:solidFill>
                <a:effectLst>
                  <a:outerShdw blurRad="38100" dist="38100" dir="2700000" algn="tl">
                    <a:srgbClr val="000000">
                      <a:alpha val="43137"/>
                    </a:srgbClr>
                  </a:outerShdw>
                </a:effectLst>
                <a:latin typeface="Book Antiqua" panose="02040602050305030304" pitchFamily="18" charset="0"/>
              </a:rPr>
              <a:t>Jeopolitik, </a:t>
            </a:r>
            <a:r>
              <a:rPr lang="tr-TR" sz="4400" b="1" dirty="0" err="1" smtClean="0">
                <a:solidFill>
                  <a:schemeClr val="bg1"/>
                </a:solidFill>
                <a:effectLst>
                  <a:outerShdw blurRad="38100" dist="38100" dir="2700000" algn="tl">
                    <a:srgbClr val="000000">
                      <a:alpha val="43137"/>
                    </a:srgbClr>
                  </a:outerShdw>
                </a:effectLst>
                <a:latin typeface="Book Antiqua" panose="02040602050305030304" pitchFamily="18" charset="0"/>
              </a:rPr>
              <a:t>Jeostratejik</a:t>
            </a:r>
            <a:r>
              <a:rPr lang="tr-TR" sz="4400" b="1" dirty="0" smtClean="0">
                <a:solidFill>
                  <a:schemeClr val="bg1"/>
                </a:solidFill>
                <a:effectLst>
                  <a:outerShdw blurRad="38100" dist="38100" dir="2700000" algn="tl">
                    <a:srgbClr val="000000">
                      <a:alpha val="43137"/>
                    </a:srgbClr>
                  </a:outerShdw>
                </a:effectLst>
                <a:latin typeface="Book Antiqua" panose="02040602050305030304" pitchFamily="18" charset="0"/>
              </a:rPr>
              <a:t> ve </a:t>
            </a:r>
            <a:r>
              <a:rPr lang="tr-TR" sz="4400" b="1" dirty="0" err="1" smtClean="0">
                <a:solidFill>
                  <a:prstClr val="white"/>
                </a:solidFill>
                <a:effectLst>
                  <a:outerShdw blurRad="38100" dist="38100" dir="2700000" algn="tl">
                    <a:srgbClr val="000000">
                      <a:alpha val="43137"/>
                    </a:srgbClr>
                  </a:outerShdw>
                </a:effectLst>
                <a:latin typeface="Book Antiqua" panose="02040602050305030304" pitchFamily="18" charset="0"/>
              </a:rPr>
              <a:t>Jeoenerji</a:t>
            </a:r>
            <a:r>
              <a:rPr lang="tr-TR" sz="4400" b="1" dirty="0" smtClean="0">
                <a:solidFill>
                  <a:prstClr val="white"/>
                </a:solidFill>
                <a:effectLst>
                  <a:outerShdw blurRad="38100" dist="38100" dir="2700000" algn="tl">
                    <a:srgbClr val="000000">
                      <a:alpha val="43137"/>
                    </a:srgbClr>
                  </a:outerShdw>
                </a:effectLst>
                <a:latin typeface="Book Antiqua" panose="02040602050305030304" pitchFamily="18" charset="0"/>
              </a:rPr>
              <a:t> Önemi:</a:t>
            </a:r>
            <a:br>
              <a:rPr lang="tr-TR" sz="4400" b="1" dirty="0" smtClean="0">
                <a:solidFill>
                  <a:prstClr val="white"/>
                </a:solidFill>
                <a:effectLst>
                  <a:outerShdw blurRad="38100" dist="38100" dir="2700000" algn="tl">
                    <a:srgbClr val="000000">
                      <a:alpha val="43137"/>
                    </a:srgbClr>
                  </a:outerShdw>
                </a:effectLst>
                <a:latin typeface="Book Antiqua" panose="02040602050305030304" pitchFamily="18" charset="0"/>
              </a:rPr>
            </a:br>
            <a:r>
              <a:rPr lang="tr-TR" sz="4400" b="1" dirty="0" smtClean="0">
                <a:solidFill>
                  <a:schemeClr val="bg1"/>
                </a:solidFill>
                <a:effectLst>
                  <a:outerShdw blurRad="38100" dist="38100" dir="2700000" algn="tl">
                    <a:srgbClr val="000000">
                      <a:alpha val="43137"/>
                    </a:srgbClr>
                  </a:outerShdw>
                </a:effectLst>
                <a:latin typeface="Book Antiqua" panose="02040602050305030304" pitchFamily="18" charset="0"/>
              </a:rPr>
              <a:t> Çin’in Doğu Türkistan </a:t>
            </a:r>
            <a:br>
              <a:rPr lang="tr-TR" sz="4400" b="1" dirty="0" smtClean="0">
                <a:solidFill>
                  <a:schemeClr val="bg1"/>
                </a:solidFill>
                <a:effectLst>
                  <a:outerShdw blurRad="38100" dist="38100" dir="2700000" algn="tl">
                    <a:srgbClr val="000000">
                      <a:alpha val="43137"/>
                    </a:srgbClr>
                  </a:outerShdw>
                </a:effectLst>
                <a:latin typeface="Book Antiqua" panose="02040602050305030304" pitchFamily="18" charset="0"/>
              </a:rPr>
            </a:br>
            <a:r>
              <a:rPr lang="tr-TR" sz="4400" b="1" dirty="0" smtClean="0">
                <a:effectLst>
                  <a:outerShdw blurRad="38100" dist="38100" dir="2700000" algn="tl">
                    <a:srgbClr val="000000">
                      <a:alpha val="43137"/>
                    </a:srgbClr>
                  </a:outerShdw>
                </a:effectLst>
                <a:latin typeface="Book Antiqua" panose="02040602050305030304" pitchFamily="18" charset="0"/>
              </a:rPr>
              <a:t> Politikası</a:t>
            </a:r>
            <a:endParaRPr lang="tr-TR" sz="4400" b="1" dirty="0">
              <a:effectLst>
                <a:outerShdw blurRad="38100" dist="38100" dir="2700000" algn="tl">
                  <a:srgbClr val="000000">
                    <a:alpha val="43137"/>
                  </a:srgbClr>
                </a:outerShdw>
              </a:effectLst>
              <a:latin typeface="Book Antiqua" panose="02040602050305030304" pitchFamily="18" charset="0"/>
            </a:endParaRPr>
          </a:p>
        </p:txBody>
      </p:sp>
      <p:pic>
        <p:nvPicPr>
          <p:cNvPr id="4" name="Resi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858463" y="0"/>
            <a:ext cx="8333537" cy="6858000"/>
          </a:xfrm>
          <a:prstGeom prst="rect">
            <a:avLst/>
          </a:prstGeom>
        </p:spPr>
      </p:pic>
    </p:spTree>
    <p:extLst>
      <p:ext uri="{BB962C8B-B14F-4D97-AF65-F5344CB8AC3E}">
        <p14:creationId xmlns="" xmlns:p14="http://schemas.microsoft.com/office/powerpoint/2010/main" val="483382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ternational Pipeline Network"/>
          <p:cNvPicPr>
            <a:picLocks noChangeAspect="1" noChangeArrowheads="1"/>
          </p:cNvPicPr>
          <p:nvPr/>
        </p:nvPicPr>
        <p:blipFill>
          <a:blip r:embed="rId2" cstate="print"/>
          <a:srcRect/>
          <a:stretch>
            <a:fillRect/>
          </a:stretch>
        </p:blipFill>
        <p:spPr bwMode="auto">
          <a:xfrm>
            <a:off x="4807526" y="1319644"/>
            <a:ext cx="7384473" cy="5538355"/>
          </a:xfrm>
          <a:prstGeom prst="rect">
            <a:avLst/>
          </a:prstGeom>
          <a:noFill/>
          <a:ln w="9525">
            <a:noFill/>
            <a:miter lim="800000"/>
            <a:headEnd/>
            <a:tailEnd/>
          </a:ln>
        </p:spPr>
      </p:pic>
      <p:sp>
        <p:nvSpPr>
          <p:cNvPr id="6" name="Oval 4"/>
          <p:cNvSpPr>
            <a:spLocks noChangeArrowheads="1"/>
          </p:cNvSpPr>
          <p:nvPr/>
        </p:nvSpPr>
        <p:spPr bwMode="auto">
          <a:xfrm>
            <a:off x="6842412" y="2996911"/>
            <a:ext cx="1657350" cy="1439863"/>
          </a:xfrm>
          <a:prstGeom prst="ellipse">
            <a:avLst/>
          </a:prstGeom>
          <a:noFill/>
          <a:ln w="19050">
            <a:solidFill>
              <a:srgbClr val="FF0000"/>
            </a:solidFill>
            <a:round/>
            <a:headEnd/>
            <a:tailEnd/>
          </a:ln>
        </p:spPr>
        <p:txBody>
          <a:bodyPr wrap="none" anchor="ctr"/>
          <a:lstStyle/>
          <a:p>
            <a:pPr algn="ctr" eaLnBrk="1" hangingPunct="1"/>
            <a:endParaRPr lang="zh-CN" altLang="en-US" sz="2400">
              <a:solidFill>
                <a:srgbClr val="FFFF00"/>
              </a:solidFill>
              <a:ea typeface="SimSun" pitchFamily="2" charset="-122"/>
            </a:endParaRPr>
          </a:p>
        </p:txBody>
      </p:sp>
      <p:sp>
        <p:nvSpPr>
          <p:cNvPr id="7" name="Metin kutusu 6"/>
          <p:cNvSpPr txBox="1"/>
          <p:nvPr/>
        </p:nvSpPr>
        <p:spPr>
          <a:xfrm>
            <a:off x="401781" y="290946"/>
            <a:ext cx="11610110" cy="830997"/>
          </a:xfrm>
          <a:prstGeom prst="rect">
            <a:avLst/>
          </a:prstGeom>
          <a:noFill/>
        </p:spPr>
        <p:txBody>
          <a:bodyPr wrap="square" rtlCol="0">
            <a:spAutoFit/>
          </a:bodyPr>
          <a:lstStyle/>
          <a:p>
            <a:r>
              <a:rPr lang="tr-TR" sz="2400" dirty="0" smtClean="0">
                <a:solidFill>
                  <a:schemeClr val="bg1"/>
                </a:solidFill>
                <a:latin typeface="Book Antiqua" panose="02040602050305030304" pitchFamily="18" charset="0"/>
              </a:rPr>
              <a:t>Doğu Türkistan, Orta Asya ile Rusya enerjilerinin Çin’e ulaştırma için inşa ettiği enerji boru hatlarını geçiş noktasıdır. </a:t>
            </a:r>
            <a:endParaRPr lang="tr-TR" sz="2400" dirty="0">
              <a:solidFill>
                <a:schemeClr val="bg1"/>
              </a:solidFill>
              <a:latin typeface="Book Antiqua" panose="02040602050305030304" pitchFamily="18" charset="0"/>
            </a:endParaRPr>
          </a:p>
        </p:txBody>
      </p:sp>
      <p:sp>
        <p:nvSpPr>
          <p:cNvPr id="8" name="Metin kutusu 7"/>
          <p:cNvSpPr txBox="1"/>
          <p:nvPr/>
        </p:nvSpPr>
        <p:spPr>
          <a:xfrm>
            <a:off x="290945" y="1537855"/>
            <a:ext cx="4516581" cy="2308324"/>
          </a:xfrm>
          <a:prstGeom prst="rect">
            <a:avLst/>
          </a:prstGeom>
          <a:noFill/>
        </p:spPr>
        <p:txBody>
          <a:bodyPr wrap="square" rtlCol="0">
            <a:spAutoFit/>
          </a:bodyPr>
          <a:lstStyle/>
          <a:p>
            <a:r>
              <a:rPr lang="tr-TR" sz="2400" dirty="0" smtClean="0">
                <a:solidFill>
                  <a:schemeClr val="bg1"/>
                </a:solidFill>
                <a:latin typeface="Book Antiqua" panose="02040602050305030304" pitchFamily="18" charset="0"/>
              </a:rPr>
              <a:t>Doğu Türkistan’da meydana gelebilecek herhangi istikrarsızlık bir durum, Çin’in bu boru hatları tehdit altına girebilir, enerji </a:t>
            </a:r>
            <a:r>
              <a:rPr lang="tr-TR" sz="2400" dirty="0">
                <a:solidFill>
                  <a:schemeClr val="bg1"/>
                </a:solidFill>
                <a:latin typeface="Book Antiqua" panose="02040602050305030304" pitchFamily="18" charset="0"/>
              </a:rPr>
              <a:t>ihtiyacını sekteye </a:t>
            </a:r>
            <a:r>
              <a:rPr lang="tr-TR" sz="2400" dirty="0" smtClean="0">
                <a:solidFill>
                  <a:schemeClr val="bg1"/>
                </a:solidFill>
                <a:latin typeface="Book Antiqua" panose="02040602050305030304" pitchFamily="18" charset="0"/>
              </a:rPr>
              <a:t>uğratabilir.</a:t>
            </a:r>
            <a:endParaRPr lang="tr-TR" sz="2400" dirty="0">
              <a:solidFill>
                <a:schemeClr val="bg1"/>
              </a:solidFill>
              <a:latin typeface="Book Antiqua" panose="02040602050305030304" pitchFamily="18" charset="0"/>
            </a:endParaRPr>
          </a:p>
        </p:txBody>
      </p:sp>
    </p:spTree>
    <p:extLst>
      <p:ext uri="{BB962C8B-B14F-4D97-AF65-F5344CB8AC3E}">
        <p14:creationId xmlns="" xmlns:p14="http://schemas.microsoft.com/office/powerpoint/2010/main" val="352478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1" presetClass="entr" presetSubtype="4" fill="hold" grpId="1"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4)">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sia in the pipeline"/>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6" name="Oval 4"/>
          <p:cNvSpPr>
            <a:spLocks noChangeArrowheads="1"/>
          </p:cNvSpPr>
          <p:nvPr/>
        </p:nvSpPr>
        <p:spPr bwMode="auto">
          <a:xfrm>
            <a:off x="4329401" y="2825029"/>
            <a:ext cx="1657350" cy="1439862"/>
          </a:xfrm>
          <a:prstGeom prst="ellipse">
            <a:avLst/>
          </a:prstGeom>
          <a:noFill/>
          <a:ln w="19050">
            <a:solidFill>
              <a:srgbClr val="FF0000"/>
            </a:solidFill>
            <a:round/>
            <a:headEnd/>
            <a:tailEnd/>
          </a:ln>
        </p:spPr>
        <p:txBody>
          <a:bodyPr wrap="none" anchor="ctr"/>
          <a:lstStyle/>
          <a:p>
            <a:pPr algn="ctr" eaLnBrk="1" hangingPunct="1"/>
            <a:endParaRPr lang="zh-CN" altLang="en-US" sz="2400">
              <a:solidFill>
                <a:srgbClr val="FFFF00"/>
              </a:solidFill>
              <a:ea typeface="SimSun" pitchFamily="2" charset="-122"/>
            </a:endParaRPr>
          </a:p>
        </p:txBody>
      </p:sp>
      <p:sp>
        <p:nvSpPr>
          <p:cNvPr id="7" name="Metin kutusu 6"/>
          <p:cNvSpPr txBox="1"/>
          <p:nvPr/>
        </p:nvSpPr>
        <p:spPr>
          <a:xfrm>
            <a:off x="5543405" y="231920"/>
            <a:ext cx="6413068" cy="1200329"/>
          </a:xfrm>
          <a:prstGeom prst="rect">
            <a:avLst/>
          </a:prstGeom>
          <a:noFill/>
        </p:spPr>
        <p:txBody>
          <a:bodyPr wrap="square" rtlCol="0">
            <a:spAutoFit/>
          </a:bodyPr>
          <a:lstStyle/>
          <a:p>
            <a:r>
              <a:rPr lang="tr-TR" sz="2400" dirty="0" smtClean="0">
                <a:latin typeface="Book Antiqua" panose="02040602050305030304" pitchFamily="18" charset="0"/>
              </a:rPr>
              <a:t>Doğu Türkistan, Asya enerji üsleri ve boru hatları ve tedarik ülkelerle tüketen ülkeleri </a:t>
            </a:r>
            <a:r>
              <a:rPr lang="tr-TR" sz="2400" dirty="0">
                <a:latin typeface="Book Antiqua" panose="02040602050305030304" pitchFamily="18" charset="0"/>
              </a:rPr>
              <a:t>bağlayan bir bölgedir</a:t>
            </a:r>
          </a:p>
        </p:txBody>
      </p:sp>
    </p:spTree>
    <p:extLst>
      <p:ext uri="{BB962C8B-B14F-4D97-AF65-F5344CB8AC3E}">
        <p14:creationId xmlns="" xmlns:p14="http://schemas.microsoft.com/office/powerpoint/2010/main" val="159997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1" presetClass="entr" presetSubtype="4" fill="hold" grpId="1"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4)">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1672" y="221672"/>
            <a:ext cx="11679382" cy="769441"/>
          </a:xfrm>
          <a:prstGeom prst="rect">
            <a:avLst/>
          </a:prstGeom>
          <a:noFill/>
        </p:spPr>
        <p:txBody>
          <a:bodyPr wrap="square" rtlCol="0">
            <a:spAutoFit/>
          </a:bodyPr>
          <a:lstStyle/>
          <a:p>
            <a:r>
              <a:rPr lang="tr-TR" sz="4400" b="1" dirty="0" smtClean="0">
                <a:solidFill>
                  <a:schemeClr val="bg1"/>
                </a:solidFill>
                <a:effectLst>
                  <a:outerShdw blurRad="38100" dist="38100" dir="2700000" algn="tl">
                    <a:srgbClr val="000000">
                      <a:alpha val="43137"/>
                    </a:srgbClr>
                  </a:outerShdw>
                </a:effectLst>
                <a:latin typeface="Book Antiqua" panose="02040602050305030304" pitchFamily="18" charset="0"/>
              </a:rPr>
              <a:t>Maden Kaynakları Zengin</a:t>
            </a:r>
            <a:endParaRPr lang="tr-TR" sz="44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pic>
        <p:nvPicPr>
          <p:cNvPr id="6" name="Resim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555763" y="1856509"/>
            <a:ext cx="6636238" cy="5001491"/>
          </a:xfrm>
          <a:prstGeom prst="rect">
            <a:avLst/>
          </a:prstGeom>
        </p:spPr>
      </p:pic>
      <p:sp>
        <p:nvSpPr>
          <p:cNvPr id="7" name="Dikdörtgen 6"/>
          <p:cNvSpPr/>
          <p:nvPr/>
        </p:nvSpPr>
        <p:spPr>
          <a:xfrm>
            <a:off x="221671" y="1415626"/>
            <a:ext cx="5167747" cy="5355312"/>
          </a:xfrm>
          <a:prstGeom prst="rect">
            <a:avLst/>
          </a:prstGeom>
        </p:spPr>
        <p:txBody>
          <a:bodyPr wrap="square">
            <a:spAutoFit/>
          </a:bodyPr>
          <a:lstStyle/>
          <a:p>
            <a:r>
              <a:rPr lang="tr-TR" dirty="0">
                <a:solidFill>
                  <a:schemeClr val="bg1"/>
                </a:solidFill>
                <a:latin typeface="Book Antiqua" panose="02040602050305030304" pitchFamily="18" charset="0"/>
              </a:rPr>
              <a:t>Bölgede keşfedilen maden </a:t>
            </a:r>
            <a:r>
              <a:rPr lang="tr-TR" dirty="0" smtClean="0">
                <a:solidFill>
                  <a:schemeClr val="bg1"/>
                </a:solidFill>
                <a:latin typeface="Book Antiqua" panose="02040602050305030304" pitchFamily="18" charset="0"/>
              </a:rPr>
              <a:t>138 çeşit olup </a:t>
            </a:r>
            <a:r>
              <a:rPr lang="tr-TR" dirty="0">
                <a:solidFill>
                  <a:schemeClr val="bg1"/>
                </a:solidFill>
                <a:latin typeface="Book Antiqua" panose="02040602050305030304" pitchFamily="18" charset="0"/>
              </a:rPr>
              <a:t>bütün Çin’in (171 çeşit) bilinen </a:t>
            </a:r>
            <a:r>
              <a:rPr lang="tr-TR" dirty="0" smtClean="0">
                <a:solidFill>
                  <a:schemeClr val="bg1"/>
                </a:solidFill>
                <a:latin typeface="Book Antiqua" panose="02040602050305030304" pitchFamily="18" charset="0"/>
              </a:rPr>
              <a:t>madenlerinin </a:t>
            </a:r>
            <a:r>
              <a:rPr lang="tr-TR" dirty="0">
                <a:solidFill>
                  <a:schemeClr val="bg1"/>
                </a:solidFill>
                <a:latin typeface="Book Antiqua" panose="02040602050305030304" pitchFamily="18" charset="0"/>
              </a:rPr>
              <a:t>%80.7’sini oluşturmakta ve Çin’in 2. sırada yer almaktadır. </a:t>
            </a:r>
            <a:endParaRPr lang="tr-TR" dirty="0" smtClean="0">
              <a:solidFill>
                <a:schemeClr val="bg1"/>
              </a:solidFill>
              <a:latin typeface="Book Antiqua" panose="02040602050305030304" pitchFamily="18" charset="0"/>
            </a:endParaRPr>
          </a:p>
          <a:p>
            <a:endParaRPr lang="tr-TR" dirty="0" smtClean="0">
              <a:solidFill>
                <a:schemeClr val="bg1"/>
              </a:solidFill>
              <a:latin typeface="Book Antiqua" panose="02040602050305030304" pitchFamily="18" charset="0"/>
            </a:endParaRPr>
          </a:p>
          <a:p>
            <a:r>
              <a:rPr lang="tr-TR" dirty="0" smtClean="0">
                <a:solidFill>
                  <a:schemeClr val="bg1"/>
                </a:solidFill>
                <a:latin typeface="Book Antiqua" panose="02040602050305030304" pitchFamily="18" charset="0"/>
              </a:rPr>
              <a:t>Altın</a:t>
            </a:r>
            <a:r>
              <a:rPr lang="en-US" dirty="0" smtClean="0">
                <a:solidFill>
                  <a:schemeClr val="bg1"/>
                </a:solidFill>
                <a:latin typeface="Book Antiqua" panose="02040602050305030304" pitchFamily="18" charset="0"/>
              </a:rPr>
              <a:t> </a:t>
            </a:r>
            <a:r>
              <a:rPr lang="tr-TR" dirty="0" smtClean="0">
                <a:solidFill>
                  <a:schemeClr val="bg1"/>
                </a:solidFill>
                <a:latin typeface="Book Antiqua" panose="02040602050305030304" pitchFamily="18" charset="0"/>
              </a:rPr>
              <a:t>(500 ton), </a:t>
            </a:r>
            <a:r>
              <a:rPr lang="tr-TR" dirty="0">
                <a:solidFill>
                  <a:schemeClr val="bg1"/>
                </a:solidFill>
                <a:latin typeface="Book Antiqua" panose="02040602050305030304" pitchFamily="18" charset="0"/>
              </a:rPr>
              <a:t>yeşim </a:t>
            </a:r>
            <a:r>
              <a:rPr lang="tr-TR" dirty="0" smtClean="0">
                <a:solidFill>
                  <a:schemeClr val="bg1"/>
                </a:solidFill>
                <a:latin typeface="Book Antiqua" panose="02040602050305030304" pitchFamily="18" charset="0"/>
              </a:rPr>
              <a:t>taşı ve diğer değerli taşlar da zengindir.</a:t>
            </a:r>
            <a:endParaRPr lang="en-US" dirty="0" smtClean="0">
              <a:solidFill>
                <a:schemeClr val="bg1"/>
              </a:solidFill>
              <a:latin typeface="Book Antiqua" panose="02040602050305030304" pitchFamily="18" charset="0"/>
            </a:endParaRPr>
          </a:p>
          <a:p>
            <a:endParaRPr lang="tr-TR" altLang="zh-CN" dirty="0" smtClean="0">
              <a:solidFill>
                <a:schemeClr val="bg1"/>
              </a:solidFill>
              <a:latin typeface="Book Antiqua" panose="02040602050305030304" pitchFamily="18" charset="0"/>
            </a:endParaRPr>
          </a:p>
          <a:p>
            <a:r>
              <a:rPr lang="tr-TR" altLang="zh-CN" dirty="0" smtClean="0">
                <a:solidFill>
                  <a:schemeClr val="bg1"/>
                </a:solidFill>
                <a:latin typeface="Book Antiqua" panose="02040602050305030304" pitchFamily="18" charset="0"/>
              </a:rPr>
              <a:t>Bakır rezervi 9.07 milyon ton olup Çin’in toplam rezervinin %9.2’sini teşkil etmekte ve Çin’in 4. sıradadır.</a:t>
            </a:r>
            <a:endParaRPr lang="en-US" dirty="0" smtClean="0">
              <a:solidFill>
                <a:schemeClr val="bg1"/>
              </a:solidFill>
              <a:latin typeface="Book Antiqua" panose="02040602050305030304" pitchFamily="18" charset="0"/>
            </a:endParaRPr>
          </a:p>
          <a:p>
            <a:endParaRPr lang="en-US" dirty="0">
              <a:solidFill>
                <a:schemeClr val="bg1"/>
              </a:solidFill>
              <a:latin typeface="Book Antiqua" panose="02040602050305030304" pitchFamily="18" charset="0"/>
            </a:endParaRPr>
          </a:p>
          <a:p>
            <a:r>
              <a:rPr lang="en-US" altLang="zh-CN" dirty="0" smtClean="0">
                <a:solidFill>
                  <a:schemeClr val="bg1"/>
                </a:solidFill>
                <a:latin typeface="Book Antiqua" panose="02040602050305030304" pitchFamily="18" charset="0"/>
              </a:rPr>
              <a:t>U</a:t>
            </a:r>
            <a:r>
              <a:rPr lang="tr-TR" dirty="0" err="1" smtClean="0">
                <a:solidFill>
                  <a:schemeClr val="bg1"/>
                </a:solidFill>
                <a:latin typeface="Book Antiqua" panose="02040602050305030304" pitchFamily="18" charset="0"/>
              </a:rPr>
              <a:t>ranyum</a:t>
            </a:r>
            <a:r>
              <a:rPr lang="tr-TR" dirty="0" smtClean="0">
                <a:solidFill>
                  <a:schemeClr val="bg1"/>
                </a:solidFill>
                <a:latin typeface="Book Antiqua" panose="02040602050305030304" pitchFamily="18" charset="0"/>
              </a:rPr>
              <a:t> rezervi Çin’in toplamının %30’zu oluşturmaktadır</a:t>
            </a:r>
          </a:p>
          <a:p>
            <a:endParaRPr lang="tr-TR" dirty="0">
              <a:solidFill>
                <a:schemeClr val="bg1"/>
              </a:solidFill>
              <a:latin typeface="Book Antiqua" panose="02040602050305030304" pitchFamily="18" charset="0"/>
            </a:endParaRPr>
          </a:p>
          <a:p>
            <a:r>
              <a:rPr lang="tr-TR" dirty="0" smtClean="0">
                <a:solidFill>
                  <a:schemeClr val="bg1"/>
                </a:solidFill>
                <a:latin typeface="Book Antiqua" panose="02040602050305030304" pitchFamily="18" charset="0"/>
              </a:rPr>
              <a:t>Kurşun </a:t>
            </a:r>
            <a:r>
              <a:rPr lang="tr-TR" dirty="0">
                <a:solidFill>
                  <a:schemeClr val="bg1"/>
                </a:solidFill>
                <a:latin typeface="Book Antiqua" panose="02040602050305030304" pitchFamily="18" charset="0"/>
              </a:rPr>
              <a:t>ve çinko kaynakları </a:t>
            </a:r>
            <a:r>
              <a:rPr lang="tr-TR" dirty="0" smtClean="0">
                <a:solidFill>
                  <a:schemeClr val="bg1"/>
                </a:solidFill>
                <a:latin typeface="Book Antiqua" panose="02040602050305030304" pitchFamily="18" charset="0"/>
              </a:rPr>
              <a:t>Çin’in bütün rezervin 4. sıradadır.</a:t>
            </a:r>
          </a:p>
          <a:p>
            <a:endParaRPr lang="tr-TR" dirty="0" smtClean="0">
              <a:solidFill>
                <a:schemeClr val="bg1"/>
              </a:solidFill>
              <a:latin typeface="Book Antiqua" panose="02040602050305030304" pitchFamily="18" charset="0"/>
            </a:endParaRPr>
          </a:p>
          <a:p>
            <a:r>
              <a:rPr lang="tr-TR" dirty="0" smtClean="0">
                <a:solidFill>
                  <a:schemeClr val="bg1"/>
                </a:solidFill>
                <a:latin typeface="Book Antiqua" panose="02040602050305030304" pitchFamily="18" charset="0"/>
              </a:rPr>
              <a:t>Pamuk üretimi 4.082 milyon ton olup Çin’in bütün üretimin %74’ü oluşturmaktadır.</a:t>
            </a:r>
            <a:endParaRPr lang="tr-TR" dirty="0">
              <a:solidFill>
                <a:schemeClr val="bg1"/>
              </a:solidFill>
              <a:latin typeface="Book Antiqua" panose="02040602050305030304" pitchFamily="18" charset="0"/>
            </a:endParaRPr>
          </a:p>
        </p:txBody>
      </p:sp>
      <p:sp>
        <p:nvSpPr>
          <p:cNvPr id="2" name="Metin kutusu 1"/>
          <p:cNvSpPr txBox="1"/>
          <p:nvPr/>
        </p:nvSpPr>
        <p:spPr>
          <a:xfrm>
            <a:off x="5280020" y="6488668"/>
            <a:ext cx="6911981" cy="384721"/>
          </a:xfrm>
          <a:prstGeom prst="rect">
            <a:avLst/>
          </a:prstGeom>
          <a:solidFill>
            <a:schemeClr val="bg1">
              <a:lumMod val="65000"/>
            </a:schemeClr>
          </a:solidFill>
        </p:spPr>
        <p:txBody>
          <a:bodyPr wrap="square" rtlCol="0">
            <a:spAutoFit/>
          </a:bodyPr>
          <a:lstStyle/>
          <a:p>
            <a:r>
              <a:rPr lang="tr-TR" altLang="zh-CN" sz="1900" dirty="0" smtClean="0">
                <a:solidFill>
                  <a:schemeClr val="bg1"/>
                </a:solidFill>
              </a:rPr>
              <a:t>Çin’de 2. büyüklükte yayla ve kuzeybatı bölgelerin en büyük ormanı</a:t>
            </a:r>
            <a:endParaRPr lang="tr-TR" sz="1900" dirty="0">
              <a:solidFill>
                <a:schemeClr val="bg1"/>
              </a:solidFill>
            </a:endParaRPr>
          </a:p>
        </p:txBody>
      </p:sp>
    </p:spTree>
    <p:extLst>
      <p:ext uri="{BB962C8B-B14F-4D97-AF65-F5344CB8AC3E}">
        <p14:creationId xmlns="" xmlns:p14="http://schemas.microsoft.com/office/powerpoint/2010/main" val="246501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01702" y="0"/>
            <a:ext cx="9790297" cy="6858000"/>
          </a:xfrm>
          <a:prstGeom prst="rect">
            <a:avLst/>
          </a:prstGeom>
          <a:solidFill>
            <a:srgbClr val="FF0000"/>
          </a:solidFill>
        </p:spPr>
      </p:pic>
      <p:sp>
        <p:nvSpPr>
          <p:cNvPr id="7" name="Oval 3"/>
          <p:cNvSpPr>
            <a:spLocks noChangeArrowheads="1"/>
          </p:cNvSpPr>
          <p:nvPr/>
        </p:nvSpPr>
        <p:spPr bwMode="auto">
          <a:xfrm>
            <a:off x="4100945" y="1246909"/>
            <a:ext cx="1440873" cy="1288473"/>
          </a:xfrm>
          <a:prstGeom prst="ellipse">
            <a:avLst/>
          </a:prstGeom>
          <a:noFill/>
          <a:ln w="28575">
            <a:solidFill>
              <a:srgbClr val="FF0000"/>
            </a:solidFill>
            <a:round/>
            <a:headEnd/>
            <a:tailEnd/>
          </a:ln>
        </p:spPr>
        <p:txBody>
          <a:bodyPr wrap="none" anchor="ctr"/>
          <a:lstStyle/>
          <a:p>
            <a:pPr algn="ctr" eaLnBrk="1" hangingPunct="1"/>
            <a:endParaRPr lang="zh-CN" altLang="en-US" sz="2400" b="1" dirty="0">
              <a:solidFill>
                <a:srgbClr val="FFFF00"/>
              </a:solidFill>
              <a:ea typeface="SimSun" pitchFamily="2" charset="-122"/>
            </a:endParaRPr>
          </a:p>
        </p:txBody>
      </p:sp>
      <p:sp>
        <p:nvSpPr>
          <p:cNvPr id="8" name="Metin kutusu 7"/>
          <p:cNvSpPr txBox="1"/>
          <p:nvPr/>
        </p:nvSpPr>
        <p:spPr>
          <a:xfrm>
            <a:off x="1" y="554182"/>
            <a:ext cx="2401702" cy="3785652"/>
          </a:xfrm>
          <a:prstGeom prst="rect">
            <a:avLst/>
          </a:prstGeom>
          <a:noFill/>
        </p:spPr>
        <p:txBody>
          <a:bodyPr wrap="square" rtlCol="0">
            <a:spAutoFit/>
          </a:bodyPr>
          <a:lstStyle/>
          <a:p>
            <a:r>
              <a:rPr lang="tr-TR" sz="2400" dirty="0" smtClean="0">
                <a:solidFill>
                  <a:schemeClr val="bg1"/>
                </a:solidFill>
                <a:latin typeface="Book Antiqua" panose="02040602050305030304" pitchFamily="18" charset="0"/>
              </a:rPr>
              <a:t>Doğu Türkistan, Çin’in orta ve uzun vadeli demiryolu planında batıya açılan yolun boğazı konumundadır.… </a:t>
            </a:r>
            <a:endParaRPr lang="tr-TR" sz="2400" dirty="0">
              <a:solidFill>
                <a:schemeClr val="bg1"/>
              </a:solidFill>
              <a:latin typeface="Book Antiqua" panose="02040602050305030304" pitchFamily="18" charset="0"/>
            </a:endParaRPr>
          </a:p>
        </p:txBody>
      </p:sp>
    </p:spTree>
    <p:extLst>
      <p:ext uri="{BB962C8B-B14F-4D97-AF65-F5344CB8AC3E}">
        <p14:creationId xmlns="" xmlns:p14="http://schemas.microsoft.com/office/powerpoint/2010/main" val="65568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1" presetClass="entr" presetSubtype="4" fill="hold" grpId="1"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HRailapAsi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Oval 4"/>
          <p:cNvSpPr>
            <a:spLocks noChangeArrowheads="1"/>
          </p:cNvSpPr>
          <p:nvPr/>
        </p:nvSpPr>
        <p:spPr bwMode="auto">
          <a:xfrm>
            <a:off x="4045384" y="1210829"/>
            <a:ext cx="720725" cy="720725"/>
          </a:xfrm>
          <a:prstGeom prst="ellipse">
            <a:avLst/>
          </a:prstGeom>
          <a:noFill/>
          <a:ln w="19050">
            <a:solidFill>
              <a:srgbClr val="FF0000"/>
            </a:solidFill>
            <a:round/>
            <a:headEnd/>
            <a:tailEnd/>
          </a:ln>
        </p:spPr>
        <p:txBody>
          <a:bodyPr wrap="none" anchor="ctr"/>
          <a:lstStyle/>
          <a:p>
            <a:pPr algn="ctr" eaLnBrk="1" hangingPunct="1"/>
            <a:endParaRPr lang="zh-CN" altLang="en-US" sz="2400">
              <a:solidFill>
                <a:srgbClr val="FFFF00"/>
              </a:solidFill>
              <a:ea typeface="SimSun" pitchFamily="2" charset="-122"/>
            </a:endParaRPr>
          </a:p>
        </p:txBody>
      </p:sp>
      <p:sp>
        <p:nvSpPr>
          <p:cNvPr id="7" name="Dikdörtgen 6"/>
          <p:cNvSpPr/>
          <p:nvPr/>
        </p:nvSpPr>
        <p:spPr>
          <a:xfrm>
            <a:off x="9144000" y="321025"/>
            <a:ext cx="2923309" cy="1569660"/>
          </a:xfrm>
          <a:prstGeom prst="rect">
            <a:avLst/>
          </a:prstGeom>
        </p:spPr>
        <p:txBody>
          <a:bodyPr wrap="square">
            <a:spAutoFit/>
          </a:bodyPr>
          <a:lstStyle/>
          <a:p>
            <a:r>
              <a:rPr lang="tr-TR" sz="2400" dirty="0" smtClean="0">
                <a:solidFill>
                  <a:schemeClr val="bg1"/>
                </a:solidFill>
                <a:latin typeface="Book Antiqua" panose="02040602050305030304" pitchFamily="18" charset="0"/>
              </a:rPr>
              <a:t>Doğu Türkistan, Asya karayolu trafiğini bağlayan bir bölgedir.</a:t>
            </a:r>
            <a:endParaRPr lang="tr-TR" sz="2400" dirty="0">
              <a:solidFill>
                <a:schemeClr val="bg1"/>
              </a:solidFill>
              <a:latin typeface="Book Antiqua" panose="02040602050305030304" pitchFamily="18" charset="0"/>
            </a:endParaRPr>
          </a:p>
        </p:txBody>
      </p:sp>
    </p:spTree>
    <p:extLst>
      <p:ext uri="{BB962C8B-B14F-4D97-AF65-F5344CB8AC3E}">
        <p14:creationId xmlns="" xmlns:p14="http://schemas.microsoft.com/office/powerpoint/2010/main" val="299595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1" presetClass="entr" presetSubtype="4" fill="hold" grpId="1"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30152" y="1"/>
            <a:ext cx="10261848" cy="6858000"/>
          </a:xfrm>
          <a:prstGeom prst="rect">
            <a:avLst/>
          </a:prstGeom>
        </p:spPr>
      </p:pic>
      <p:sp>
        <p:nvSpPr>
          <p:cNvPr id="6" name="Oval 4"/>
          <p:cNvSpPr>
            <a:spLocks noChangeArrowheads="1"/>
          </p:cNvSpPr>
          <p:nvPr/>
        </p:nvSpPr>
        <p:spPr bwMode="auto">
          <a:xfrm>
            <a:off x="6968836" y="2105891"/>
            <a:ext cx="1191491" cy="894773"/>
          </a:xfrm>
          <a:prstGeom prst="ellipse">
            <a:avLst/>
          </a:prstGeom>
          <a:noFill/>
          <a:ln w="19050">
            <a:solidFill>
              <a:srgbClr val="FF0000"/>
            </a:solidFill>
            <a:round/>
            <a:headEnd/>
            <a:tailEnd/>
          </a:ln>
        </p:spPr>
        <p:txBody>
          <a:bodyPr wrap="none" anchor="ctr"/>
          <a:lstStyle/>
          <a:p>
            <a:pPr algn="ctr" eaLnBrk="1" hangingPunct="1"/>
            <a:endParaRPr lang="zh-CN" altLang="en-US" sz="2400">
              <a:solidFill>
                <a:srgbClr val="FFFF00"/>
              </a:solidFill>
              <a:ea typeface="SimSun" pitchFamily="2" charset="-122"/>
            </a:endParaRPr>
          </a:p>
        </p:txBody>
      </p:sp>
      <p:sp>
        <p:nvSpPr>
          <p:cNvPr id="7" name="Metin kutusu 6"/>
          <p:cNvSpPr txBox="1"/>
          <p:nvPr/>
        </p:nvSpPr>
        <p:spPr>
          <a:xfrm>
            <a:off x="124691" y="484909"/>
            <a:ext cx="1805460" cy="3277820"/>
          </a:xfrm>
          <a:prstGeom prst="rect">
            <a:avLst/>
          </a:prstGeom>
          <a:noFill/>
        </p:spPr>
        <p:txBody>
          <a:bodyPr wrap="square" rtlCol="0">
            <a:spAutoFit/>
          </a:bodyPr>
          <a:lstStyle/>
          <a:p>
            <a:r>
              <a:rPr lang="tr-TR" sz="2300" dirty="0" smtClean="0">
                <a:solidFill>
                  <a:schemeClr val="bg1"/>
                </a:solidFill>
                <a:latin typeface="Book Antiqua" panose="02040602050305030304" pitchFamily="18" charset="0"/>
              </a:rPr>
              <a:t>Doğu Türkistan, Çin’in batıya açılan havayollarında stratejik konuma sahiptir. </a:t>
            </a:r>
            <a:endParaRPr lang="tr-TR" sz="2300" dirty="0">
              <a:solidFill>
                <a:schemeClr val="bg1"/>
              </a:solidFill>
              <a:latin typeface="Book Antiqua" panose="02040602050305030304" pitchFamily="18" charset="0"/>
            </a:endParaRPr>
          </a:p>
        </p:txBody>
      </p:sp>
    </p:spTree>
    <p:extLst>
      <p:ext uri="{BB962C8B-B14F-4D97-AF65-F5344CB8AC3E}">
        <p14:creationId xmlns="" xmlns:p14="http://schemas.microsoft.com/office/powerpoint/2010/main" val="266364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1" presetClass="entr" presetSubtype="4" fill="hold" grpId="1"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辐射和服务范围"/>
          <p:cNvPicPr>
            <a:picLocks noChangeAspect="1" noChangeArrowheads="1"/>
          </p:cNvPicPr>
          <p:nvPr/>
        </p:nvPicPr>
        <p:blipFill>
          <a:blip r:embed="rId2" cstate="print"/>
          <a:srcRect l="7898" r="14140" b="16341"/>
          <a:stretch>
            <a:fillRect/>
          </a:stretch>
        </p:blipFill>
        <p:spPr bwMode="auto">
          <a:xfrm>
            <a:off x="3048000" y="0"/>
            <a:ext cx="9144000" cy="6858000"/>
          </a:xfrm>
          <a:prstGeom prst="rect">
            <a:avLst/>
          </a:prstGeom>
          <a:noFill/>
          <a:ln w="9525">
            <a:noFill/>
            <a:miter lim="800000"/>
            <a:headEnd/>
            <a:tailEnd/>
          </a:ln>
        </p:spPr>
      </p:pic>
      <p:sp>
        <p:nvSpPr>
          <p:cNvPr id="6" name="Dikdörtgen 5"/>
          <p:cNvSpPr/>
          <p:nvPr/>
        </p:nvSpPr>
        <p:spPr>
          <a:xfrm>
            <a:off x="5583382" y="237897"/>
            <a:ext cx="6359236" cy="369332"/>
          </a:xfrm>
          <a:prstGeom prst="rect">
            <a:avLst/>
          </a:prstGeom>
        </p:spPr>
        <p:txBody>
          <a:bodyPr wrap="square">
            <a:spAutoFit/>
          </a:bodyPr>
          <a:lstStyle/>
          <a:p>
            <a:r>
              <a:rPr lang="tr-TR" b="1" dirty="0" err="1" smtClean="0">
                <a:latin typeface="Book Antiqua" panose="02040602050305030304" pitchFamily="18" charset="0"/>
              </a:rPr>
              <a:t>Urumçi</a:t>
            </a:r>
            <a:r>
              <a:rPr lang="tr-TR" b="1" dirty="0" smtClean="0">
                <a:latin typeface="Book Antiqua" panose="02040602050305030304" pitchFamily="18" charset="0"/>
              </a:rPr>
              <a:t> ve </a:t>
            </a:r>
            <a:r>
              <a:rPr lang="tr-TR" b="1" dirty="0" err="1" smtClean="0">
                <a:latin typeface="Book Antiqua" panose="02040602050305030304" pitchFamily="18" charset="0"/>
              </a:rPr>
              <a:t>Kaşgar’da</a:t>
            </a:r>
            <a:r>
              <a:rPr lang="tr-TR" b="1" dirty="0" smtClean="0">
                <a:latin typeface="Book Antiqua" panose="02040602050305030304" pitchFamily="18" charset="0"/>
              </a:rPr>
              <a:t> </a:t>
            </a:r>
            <a:r>
              <a:rPr lang="tr-TR" b="1" dirty="0" err="1" smtClean="0">
                <a:latin typeface="Book Antiqua" panose="02040602050305030304" pitchFamily="18" charset="0"/>
              </a:rPr>
              <a:t>Airport</a:t>
            </a:r>
            <a:r>
              <a:rPr lang="tr-TR" b="1" dirty="0" smtClean="0">
                <a:latin typeface="Book Antiqua" panose="02040602050305030304" pitchFamily="18" charset="0"/>
              </a:rPr>
              <a:t> City kurma hedefi var </a:t>
            </a:r>
            <a:endParaRPr lang="tr-TR" b="1" dirty="0">
              <a:latin typeface="Book Antiqua" panose="02040602050305030304" pitchFamily="18" charset="0"/>
            </a:endParaRPr>
          </a:p>
        </p:txBody>
      </p:sp>
      <p:sp>
        <p:nvSpPr>
          <p:cNvPr id="7" name="Dikdörtgen 6"/>
          <p:cNvSpPr/>
          <p:nvPr/>
        </p:nvSpPr>
        <p:spPr>
          <a:xfrm>
            <a:off x="138546" y="284063"/>
            <a:ext cx="2909454" cy="5632311"/>
          </a:xfrm>
          <a:prstGeom prst="rect">
            <a:avLst/>
          </a:prstGeom>
        </p:spPr>
        <p:txBody>
          <a:bodyPr wrap="square">
            <a:spAutoFit/>
          </a:bodyPr>
          <a:lstStyle/>
          <a:p>
            <a:r>
              <a:rPr lang="tr-TR" sz="2400" dirty="0" smtClean="0">
                <a:solidFill>
                  <a:schemeClr val="bg1"/>
                </a:solidFill>
                <a:latin typeface="Book Antiqua" panose="02040602050305030304" pitchFamily="18" charset="0"/>
              </a:rPr>
              <a:t>Çin, Doğu Türkistan’ı Avrasya’nın </a:t>
            </a:r>
            <a:r>
              <a:rPr lang="tr-TR" sz="2400" dirty="0">
                <a:solidFill>
                  <a:schemeClr val="bg1"/>
                </a:solidFill>
                <a:latin typeface="Book Antiqua" panose="02040602050305030304" pitchFamily="18" charset="0"/>
              </a:rPr>
              <a:t>insan </a:t>
            </a:r>
            <a:r>
              <a:rPr lang="tr-TR" sz="2400" dirty="0" smtClean="0">
                <a:solidFill>
                  <a:schemeClr val="bg1"/>
                </a:solidFill>
                <a:latin typeface="Book Antiqua" panose="02040602050305030304" pitchFamily="18" charset="0"/>
              </a:rPr>
              <a:t>akışı, üretim malların dağıtımı  ve </a:t>
            </a:r>
            <a:r>
              <a:rPr lang="tr-TR" sz="2400" dirty="0">
                <a:solidFill>
                  <a:schemeClr val="bg1"/>
                </a:solidFill>
                <a:latin typeface="Book Antiqua" panose="02040602050305030304" pitchFamily="18" charset="0"/>
              </a:rPr>
              <a:t>lojistik </a:t>
            </a:r>
            <a:r>
              <a:rPr lang="tr-TR" sz="2400" dirty="0" smtClean="0">
                <a:solidFill>
                  <a:schemeClr val="bg1"/>
                </a:solidFill>
                <a:latin typeface="Book Antiqua" panose="02040602050305030304" pitchFamily="18" charset="0"/>
              </a:rPr>
              <a:t>merkezi yapma planı vardır</a:t>
            </a:r>
            <a:endParaRPr lang="tr-TR" sz="2400" dirty="0">
              <a:solidFill>
                <a:schemeClr val="bg1"/>
              </a:solidFill>
              <a:latin typeface="Book Antiqua" panose="02040602050305030304" pitchFamily="18" charset="0"/>
            </a:endParaRPr>
          </a:p>
          <a:p>
            <a:r>
              <a:rPr lang="tr-TR" sz="2400" dirty="0">
                <a:solidFill>
                  <a:schemeClr val="bg1"/>
                </a:solidFill>
                <a:latin typeface="Book Antiqua" panose="02040602050305030304" pitchFamily="18" charset="0"/>
              </a:rPr>
              <a:t>  </a:t>
            </a:r>
            <a:endParaRPr lang="tr-TR" sz="2400" dirty="0" smtClean="0">
              <a:solidFill>
                <a:schemeClr val="bg1"/>
              </a:solidFill>
              <a:latin typeface="Book Antiqua" panose="02040602050305030304" pitchFamily="18" charset="0"/>
            </a:endParaRPr>
          </a:p>
          <a:p>
            <a:r>
              <a:rPr lang="tr-TR" sz="2400" dirty="0" smtClean="0">
                <a:solidFill>
                  <a:schemeClr val="bg1"/>
                </a:solidFill>
                <a:latin typeface="Book Antiqua" panose="02040602050305030304" pitchFamily="18" charset="0"/>
              </a:rPr>
              <a:t>Çin, Doğu Türkistan’ı Orta Asya ile Güney </a:t>
            </a:r>
            <a:r>
              <a:rPr lang="tr-TR" sz="2400" dirty="0">
                <a:solidFill>
                  <a:schemeClr val="bg1"/>
                </a:solidFill>
                <a:latin typeface="Book Antiqua" panose="02040602050305030304" pitchFamily="18" charset="0"/>
              </a:rPr>
              <a:t>Asya’nın çekim </a:t>
            </a:r>
            <a:r>
              <a:rPr lang="tr-TR" sz="2400" dirty="0" smtClean="0">
                <a:solidFill>
                  <a:schemeClr val="bg1"/>
                </a:solidFill>
                <a:latin typeface="Book Antiqua" panose="02040602050305030304" pitchFamily="18" charset="0"/>
              </a:rPr>
              <a:t>merkezine dönüştürmeye çalışmaktadır</a:t>
            </a:r>
            <a:endParaRPr lang="tr-TR" sz="2400" dirty="0">
              <a:solidFill>
                <a:schemeClr val="bg1"/>
              </a:solidFill>
              <a:latin typeface="Book Antiqua" panose="02040602050305030304" pitchFamily="18" charset="0"/>
            </a:endParaRPr>
          </a:p>
        </p:txBody>
      </p:sp>
    </p:spTree>
    <p:extLst>
      <p:ext uri="{BB962C8B-B14F-4D97-AF65-F5344CB8AC3E}">
        <p14:creationId xmlns="" xmlns:p14="http://schemas.microsoft.com/office/powerpoint/2010/main" val="214677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35527" y="770467"/>
            <a:ext cx="11568546" cy="3352800"/>
          </a:xfrm>
        </p:spPr>
        <p:txBody>
          <a:bodyPr/>
          <a:lstStyle/>
          <a:p>
            <a:r>
              <a:rPr lang="tr-TR" b="1" dirty="0" smtClean="0">
                <a:effectLst>
                  <a:outerShdw blurRad="38100" dist="38100" dir="2700000" algn="tl">
                    <a:srgbClr val="000000">
                      <a:alpha val="43137"/>
                    </a:srgbClr>
                  </a:outerShdw>
                </a:effectLst>
                <a:latin typeface="Book Antiqua" panose="02040602050305030304" pitchFamily="18" charset="0"/>
              </a:rPr>
              <a:t>Türk-İslam Dünyasının Doğu Mekanı</a:t>
            </a:r>
            <a:endParaRPr lang="tr-TR" b="1" dirty="0">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 xmlns:p14="http://schemas.microsoft.com/office/powerpoint/2010/main" val="251556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 xmlns:p14="http://schemas.microsoft.com/office/powerpoint/2010/main" val="2201932001"/>
              </p:ext>
            </p:extLst>
          </p:nvPr>
        </p:nvGraphicFramePr>
        <p:xfrm>
          <a:off x="4361081" y="1593273"/>
          <a:ext cx="7830920" cy="5264727"/>
        </p:xfrm>
        <a:graphic>
          <a:graphicData uri="http://schemas.openxmlformats.org/presentationml/2006/ole">
            <p:oleObj spid="_x0000_s1103" name="Bit Eşlem Resmi" r:id="rId3" imgW="6238095" imgH="4238095" progId="PBrush">
              <p:embed/>
            </p:oleObj>
          </a:graphicData>
        </a:graphic>
      </p:graphicFrame>
      <p:sp>
        <p:nvSpPr>
          <p:cNvPr id="6" name="Dikdörtgen 5"/>
          <p:cNvSpPr/>
          <p:nvPr/>
        </p:nvSpPr>
        <p:spPr>
          <a:xfrm>
            <a:off x="290944" y="390528"/>
            <a:ext cx="11540837" cy="1569660"/>
          </a:xfrm>
          <a:prstGeom prst="rect">
            <a:avLst/>
          </a:prstGeom>
        </p:spPr>
        <p:txBody>
          <a:bodyPr wrap="square">
            <a:spAutoFit/>
          </a:bodyPr>
          <a:lstStyle/>
          <a:p>
            <a:r>
              <a:rPr lang="tr-TR" sz="2400" dirty="0" smtClean="0">
                <a:solidFill>
                  <a:schemeClr val="bg1"/>
                </a:solidFill>
                <a:latin typeface="Book Antiqua" panose="02040602050305030304" pitchFamily="18" charset="0"/>
              </a:rPr>
              <a:t>Doğu </a:t>
            </a:r>
            <a:r>
              <a:rPr lang="tr-TR" sz="2400" dirty="0">
                <a:solidFill>
                  <a:schemeClr val="bg1"/>
                </a:solidFill>
                <a:latin typeface="Book Antiqua" panose="02040602050305030304" pitchFamily="18" charset="0"/>
              </a:rPr>
              <a:t>Türkistan </a:t>
            </a:r>
            <a:r>
              <a:rPr lang="tr-TR" sz="2400" dirty="0" smtClean="0">
                <a:solidFill>
                  <a:schemeClr val="bg1"/>
                </a:solidFill>
                <a:latin typeface="Book Antiqua" panose="02040602050305030304" pitchFamily="18" charset="0"/>
              </a:rPr>
              <a:t>dahil </a:t>
            </a:r>
            <a:r>
              <a:rPr lang="tr-TR" sz="2400" dirty="0">
                <a:solidFill>
                  <a:schemeClr val="bg1"/>
                </a:solidFill>
                <a:latin typeface="Book Antiqua" panose="02040602050305030304" pitchFamily="18" charset="0"/>
              </a:rPr>
              <a:t>komşu ülkelerinin çoğu Müslüman ve Türk halkıdır. Bazıları ise ortak tarih ve kültürü paylaşan etnik gruplardır. Bölge halkının bir kısmı sınır ötesinde yaşamaktadırlar, yani siyasî sınırın her iki tarafında aynı halklar bulunmaktadır. </a:t>
            </a:r>
            <a:endParaRPr lang="tr-TR" sz="2400" dirty="0" smtClean="0">
              <a:solidFill>
                <a:schemeClr val="bg1"/>
              </a:solidFill>
              <a:latin typeface="Book Antiqua" panose="02040602050305030304" pitchFamily="18" charset="0"/>
            </a:endParaRPr>
          </a:p>
        </p:txBody>
      </p:sp>
      <p:sp>
        <p:nvSpPr>
          <p:cNvPr id="8" name="Dikdörtgen 7"/>
          <p:cNvSpPr/>
          <p:nvPr/>
        </p:nvSpPr>
        <p:spPr>
          <a:xfrm>
            <a:off x="290943" y="2801127"/>
            <a:ext cx="4070137" cy="3046988"/>
          </a:xfrm>
          <a:prstGeom prst="rect">
            <a:avLst/>
          </a:prstGeom>
        </p:spPr>
        <p:txBody>
          <a:bodyPr wrap="square">
            <a:spAutoFit/>
          </a:bodyPr>
          <a:lstStyle/>
          <a:p>
            <a:r>
              <a:rPr lang="tr-TR" sz="2400" dirty="0">
                <a:solidFill>
                  <a:schemeClr val="bg1"/>
                </a:solidFill>
                <a:latin typeface="Book Antiqua" panose="02040602050305030304" pitchFamily="18" charset="0"/>
              </a:rPr>
              <a:t>Doğu Türkistan’ın siyasî yönetimi Pekin’e bağlı olmasına rağmen, etnik menşei, tarih, kültür, dinî ve diğer örf-âdetleri açısından Doğu Türkistan halkı Orta Asya halklarıyla bir bütündür. </a:t>
            </a:r>
          </a:p>
        </p:txBody>
      </p:sp>
    </p:spTree>
    <p:extLst>
      <p:ext uri="{BB962C8B-B14F-4D97-AF65-F5344CB8AC3E}">
        <p14:creationId xmlns="" xmlns:p14="http://schemas.microsoft.com/office/powerpoint/2010/main" val="3766030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62944" y="1463150"/>
            <a:ext cx="7329055" cy="5394849"/>
          </a:xfrm>
          <a:prstGeom prst="rect">
            <a:avLst/>
          </a:prstGeom>
        </p:spPr>
      </p:pic>
      <p:sp>
        <p:nvSpPr>
          <p:cNvPr id="8" name="Dikdörtgen 7"/>
          <p:cNvSpPr/>
          <p:nvPr/>
        </p:nvSpPr>
        <p:spPr>
          <a:xfrm>
            <a:off x="263235" y="93851"/>
            <a:ext cx="11804074" cy="1200329"/>
          </a:xfrm>
          <a:prstGeom prst="rect">
            <a:avLst/>
          </a:prstGeom>
        </p:spPr>
        <p:txBody>
          <a:bodyPr wrap="square">
            <a:spAutoFit/>
          </a:bodyPr>
          <a:lstStyle/>
          <a:p>
            <a:r>
              <a:rPr lang="tr-TR" sz="2400" dirty="0" smtClean="0">
                <a:solidFill>
                  <a:schemeClr val="bg1"/>
                </a:solidFill>
                <a:latin typeface="Book Antiqua" panose="02040602050305030304" pitchFamily="18" charset="0"/>
              </a:rPr>
              <a:t>Doğu Türkistan ile Orta Asya halklar arasında </a:t>
            </a:r>
            <a:r>
              <a:rPr lang="tr-TR" sz="2400" dirty="0">
                <a:solidFill>
                  <a:schemeClr val="bg1"/>
                </a:solidFill>
                <a:latin typeface="Book Antiqua" panose="02040602050305030304" pitchFamily="18" charset="0"/>
              </a:rPr>
              <a:t>“yüz ve astar” ilişkisi mevcuttur. Bu nedenle Orta Asya ya da Doğu Türkistan’da meydana gelen herhangi bir olayın karşılıklı olarak birbirini etkilemiş olduğu görünmektedir. </a:t>
            </a:r>
          </a:p>
        </p:txBody>
      </p:sp>
      <p:sp>
        <p:nvSpPr>
          <p:cNvPr id="9" name="Metin kutusu 8"/>
          <p:cNvSpPr txBox="1"/>
          <p:nvPr/>
        </p:nvSpPr>
        <p:spPr>
          <a:xfrm>
            <a:off x="263235" y="1463150"/>
            <a:ext cx="4835236" cy="5170646"/>
          </a:xfrm>
          <a:prstGeom prst="rect">
            <a:avLst/>
          </a:prstGeom>
          <a:noFill/>
        </p:spPr>
        <p:txBody>
          <a:bodyPr wrap="square" rtlCol="0">
            <a:spAutoFit/>
          </a:bodyPr>
          <a:lstStyle/>
          <a:p>
            <a:r>
              <a:rPr lang="tr-TR" sz="2200" dirty="0" smtClean="0">
                <a:solidFill>
                  <a:schemeClr val="bg1"/>
                </a:solidFill>
                <a:latin typeface="Book Antiqua" panose="02040602050305030304" pitchFamily="18" charset="0"/>
              </a:rPr>
              <a:t>Pekin hükümeti, Orta Asya Türk devletlerinin </a:t>
            </a:r>
            <a:r>
              <a:rPr lang="tr-TR" sz="2200" dirty="0">
                <a:solidFill>
                  <a:schemeClr val="bg1"/>
                </a:solidFill>
                <a:latin typeface="Book Antiqua" panose="02040602050305030304" pitchFamily="18" charset="0"/>
              </a:rPr>
              <a:t>Doğu Türkistan ve Uygur sorunundan </a:t>
            </a:r>
            <a:r>
              <a:rPr lang="tr-TR" sz="2200" dirty="0" smtClean="0">
                <a:solidFill>
                  <a:schemeClr val="bg1"/>
                </a:solidFill>
                <a:latin typeface="Book Antiqua" panose="02040602050305030304" pitchFamily="18" charset="0"/>
              </a:rPr>
              <a:t>uzak kalması ve desteklememesini istemektedir. Terörizm ile mücadeleyi araç olarak kullanmakta ve bölge ülkelerle işbirliği zemini oluşturmaktadır.</a:t>
            </a:r>
          </a:p>
          <a:p>
            <a:endParaRPr lang="tr-TR" sz="2200" dirty="0">
              <a:solidFill>
                <a:schemeClr val="bg1"/>
              </a:solidFill>
              <a:latin typeface="Book Antiqua" panose="02040602050305030304" pitchFamily="18" charset="0"/>
            </a:endParaRPr>
          </a:p>
          <a:p>
            <a:r>
              <a:rPr lang="tr-TR" sz="2200" dirty="0">
                <a:solidFill>
                  <a:schemeClr val="bg1"/>
                </a:solidFill>
                <a:latin typeface="Book Antiqua" panose="02040602050305030304" pitchFamily="18" charset="0"/>
              </a:rPr>
              <a:t>Doğu Türkistan ve </a:t>
            </a:r>
            <a:r>
              <a:rPr lang="tr-TR" sz="2200" dirty="0" smtClean="0">
                <a:solidFill>
                  <a:schemeClr val="bg1"/>
                </a:solidFill>
                <a:latin typeface="Book Antiqua" panose="02040602050305030304" pitchFamily="18" charset="0"/>
              </a:rPr>
              <a:t>Uygur meselesinden dolayı Çin daha çok Orta Asya ülkelere muhtaç duymaktadır, söz konusu mesele de Orta Asya ülkeleri Çin’e karşı bir korunma duvarı rolünü oynamaktadır. </a:t>
            </a:r>
            <a:endParaRPr lang="tr-TR" sz="2200" dirty="0">
              <a:solidFill>
                <a:schemeClr val="bg1"/>
              </a:solidFill>
              <a:latin typeface="Book Antiqua" panose="02040602050305030304" pitchFamily="18" charset="0"/>
            </a:endParaRPr>
          </a:p>
        </p:txBody>
      </p:sp>
    </p:spTree>
    <p:extLst>
      <p:ext uri="{BB962C8B-B14F-4D97-AF65-F5344CB8AC3E}">
        <p14:creationId xmlns="" xmlns:p14="http://schemas.microsoft.com/office/powerpoint/2010/main" val="1418155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90945" y="634868"/>
            <a:ext cx="11526980" cy="5262979"/>
          </a:xfrm>
          <a:prstGeom prst="rect">
            <a:avLst/>
          </a:prstGeom>
        </p:spPr>
        <p:txBody>
          <a:bodyPr wrap="square">
            <a:spAutoFit/>
          </a:bodyPr>
          <a:lstStyle/>
          <a:p>
            <a:pPr marL="342900" indent="-342900">
              <a:buFont typeface="Arial" panose="020B0604020202020204" pitchFamily="34" charset="0"/>
              <a:buChar char="•"/>
            </a:pPr>
            <a:r>
              <a:rPr lang="tr-TR" sz="2400" dirty="0">
                <a:solidFill>
                  <a:schemeClr val="bg1"/>
                </a:solidFill>
                <a:latin typeface="Book Antiqua" panose="02040602050305030304" pitchFamily="18" charset="0"/>
              </a:rPr>
              <a:t>Tarihte </a:t>
            </a:r>
            <a:r>
              <a:rPr lang="tr-TR" sz="2400" dirty="0" smtClean="0">
                <a:solidFill>
                  <a:schemeClr val="bg1"/>
                </a:solidFill>
                <a:latin typeface="Book Antiqua" panose="02040602050305030304" pitchFamily="18" charset="0"/>
              </a:rPr>
              <a:t>Çin’in Orta Asya’ya yayılması </a:t>
            </a:r>
            <a:r>
              <a:rPr lang="tr-TR" sz="2400" dirty="0">
                <a:solidFill>
                  <a:schemeClr val="bg1"/>
                </a:solidFill>
                <a:latin typeface="Book Antiqua" panose="02040602050305030304" pitchFamily="18" charset="0"/>
              </a:rPr>
              <a:t>için köprü ve sınır mahiyetinde olan </a:t>
            </a:r>
            <a:r>
              <a:rPr lang="tr-TR" sz="2400" dirty="0" smtClean="0">
                <a:solidFill>
                  <a:schemeClr val="bg1"/>
                </a:solidFill>
                <a:latin typeface="Book Antiqua" panose="02040602050305030304" pitchFamily="18" charset="0"/>
              </a:rPr>
              <a:t>Doğu Türkistan </a:t>
            </a:r>
            <a:r>
              <a:rPr lang="tr-TR" sz="2400" dirty="0">
                <a:solidFill>
                  <a:schemeClr val="bg1"/>
                </a:solidFill>
                <a:latin typeface="Book Antiqua" panose="02040602050305030304" pitchFamily="18" charset="0"/>
              </a:rPr>
              <a:t>bölgesi, bugün askerî savunma, ülke güvenliği, ekonomik kalkınma, petrol ile doğalgaz ve diğer yer üstü ve yer altı zenginlikleriyle yine stratejik önemini korumaktadır</a:t>
            </a:r>
            <a:r>
              <a:rPr lang="tr-TR" sz="2400" dirty="0" smtClean="0">
                <a:solidFill>
                  <a:schemeClr val="bg1"/>
                </a:solidFill>
                <a:latin typeface="Book Antiqua" panose="02040602050305030304" pitchFamily="18" charset="0"/>
              </a:rPr>
              <a:t>.</a:t>
            </a:r>
            <a:endParaRPr lang="tr-TR" sz="2400" dirty="0">
              <a:solidFill>
                <a:schemeClr val="bg1"/>
              </a:solidFill>
              <a:latin typeface="Book Antiqua" panose="02040602050305030304" pitchFamily="18" charset="0"/>
            </a:endParaRPr>
          </a:p>
          <a:p>
            <a:pPr marL="342900" indent="-342900">
              <a:buFont typeface="Arial" panose="020B0604020202020204" pitchFamily="34" charset="0"/>
              <a:buChar char="•"/>
            </a:pPr>
            <a:r>
              <a:rPr lang="tr-TR" sz="2400" dirty="0" smtClean="0">
                <a:solidFill>
                  <a:schemeClr val="bg1"/>
                </a:solidFill>
                <a:latin typeface="Book Antiqua" panose="02040602050305030304" pitchFamily="18" charset="0"/>
              </a:rPr>
              <a:t>Doğu </a:t>
            </a:r>
            <a:r>
              <a:rPr lang="tr-TR" sz="2400" dirty="0">
                <a:solidFill>
                  <a:schemeClr val="bg1"/>
                </a:solidFill>
                <a:latin typeface="Book Antiqua" panose="02040602050305030304" pitchFamily="18" charset="0"/>
              </a:rPr>
              <a:t>Türkistan’ın bu stratejik özelliği, Çin için ne derecede önemli ise, Çin’in jeopolitik rakipleri veya düşmanları için de o kadar önem arz etmektedir. </a:t>
            </a:r>
            <a:endParaRPr lang="tr-TR" sz="2400" dirty="0" smtClean="0">
              <a:solidFill>
                <a:schemeClr val="bg1"/>
              </a:solidFill>
              <a:latin typeface="Book Antiqua" panose="02040602050305030304" pitchFamily="18" charset="0"/>
            </a:endParaRPr>
          </a:p>
          <a:p>
            <a:pPr marL="342900" indent="-342900">
              <a:buFont typeface="Arial" panose="020B0604020202020204" pitchFamily="34" charset="0"/>
              <a:buChar char="•"/>
            </a:pPr>
            <a:r>
              <a:rPr lang="tr-TR" sz="2400" dirty="0" smtClean="0">
                <a:solidFill>
                  <a:schemeClr val="bg1"/>
                </a:solidFill>
                <a:latin typeface="Book Antiqua" panose="02040602050305030304" pitchFamily="18" charset="0"/>
              </a:rPr>
              <a:t>Çin </a:t>
            </a:r>
            <a:r>
              <a:rPr lang="tr-TR" sz="2400" dirty="0">
                <a:solidFill>
                  <a:schemeClr val="bg1"/>
                </a:solidFill>
                <a:latin typeface="Book Antiqua" panose="02040602050305030304" pitchFamily="18" charset="0"/>
              </a:rPr>
              <a:t>Halk Cumhuriyeti’nin “yumuşak karnı” olan bu bölgede herhangi bir istikrarsız durumun meydana gelmesi Çin’in geleceğini derinden etkileyebilmektedir. </a:t>
            </a:r>
            <a:endParaRPr lang="tr-TR" sz="2400" dirty="0" smtClean="0">
              <a:solidFill>
                <a:schemeClr val="bg1"/>
              </a:solidFill>
              <a:latin typeface="Book Antiqua" panose="02040602050305030304" pitchFamily="18" charset="0"/>
            </a:endParaRPr>
          </a:p>
          <a:p>
            <a:pPr marL="342900" indent="-342900">
              <a:buFont typeface="Arial" panose="020B0604020202020204" pitchFamily="34" charset="0"/>
              <a:buChar char="•"/>
            </a:pPr>
            <a:r>
              <a:rPr lang="tr-TR" sz="2400" dirty="0" smtClean="0">
                <a:solidFill>
                  <a:schemeClr val="bg1"/>
                </a:solidFill>
                <a:latin typeface="Book Antiqua" panose="02040602050305030304" pitchFamily="18" charset="0"/>
              </a:rPr>
              <a:t>Özelikle Çin’in süper gücün temelini oluşturacak Yeni İpek Yolu (Bir Kuşak ve Bir Yol) stratejisinin kaderini belirlemektedir.</a:t>
            </a:r>
          </a:p>
          <a:p>
            <a:pPr marL="342900" indent="-342900">
              <a:buFont typeface="Arial" panose="020B0604020202020204" pitchFamily="34" charset="0"/>
              <a:buChar char="•"/>
            </a:pPr>
            <a:r>
              <a:rPr lang="tr-TR" sz="2400" dirty="0" smtClean="0">
                <a:solidFill>
                  <a:schemeClr val="bg1"/>
                </a:solidFill>
                <a:latin typeface="Book Antiqua" panose="02040602050305030304" pitchFamily="18" charset="0"/>
              </a:rPr>
              <a:t>Doğu Türkistan, </a:t>
            </a:r>
            <a:r>
              <a:rPr lang="tr-TR" sz="2400" dirty="0">
                <a:solidFill>
                  <a:schemeClr val="bg1"/>
                </a:solidFill>
                <a:latin typeface="Book Antiqua" panose="02040602050305030304" pitchFamily="18" charset="0"/>
              </a:rPr>
              <a:t>Çin’in milli çıkarlarının karşılanması, özellikle ulusal güvenlik ve milli kalkınma, nihayet süper güç olma sürecinde kilit rolü </a:t>
            </a:r>
            <a:r>
              <a:rPr lang="tr-TR" sz="2400" dirty="0" smtClean="0">
                <a:solidFill>
                  <a:schemeClr val="bg1"/>
                </a:solidFill>
                <a:latin typeface="Book Antiqua" panose="02040602050305030304" pitchFamily="18" charset="0"/>
              </a:rPr>
              <a:t>üstleneceği açısından Çin için vazgeçilmezdir… </a:t>
            </a:r>
            <a:endParaRPr lang="tr-TR" sz="2400" dirty="0">
              <a:solidFill>
                <a:schemeClr val="bg1"/>
              </a:solidFill>
              <a:latin typeface="Book Antiqua" panose="02040602050305030304" pitchFamily="18" charset="0"/>
            </a:endParaRPr>
          </a:p>
        </p:txBody>
      </p:sp>
    </p:spTree>
    <p:extLst>
      <p:ext uri="{BB962C8B-B14F-4D97-AF65-F5344CB8AC3E}">
        <p14:creationId xmlns="" xmlns:p14="http://schemas.microsoft.com/office/powerpoint/2010/main" val="178804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2"/>
          <p:cNvPicPr>
            <a:picLocks noChangeAspect="1"/>
          </p:cNvPicPr>
          <p:nvPr/>
        </p:nvPicPr>
        <p:blipFill>
          <a:blip r:embed="rId2" cstate="print"/>
          <a:srcRect/>
          <a:stretch>
            <a:fillRect/>
          </a:stretch>
        </p:blipFill>
        <p:spPr bwMode="auto">
          <a:xfrm>
            <a:off x="4641273" y="1777516"/>
            <a:ext cx="7550727" cy="5080484"/>
          </a:xfrm>
          <a:prstGeom prst="rect">
            <a:avLst/>
          </a:prstGeom>
          <a:noFill/>
          <a:ln w="9525">
            <a:solidFill>
              <a:srgbClr val="010004"/>
            </a:solidFill>
            <a:miter lim="800000"/>
            <a:headEnd/>
            <a:tailEnd/>
          </a:ln>
        </p:spPr>
      </p:pic>
      <p:sp>
        <p:nvSpPr>
          <p:cNvPr id="6" name="Metin kutusu 5"/>
          <p:cNvSpPr txBox="1"/>
          <p:nvPr/>
        </p:nvSpPr>
        <p:spPr>
          <a:xfrm>
            <a:off x="277091" y="193964"/>
            <a:ext cx="11554691" cy="830997"/>
          </a:xfrm>
          <a:prstGeom prst="rect">
            <a:avLst/>
          </a:prstGeom>
          <a:noFill/>
        </p:spPr>
        <p:txBody>
          <a:bodyPr wrap="square" rtlCol="0">
            <a:spAutoFit/>
          </a:bodyPr>
          <a:lstStyle/>
          <a:p>
            <a:r>
              <a:rPr lang="tr-TR" sz="2400" dirty="0" smtClean="0">
                <a:solidFill>
                  <a:schemeClr val="bg1"/>
                </a:solidFill>
                <a:latin typeface="Book Antiqua" panose="02040602050305030304" pitchFamily="18" charset="0"/>
              </a:rPr>
              <a:t>Doğu Türkistan, Türklerin anayurdudur, İslamiyet öncesi ve İslam’a girme sürecine kadar Türklerin medeniyeti bu topraklarda saklanmıştır.</a:t>
            </a:r>
            <a:endParaRPr lang="tr-TR" sz="2400" dirty="0">
              <a:solidFill>
                <a:schemeClr val="bg1"/>
              </a:solidFill>
              <a:latin typeface="Book Antiqua" panose="02040602050305030304" pitchFamily="18" charset="0"/>
            </a:endParaRPr>
          </a:p>
        </p:txBody>
      </p:sp>
      <p:sp>
        <p:nvSpPr>
          <p:cNvPr id="7" name="Metin kutusu 6"/>
          <p:cNvSpPr txBox="1"/>
          <p:nvPr/>
        </p:nvSpPr>
        <p:spPr>
          <a:xfrm>
            <a:off x="277091" y="1649142"/>
            <a:ext cx="4003963" cy="4893647"/>
          </a:xfrm>
          <a:prstGeom prst="rect">
            <a:avLst/>
          </a:prstGeom>
          <a:noFill/>
        </p:spPr>
        <p:txBody>
          <a:bodyPr wrap="square" rtlCol="0">
            <a:spAutoFit/>
          </a:bodyPr>
          <a:lstStyle/>
          <a:p>
            <a:r>
              <a:rPr lang="tr-TR" sz="2400" dirty="0" smtClean="0">
                <a:solidFill>
                  <a:schemeClr val="bg1"/>
                </a:solidFill>
                <a:latin typeface="Book Antiqua" panose="02040602050305030304" pitchFamily="18" charset="0"/>
              </a:rPr>
              <a:t>Çin literatüründe «Türkler» kavramı olmadığı için Uygurları, hatta Doğu Türkistan’da yaşamakta olan Kazaklar, Kırgızlar, Özbekler ve Tatarları Türkler kategorisine sokmamaktadır. </a:t>
            </a:r>
          </a:p>
          <a:p>
            <a:r>
              <a:rPr lang="tr-TR" sz="2400" dirty="0" smtClean="0">
                <a:solidFill>
                  <a:schemeClr val="bg1"/>
                </a:solidFill>
                <a:latin typeface="Book Antiqua" panose="02040602050305030304" pitchFamily="18" charset="0"/>
              </a:rPr>
              <a:t>Ayrıca Türkiye Türkleri Batı Gök Türklerin neslinde olduğu kanaatinden dolayı Uygurları Türkiye halkı ile ayrı bakmaktadır…</a:t>
            </a:r>
            <a:endParaRPr lang="tr-TR" sz="2400" dirty="0">
              <a:solidFill>
                <a:schemeClr val="bg1"/>
              </a:solidFill>
              <a:latin typeface="Book Antiqua" panose="02040602050305030304" pitchFamily="18" charset="0"/>
            </a:endParaRPr>
          </a:p>
        </p:txBody>
      </p:sp>
    </p:spTree>
    <p:extLst>
      <p:ext uri="{BB962C8B-B14F-4D97-AF65-F5344CB8AC3E}">
        <p14:creationId xmlns="" xmlns:p14="http://schemas.microsoft.com/office/powerpoint/2010/main" val="925413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2072" y="2253788"/>
            <a:ext cx="8769927" cy="4604212"/>
          </a:xfrm>
          <a:prstGeom prst="rect">
            <a:avLst/>
          </a:prstGeom>
        </p:spPr>
      </p:pic>
      <p:sp>
        <p:nvSpPr>
          <p:cNvPr id="6" name="Oval 4"/>
          <p:cNvSpPr>
            <a:spLocks noChangeArrowheads="1"/>
          </p:cNvSpPr>
          <p:nvPr/>
        </p:nvSpPr>
        <p:spPr bwMode="auto">
          <a:xfrm>
            <a:off x="8717107" y="2935865"/>
            <a:ext cx="1511300" cy="1081087"/>
          </a:xfrm>
          <a:prstGeom prst="ellipse">
            <a:avLst/>
          </a:prstGeom>
          <a:noFill/>
          <a:ln w="28575">
            <a:solidFill>
              <a:srgbClr val="FF0000"/>
            </a:solidFill>
            <a:round/>
            <a:headEnd/>
            <a:tailEnd/>
          </a:ln>
        </p:spPr>
        <p:txBody>
          <a:bodyPr wrap="none" anchor="ctr"/>
          <a:lstStyle/>
          <a:p>
            <a:pPr algn="ctr" eaLnBrk="1" hangingPunct="1"/>
            <a:endParaRPr lang="zh-CN" altLang="en-US" sz="2400">
              <a:solidFill>
                <a:schemeClr val="bg1"/>
              </a:solidFill>
              <a:ea typeface="SimSun" pitchFamily="2" charset="-122"/>
            </a:endParaRPr>
          </a:p>
        </p:txBody>
      </p:sp>
      <p:sp>
        <p:nvSpPr>
          <p:cNvPr id="7" name="Dikdörtgen 6"/>
          <p:cNvSpPr/>
          <p:nvPr/>
        </p:nvSpPr>
        <p:spPr>
          <a:xfrm>
            <a:off x="325462" y="314796"/>
            <a:ext cx="11340065" cy="1938992"/>
          </a:xfrm>
          <a:prstGeom prst="rect">
            <a:avLst/>
          </a:prstGeom>
        </p:spPr>
        <p:txBody>
          <a:bodyPr wrap="square">
            <a:spAutoFit/>
          </a:bodyPr>
          <a:lstStyle/>
          <a:p>
            <a:r>
              <a:rPr lang="tr-TR" altLang="zh-CN" sz="2400" dirty="0">
                <a:solidFill>
                  <a:schemeClr val="bg1"/>
                </a:solidFill>
                <a:latin typeface="Book Antiqua" panose="02040602050305030304" pitchFamily="18" charset="0"/>
                <a:ea typeface="SimSun" pitchFamily="2" charset="-122"/>
              </a:rPr>
              <a:t>Doğu </a:t>
            </a:r>
            <a:r>
              <a:rPr lang="tr-TR" altLang="zh-CN" sz="2400" dirty="0" smtClean="0">
                <a:solidFill>
                  <a:schemeClr val="bg1"/>
                </a:solidFill>
                <a:latin typeface="Book Antiqua" panose="02040602050305030304" pitchFamily="18" charset="0"/>
                <a:ea typeface="SimSun" pitchFamily="2" charset="-122"/>
              </a:rPr>
              <a:t>Türkistan, Türk halkının kitlesel İslam’ı kabul eden </a:t>
            </a:r>
            <a:r>
              <a:rPr lang="tr-TR" altLang="zh-CN" sz="2400" dirty="0" err="1" smtClean="0">
                <a:solidFill>
                  <a:schemeClr val="bg1"/>
                </a:solidFill>
                <a:latin typeface="Book Antiqua" panose="02040602050305030304" pitchFamily="18" charset="0"/>
                <a:ea typeface="SimSun" pitchFamily="2" charset="-122"/>
              </a:rPr>
              <a:t>Karahanlıların</a:t>
            </a:r>
            <a:r>
              <a:rPr lang="tr-TR" altLang="zh-CN" sz="2400" dirty="0" smtClean="0">
                <a:solidFill>
                  <a:schemeClr val="bg1"/>
                </a:solidFill>
                <a:latin typeface="Book Antiqua" panose="02040602050305030304" pitchFamily="18" charset="0"/>
                <a:ea typeface="SimSun" pitchFamily="2" charset="-122"/>
              </a:rPr>
              <a:t> başkenti </a:t>
            </a:r>
            <a:r>
              <a:rPr lang="tr-TR" altLang="zh-CN" sz="2400" dirty="0" err="1" smtClean="0">
                <a:solidFill>
                  <a:schemeClr val="bg1"/>
                </a:solidFill>
                <a:latin typeface="Book Antiqua" panose="02040602050305030304" pitchFamily="18" charset="0"/>
                <a:ea typeface="SimSun" pitchFamily="2" charset="-122"/>
              </a:rPr>
              <a:t>Kaşgar’ın</a:t>
            </a:r>
            <a:r>
              <a:rPr lang="tr-TR" altLang="zh-CN" sz="2400" dirty="0" smtClean="0">
                <a:solidFill>
                  <a:schemeClr val="bg1"/>
                </a:solidFill>
                <a:latin typeface="Book Antiqua" panose="02040602050305030304" pitchFamily="18" charset="0"/>
                <a:ea typeface="SimSun" pitchFamily="2" charset="-122"/>
              </a:rPr>
              <a:t> bulunduğu zemindir.</a:t>
            </a:r>
          </a:p>
          <a:p>
            <a:endParaRPr lang="tr-TR" sz="2400" dirty="0">
              <a:solidFill>
                <a:schemeClr val="bg1"/>
              </a:solidFill>
              <a:latin typeface="Book Antiqua" panose="02040602050305030304" pitchFamily="18" charset="0"/>
              <a:ea typeface="SimSun" pitchFamily="2" charset="-122"/>
            </a:endParaRPr>
          </a:p>
          <a:p>
            <a:r>
              <a:rPr lang="tr-TR" sz="2400" dirty="0" smtClean="0">
                <a:solidFill>
                  <a:schemeClr val="bg1"/>
                </a:solidFill>
                <a:latin typeface="Book Antiqua" panose="02040602050305030304" pitchFamily="18" charset="0"/>
                <a:ea typeface="SimSun" pitchFamily="2" charset="-122"/>
              </a:rPr>
              <a:t>Doğu Türkistan İslam dünyasının en doğudaki toprağıdır, aynı şekilde İslam dünyasının bir parçasıdır.</a:t>
            </a:r>
            <a:endParaRPr lang="tr-TR" sz="2400" dirty="0">
              <a:solidFill>
                <a:schemeClr val="bg1"/>
              </a:solidFill>
              <a:latin typeface="Book Antiqua" panose="02040602050305030304" pitchFamily="18" charset="0"/>
            </a:endParaRPr>
          </a:p>
        </p:txBody>
      </p:sp>
      <p:sp>
        <p:nvSpPr>
          <p:cNvPr id="8" name="Metin kutusu 7"/>
          <p:cNvSpPr txBox="1"/>
          <p:nvPr/>
        </p:nvSpPr>
        <p:spPr>
          <a:xfrm>
            <a:off x="166255" y="2757055"/>
            <a:ext cx="3144981" cy="3046988"/>
          </a:xfrm>
          <a:prstGeom prst="rect">
            <a:avLst/>
          </a:prstGeom>
          <a:noFill/>
        </p:spPr>
        <p:txBody>
          <a:bodyPr wrap="square" rtlCol="0">
            <a:spAutoFit/>
          </a:bodyPr>
          <a:lstStyle/>
          <a:p>
            <a:r>
              <a:rPr lang="tr-TR" sz="2400" dirty="0" smtClean="0">
                <a:solidFill>
                  <a:schemeClr val="bg1"/>
                </a:solidFill>
                <a:latin typeface="Book Antiqua" panose="02040602050305030304" pitchFamily="18" charset="0"/>
              </a:rPr>
              <a:t>Doğu Türkistan’ın Türk ve İslam dünyasının bir parçası olma gerçeği Çin’in söz konusu toprağın Çin’den kopabilme endişesini yaratmaktadır.</a:t>
            </a:r>
            <a:endParaRPr lang="tr-TR" sz="2400" dirty="0">
              <a:solidFill>
                <a:schemeClr val="bg1"/>
              </a:solidFill>
              <a:latin typeface="Book Antiqua" panose="02040602050305030304" pitchFamily="18" charset="0"/>
            </a:endParaRPr>
          </a:p>
        </p:txBody>
      </p:sp>
    </p:spTree>
    <p:extLst>
      <p:ext uri="{BB962C8B-B14F-4D97-AF65-F5344CB8AC3E}">
        <p14:creationId xmlns="" xmlns:p14="http://schemas.microsoft.com/office/powerpoint/2010/main" val="255256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46364" y="581891"/>
            <a:ext cx="11333019" cy="5724644"/>
          </a:xfrm>
          <a:prstGeom prst="rect">
            <a:avLst/>
          </a:prstGeom>
          <a:noFill/>
        </p:spPr>
        <p:txBody>
          <a:bodyPr wrap="square" rtlCol="0">
            <a:spAutoFit/>
          </a:bodyPr>
          <a:lstStyle/>
          <a:p>
            <a:r>
              <a:rPr lang="tr-TR" sz="2400" dirty="0" smtClean="0">
                <a:solidFill>
                  <a:schemeClr val="bg1"/>
                </a:solidFill>
                <a:latin typeface="Book Antiqua" panose="02040602050305030304" pitchFamily="18" charset="0"/>
              </a:rPr>
              <a:t>Çin tarafı Uygur ayrılıkçı hareketinin ideolojik kaynağını </a:t>
            </a:r>
            <a:r>
              <a:rPr lang="tr-TR" sz="2400" dirty="0" err="1" smtClean="0">
                <a:solidFill>
                  <a:schemeClr val="bg1"/>
                </a:solidFill>
                <a:latin typeface="Book Antiqua" panose="02040602050305030304" pitchFamily="18" charset="0"/>
              </a:rPr>
              <a:t>Pan</a:t>
            </a:r>
            <a:r>
              <a:rPr lang="tr-TR" sz="2400" dirty="0" smtClean="0">
                <a:solidFill>
                  <a:schemeClr val="bg1"/>
                </a:solidFill>
                <a:latin typeface="Book Antiqua" panose="02040602050305030304" pitchFamily="18" charset="0"/>
              </a:rPr>
              <a:t> </a:t>
            </a:r>
            <a:r>
              <a:rPr lang="tr-TR" sz="2400" dirty="0" err="1" smtClean="0">
                <a:solidFill>
                  <a:schemeClr val="bg1"/>
                </a:solidFill>
                <a:latin typeface="Book Antiqua" panose="02040602050305030304" pitchFamily="18" charset="0"/>
              </a:rPr>
              <a:t>İslamizm</a:t>
            </a:r>
            <a:r>
              <a:rPr lang="tr-TR" sz="2400" dirty="0" smtClean="0">
                <a:solidFill>
                  <a:schemeClr val="bg1"/>
                </a:solidFill>
                <a:latin typeface="Book Antiqua" panose="02040602050305030304" pitchFamily="18" charset="0"/>
              </a:rPr>
              <a:t> ve </a:t>
            </a:r>
            <a:r>
              <a:rPr lang="tr-TR" sz="2400" dirty="0" err="1" smtClean="0">
                <a:solidFill>
                  <a:schemeClr val="bg1"/>
                </a:solidFill>
                <a:latin typeface="Book Antiqua" panose="02040602050305030304" pitchFamily="18" charset="0"/>
              </a:rPr>
              <a:t>Pan</a:t>
            </a:r>
            <a:r>
              <a:rPr lang="tr-TR" sz="2400" dirty="0" smtClean="0">
                <a:solidFill>
                  <a:schemeClr val="bg1"/>
                </a:solidFill>
                <a:latin typeface="Book Antiqua" panose="02040602050305030304" pitchFamily="18" charset="0"/>
              </a:rPr>
              <a:t> </a:t>
            </a:r>
            <a:r>
              <a:rPr lang="tr-TR" sz="2400" dirty="0" err="1" smtClean="0">
                <a:solidFill>
                  <a:schemeClr val="bg1"/>
                </a:solidFill>
                <a:latin typeface="Book Antiqua" panose="02040602050305030304" pitchFamily="18" charset="0"/>
              </a:rPr>
              <a:t>Türkizm</a:t>
            </a:r>
            <a:r>
              <a:rPr lang="tr-TR" sz="2400" dirty="0" smtClean="0">
                <a:solidFill>
                  <a:schemeClr val="bg1"/>
                </a:solidFill>
                <a:latin typeface="Book Antiqua" panose="02040602050305030304" pitchFamily="18" charset="0"/>
              </a:rPr>
              <a:t> olarak tanımlamaktadır </a:t>
            </a:r>
            <a:r>
              <a:rPr lang="tr-TR" dirty="0" smtClean="0">
                <a:solidFill>
                  <a:schemeClr val="bg1"/>
                </a:solidFill>
                <a:latin typeface="Book Antiqua" panose="02040602050305030304" pitchFamily="18" charset="0"/>
              </a:rPr>
              <a:t>(Sovyet siyasetinden etkilendiği aşikar)</a:t>
            </a:r>
          </a:p>
          <a:p>
            <a:endParaRPr lang="tr-TR" sz="2400" dirty="0" smtClean="0">
              <a:solidFill>
                <a:schemeClr val="bg1"/>
              </a:solidFill>
              <a:latin typeface="Book Antiqua" panose="02040602050305030304" pitchFamily="18" charset="0"/>
            </a:endParaRPr>
          </a:p>
          <a:p>
            <a:r>
              <a:rPr lang="tr-TR" sz="2400" dirty="0" smtClean="0">
                <a:solidFill>
                  <a:schemeClr val="bg1"/>
                </a:solidFill>
                <a:latin typeface="Book Antiqua" panose="02040602050305030304" pitchFamily="18" charset="0"/>
              </a:rPr>
              <a:t>Bu nedenle Doğu Türkistan’da bu iki fikirden arındırmak için baskıcı tedbir almaktadır: </a:t>
            </a:r>
          </a:p>
          <a:p>
            <a:pPr marL="342900" indent="-342900">
              <a:buFont typeface="Arial" panose="020B0604020202020204" pitchFamily="34" charset="0"/>
              <a:buChar char="•"/>
            </a:pPr>
            <a:r>
              <a:rPr lang="tr-TR" sz="2400" dirty="0" smtClean="0">
                <a:solidFill>
                  <a:schemeClr val="bg1"/>
                </a:solidFill>
                <a:latin typeface="Book Antiqua" panose="02040602050305030304" pitchFamily="18" charset="0"/>
              </a:rPr>
              <a:t>Uygurların tarihinde Türklerle alakası olmadığı aksine çatışma ve savaşlar yaşanmıştı</a:t>
            </a:r>
            <a:r>
              <a:rPr lang="tr-TR" dirty="0" smtClean="0">
                <a:solidFill>
                  <a:schemeClr val="bg1"/>
                </a:solidFill>
                <a:latin typeface="Book Antiqua" panose="02040602050305030304" pitchFamily="18" charset="0"/>
              </a:rPr>
              <a:t> (Türkoloji kelimesi hassas bir sözcüktür)</a:t>
            </a:r>
          </a:p>
          <a:p>
            <a:pPr marL="342900" indent="-342900">
              <a:buFont typeface="Arial" panose="020B0604020202020204" pitchFamily="34" charset="0"/>
              <a:buChar char="•"/>
            </a:pPr>
            <a:r>
              <a:rPr lang="tr-TR" sz="2400" dirty="0" smtClean="0">
                <a:solidFill>
                  <a:schemeClr val="bg1"/>
                </a:solidFill>
                <a:latin typeface="Book Antiqua" panose="02040602050305030304" pitchFamily="18" charset="0"/>
              </a:rPr>
              <a:t>Türkler kavramı sadece emperyalistlerin uydurduğu bir terimdir, amacı Çin’i bölmektedir. </a:t>
            </a:r>
            <a:r>
              <a:rPr lang="tr-TR" dirty="0" smtClean="0">
                <a:solidFill>
                  <a:schemeClr val="bg1"/>
                </a:solidFill>
                <a:latin typeface="Book Antiqua" panose="02040602050305030304" pitchFamily="18" charset="0"/>
              </a:rPr>
              <a:t>(19. yüzyılda Çinliler Türkistan kelimesini </a:t>
            </a:r>
            <a:r>
              <a:rPr lang="tr-TR" dirty="0" err="1" smtClean="0">
                <a:solidFill>
                  <a:schemeClr val="bg1"/>
                </a:solidFill>
                <a:latin typeface="Book Antiqua" panose="02040602050305030304" pitchFamily="18" charset="0"/>
              </a:rPr>
              <a:t>Türkiyeistan</a:t>
            </a:r>
            <a:r>
              <a:rPr lang="tr-TR" dirty="0" smtClean="0">
                <a:solidFill>
                  <a:schemeClr val="bg1"/>
                </a:solidFill>
                <a:latin typeface="Book Antiqua" panose="02040602050305030304" pitchFamily="18" charset="0"/>
              </a:rPr>
              <a:t> </a:t>
            </a:r>
            <a:r>
              <a:rPr lang="zh-CN" altLang="en-US" dirty="0" smtClean="0">
                <a:solidFill>
                  <a:schemeClr val="bg1"/>
                </a:solidFill>
                <a:latin typeface="Book Antiqua" panose="02040602050305030304" pitchFamily="18" charset="0"/>
              </a:rPr>
              <a:t>土耳其斯坦</a:t>
            </a:r>
            <a:r>
              <a:rPr lang="tr-TR" altLang="zh-CN" dirty="0" smtClean="0">
                <a:solidFill>
                  <a:schemeClr val="bg1"/>
                </a:solidFill>
                <a:latin typeface="Book Antiqua" panose="02040602050305030304" pitchFamily="18" charset="0"/>
              </a:rPr>
              <a:t> ve Doğu Türkistan’ı Doğu </a:t>
            </a:r>
            <a:r>
              <a:rPr lang="tr-TR" altLang="zh-CN" dirty="0" err="1" smtClean="0">
                <a:solidFill>
                  <a:schemeClr val="bg1"/>
                </a:solidFill>
                <a:latin typeface="Book Antiqua" panose="02040602050305030304" pitchFamily="18" charset="0"/>
              </a:rPr>
              <a:t>Türkiyeistan</a:t>
            </a:r>
            <a:r>
              <a:rPr lang="tr-TR" altLang="zh-CN" dirty="0" smtClean="0">
                <a:solidFill>
                  <a:schemeClr val="bg1"/>
                </a:solidFill>
                <a:latin typeface="Book Antiqua" panose="02040602050305030304" pitchFamily="18" charset="0"/>
              </a:rPr>
              <a:t> </a:t>
            </a:r>
            <a:r>
              <a:rPr lang="zh-CN" altLang="en-US" dirty="0" smtClean="0">
                <a:solidFill>
                  <a:schemeClr val="bg1"/>
                </a:solidFill>
                <a:latin typeface="Book Antiqua" panose="02040602050305030304" pitchFamily="18" charset="0"/>
              </a:rPr>
              <a:t>東土耳其斯坦 </a:t>
            </a:r>
            <a:r>
              <a:rPr lang="tr-TR" altLang="zh-CN" dirty="0" smtClean="0">
                <a:solidFill>
                  <a:schemeClr val="bg1"/>
                </a:solidFill>
                <a:latin typeface="Book Antiqua" panose="02040602050305030304" pitchFamily="18" charset="0"/>
              </a:rPr>
              <a:t>olarak tercüme etmişti, ancak bugünkü Çinliler bu yanlış çevirmesine bakmadan Türkiye’nin hem Türkistan’da hem de Doğu Türkistan’da gayri niyetleri olduğu tespitinde bulunmaktadır</a:t>
            </a:r>
            <a:r>
              <a:rPr lang="tr-TR" dirty="0" smtClean="0">
                <a:solidFill>
                  <a:schemeClr val="bg1"/>
                </a:solidFill>
                <a:latin typeface="Book Antiqua" panose="02040602050305030304" pitchFamily="18" charset="0"/>
              </a:rPr>
              <a:t>)</a:t>
            </a:r>
          </a:p>
          <a:p>
            <a:pPr marL="342900" indent="-342900">
              <a:buFont typeface="Arial" panose="020B0604020202020204" pitchFamily="34" charset="0"/>
              <a:buChar char="•"/>
            </a:pPr>
            <a:r>
              <a:rPr lang="tr-TR" sz="2400" dirty="0" smtClean="0">
                <a:solidFill>
                  <a:schemeClr val="bg1"/>
                </a:solidFill>
                <a:latin typeface="Book Antiqua" panose="02040602050305030304" pitchFamily="18" charset="0"/>
              </a:rPr>
              <a:t>İslam’ı </a:t>
            </a:r>
            <a:r>
              <a:rPr lang="tr-TR" sz="2400" dirty="0" err="1" smtClean="0">
                <a:solidFill>
                  <a:schemeClr val="bg1"/>
                </a:solidFill>
                <a:latin typeface="Book Antiqua" panose="02040602050305030304" pitchFamily="18" charset="0"/>
              </a:rPr>
              <a:t>Çinleştirme</a:t>
            </a:r>
            <a:r>
              <a:rPr lang="tr-TR" sz="2400" dirty="0" smtClean="0">
                <a:solidFill>
                  <a:schemeClr val="bg1"/>
                </a:solidFill>
                <a:latin typeface="Book Antiqua" panose="02040602050305030304" pitchFamily="18" charset="0"/>
              </a:rPr>
              <a:t> </a:t>
            </a:r>
            <a:r>
              <a:rPr lang="zh-CN" altLang="en-US" sz="2400" dirty="0" smtClean="0">
                <a:solidFill>
                  <a:schemeClr val="bg1"/>
                </a:solidFill>
                <a:latin typeface="Book Antiqua" panose="02040602050305030304" pitchFamily="18" charset="0"/>
              </a:rPr>
              <a:t>伊斯蘭中國化</a:t>
            </a:r>
            <a:r>
              <a:rPr lang="tr-TR" altLang="zh-CN" sz="2400" dirty="0" smtClean="0">
                <a:solidFill>
                  <a:schemeClr val="bg1"/>
                </a:solidFill>
                <a:latin typeface="Book Antiqua" panose="02040602050305030304" pitchFamily="18" charset="0"/>
              </a:rPr>
              <a:t>, İslam medeniyeti ve </a:t>
            </a:r>
            <a:r>
              <a:rPr lang="tr-TR" altLang="zh-CN" sz="2400" dirty="0" err="1" smtClean="0">
                <a:solidFill>
                  <a:schemeClr val="bg1"/>
                </a:solidFill>
                <a:latin typeface="Book Antiqua" panose="02040602050305030304" pitchFamily="18" charset="0"/>
              </a:rPr>
              <a:t>kü</a:t>
            </a:r>
            <a:r>
              <a:rPr lang="en-US" altLang="zh-CN" sz="2400" dirty="0" smtClean="0">
                <a:solidFill>
                  <a:schemeClr val="bg1"/>
                </a:solidFill>
                <a:latin typeface="Book Antiqua" panose="02040602050305030304" pitchFamily="18" charset="0"/>
              </a:rPr>
              <a:t>l</a:t>
            </a:r>
            <a:r>
              <a:rPr lang="tr-TR" altLang="zh-CN" sz="2400" dirty="0" smtClean="0">
                <a:solidFill>
                  <a:schemeClr val="bg1"/>
                </a:solidFill>
                <a:latin typeface="Book Antiqua" panose="02040602050305030304" pitchFamily="18" charset="0"/>
              </a:rPr>
              <a:t>türünü Araplıktan arındırma </a:t>
            </a:r>
            <a:r>
              <a:rPr lang="zh-CN" altLang="en-US" sz="2400" dirty="0" smtClean="0">
                <a:solidFill>
                  <a:schemeClr val="bg1"/>
                </a:solidFill>
                <a:latin typeface="Book Antiqua" panose="02040602050305030304" pitchFamily="18" charset="0"/>
              </a:rPr>
              <a:t>去阿拉伯化 </a:t>
            </a:r>
            <a:r>
              <a:rPr lang="tr-TR" altLang="zh-CN" sz="2400" dirty="0" smtClean="0">
                <a:solidFill>
                  <a:schemeClr val="bg1"/>
                </a:solidFill>
                <a:latin typeface="Book Antiqua" panose="02040602050305030304" pitchFamily="18" charset="0"/>
              </a:rPr>
              <a:t>politikasını uygulamakta ve Uygur Müslümanları İslam’dan uzaklaştırmak için her türlü tedbir ve uygulamaları yasallaştırmaktadır</a:t>
            </a:r>
            <a:endParaRPr lang="tr-TR" sz="2400" dirty="0">
              <a:solidFill>
                <a:schemeClr val="bg1"/>
              </a:solidFill>
              <a:latin typeface="Book Antiqua" panose="02040602050305030304" pitchFamily="18" charset="0"/>
            </a:endParaRPr>
          </a:p>
        </p:txBody>
      </p:sp>
    </p:spTree>
    <p:extLst>
      <p:ext uri="{BB962C8B-B14F-4D97-AF65-F5344CB8AC3E}">
        <p14:creationId xmlns="" xmlns:p14="http://schemas.microsoft.com/office/powerpoint/2010/main" val="2308356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30352" y="313267"/>
            <a:ext cx="11131296" cy="3352800"/>
          </a:xfrm>
        </p:spPr>
        <p:txBody>
          <a:bodyPr/>
          <a:lstStyle/>
          <a:p>
            <a:r>
              <a:rPr lang="tr-TR" dirty="0" smtClean="0">
                <a:latin typeface="Book Antiqua" panose="02040602050305030304" pitchFamily="18" charset="0"/>
              </a:rPr>
              <a:t>Çin’in Siyasal Kültüründeki Ötekileştirme Anlayışı</a:t>
            </a:r>
            <a:endParaRPr lang="tr-TR" dirty="0">
              <a:latin typeface="Book Antiqua" panose="02040602050305030304" pitchFamily="18" charset="0"/>
            </a:endParaRPr>
          </a:p>
        </p:txBody>
      </p:sp>
      <p:pic>
        <p:nvPicPr>
          <p:cNvPr id="4" name="Resi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666067"/>
            <a:ext cx="12192000" cy="3191933"/>
          </a:xfrm>
          <a:prstGeom prst="rect">
            <a:avLst/>
          </a:prstGeom>
        </p:spPr>
      </p:pic>
    </p:spTree>
    <p:extLst>
      <p:ext uri="{BB962C8B-B14F-4D97-AF65-F5344CB8AC3E}">
        <p14:creationId xmlns="" xmlns:p14="http://schemas.microsoft.com/office/powerpoint/2010/main" val="2376718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21926" y="2547496"/>
            <a:ext cx="6470073" cy="4310503"/>
          </a:xfrm>
          <a:prstGeom prst="rect">
            <a:avLst/>
          </a:prstGeom>
        </p:spPr>
      </p:pic>
      <p:sp>
        <p:nvSpPr>
          <p:cNvPr id="6" name="Dikdörtgen 5"/>
          <p:cNvSpPr/>
          <p:nvPr/>
        </p:nvSpPr>
        <p:spPr>
          <a:xfrm>
            <a:off x="110836" y="204012"/>
            <a:ext cx="5430981" cy="5909310"/>
          </a:xfrm>
          <a:prstGeom prst="rect">
            <a:avLst/>
          </a:prstGeom>
        </p:spPr>
        <p:txBody>
          <a:bodyPr wrap="square">
            <a:spAutoFit/>
          </a:bodyPr>
          <a:lstStyle/>
          <a:p>
            <a:pPr marL="285750" indent="-285750">
              <a:buFont typeface="Arial" panose="020B0604020202020204" pitchFamily="34" charset="0"/>
              <a:buChar char="•"/>
            </a:pPr>
            <a:r>
              <a:rPr lang="tr-TR" altLang="zh-TW" dirty="0" smtClean="0">
                <a:solidFill>
                  <a:schemeClr val="bg1"/>
                </a:solidFill>
                <a:latin typeface="Book Antiqua" panose="02040602050305030304" pitchFamily="18" charset="0"/>
              </a:rPr>
              <a:t>Tarihte Çin’in Yeryüzü Düzeni ve Haraç Sistemi yönetim anlayışı, Çin’e dünyanın merkezindeki </a:t>
            </a:r>
            <a:r>
              <a:rPr lang="tr-TR" altLang="zh-TW" dirty="0">
                <a:solidFill>
                  <a:schemeClr val="bg1"/>
                </a:solidFill>
                <a:latin typeface="Book Antiqua" panose="02040602050305030304" pitchFamily="18" charset="0"/>
              </a:rPr>
              <a:t>ülke (</a:t>
            </a:r>
            <a:r>
              <a:rPr lang="tr-TR" altLang="zh-TW" dirty="0" err="1" smtClean="0">
                <a:solidFill>
                  <a:schemeClr val="bg1"/>
                </a:solidFill>
                <a:latin typeface="Book Antiqua" panose="02040602050305030304" pitchFamily="18" charset="0"/>
              </a:rPr>
              <a:t>Sinocentrism</a:t>
            </a:r>
            <a:r>
              <a:rPr lang="tr-TR" altLang="zh-TW" dirty="0" smtClean="0">
                <a:solidFill>
                  <a:schemeClr val="bg1"/>
                </a:solidFill>
                <a:latin typeface="Book Antiqua" panose="02040602050305030304" pitchFamily="18" charset="0"/>
              </a:rPr>
              <a:t>) </a:t>
            </a:r>
            <a:r>
              <a:rPr lang="tr-TR" altLang="zh-TW" dirty="0" err="1" smtClean="0">
                <a:solidFill>
                  <a:schemeClr val="bg1"/>
                </a:solidFill>
                <a:latin typeface="Book Antiqua" panose="02040602050305030304" pitchFamily="18" charset="0"/>
              </a:rPr>
              <a:t>sistetüsünü</a:t>
            </a:r>
            <a:r>
              <a:rPr lang="tr-TR" altLang="zh-TW" dirty="0" smtClean="0">
                <a:solidFill>
                  <a:schemeClr val="bg1"/>
                </a:solidFill>
                <a:latin typeface="Book Antiqua" panose="02040602050305030304" pitchFamily="18" charset="0"/>
              </a:rPr>
              <a:t> kazandırmıştır</a:t>
            </a:r>
          </a:p>
          <a:p>
            <a:pPr marL="285750" indent="-285750">
              <a:buFont typeface="Arial" panose="020B0604020202020204" pitchFamily="34" charset="0"/>
              <a:buChar char="•"/>
            </a:pPr>
            <a:r>
              <a:rPr lang="tr-TR" dirty="0" smtClean="0">
                <a:solidFill>
                  <a:schemeClr val="bg1"/>
                </a:solidFill>
                <a:latin typeface="Book Antiqua" panose="02040602050305030304" pitchFamily="18" charset="0"/>
              </a:rPr>
              <a:t>Çinliler kendilerine yeryüzün merkezindeki seçilmiş halk olarak bakmaktaydı ve etrafındaki toplulukları ise barbar olarak tanımlamaktadır.</a:t>
            </a:r>
          </a:p>
          <a:p>
            <a:pPr marL="285750" indent="-285750">
              <a:buFont typeface="Arial" panose="020B0604020202020204" pitchFamily="34" charset="0"/>
              <a:buChar char="•"/>
            </a:pPr>
            <a:r>
              <a:rPr lang="tr-TR" dirty="0" smtClean="0">
                <a:solidFill>
                  <a:schemeClr val="bg1"/>
                </a:solidFill>
                <a:latin typeface="Book Antiqua" panose="02040602050305030304" pitchFamily="18" charset="0"/>
              </a:rPr>
              <a:t>Bu anlayış birçok eski imparatorluklarda vardır, ancak Çin’in bu anlayışında kendisi dışındakileri ötekileştirerek ayrımcılık, aşağılama ve küçümseme bakışını da yaratmıştı.</a:t>
            </a:r>
          </a:p>
          <a:p>
            <a:pPr marL="285750" indent="-285750">
              <a:buFont typeface="Arial" panose="020B0604020202020204" pitchFamily="34" charset="0"/>
              <a:buChar char="•"/>
            </a:pPr>
            <a:r>
              <a:rPr lang="tr-TR" dirty="0" smtClean="0">
                <a:solidFill>
                  <a:schemeClr val="bg1"/>
                </a:solidFill>
                <a:latin typeface="Book Antiqua" panose="02040602050305030304" pitchFamily="18" charset="0"/>
              </a:rPr>
              <a:t>Çin’in bu bakışına göre, Çin’in siyasal kültürünü ve yaşam tarzını kabul edenler Çinli sayılır, aksin ise barbar sayılır.</a:t>
            </a:r>
          </a:p>
          <a:p>
            <a:pPr marL="285750" indent="-285750">
              <a:buFont typeface="Arial" panose="020B0604020202020204" pitchFamily="34" charset="0"/>
              <a:buChar char="•"/>
            </a:pPr>
            <a:r>
              <a:rPr lang="tr-TR" dirty="0" smtClean="0">
                <a:solidFill>
                  <a:schemeClr val="bg1"/>
                </a:solidFill>
                <a:latin typeface="Book Antiqua" panose="02040602050305030304" pitchFamily="18" charset="0"/>
              </a:rPr>
              <a:t>Çinlilere göre, «bizden olmayanların yüreği farklıdır». </a:t>
            </a:r>
          </a:p>
          <a:p>
            <a:pPr marL="285750" indent="-285750">
              <a:buFont typeface="Arial" panose="020B0604020202020204" pitchFamily="34" charset="0"/>
              <a:buChar char="•"/>
            </a:pPr>
            <a:endParaRPr lang="en-US" dirty="0" smtClean="0">
              <a:solidFill>
                <a:schemeClr val="bg1"/>
              </a:solidFill>
              <a:latin typeface="Book Antiqua" panose="02040602050305030304" pitchFamily="18" charset="0"/>
            </a:endParaRPr>
          </a:p>
          <a:p>
            <a:pPr marL="285750" indent="-285750">
              <a:buFont typeface="Arial" panose="020B0604020202020204" pitchFamily="34" charset="0"/>
              <a:buChar char="•"/>
            </a:pPr>
            <a:r>
              <a:rPr lang="tr-TR" dirty="0" smtClean="0">
                <a:solidFill>
                  <a:schemeClr val="bg1"/>
                </a:solidFill>
                <a:latin typeface="Book Antiqua" panose="02040602050305030304" pitchFamily="18" charset="0"/>
              </a:rPr>
              <a:t>Cumhuriyet kurulduktan sonra imparatorluğun topraklarına ve topluluklarına varis oldu ve ulus devlet gereği ile Çinli olmayan toplulukları Çinlileştirme çabası başlamıştır, genelde asimile politikasını sürdürmektedir…  </a:t>
            </a:r>
            <a:endParaRPr lang="tr-TR" dirty="0">
              <a:solidFill>
                <a:schemeClr val="bg1"/>
              </a:solidFill>
            </a:endParaRPr>
          </a:p>
        </p:txBody>
      </p:sp>
      <p:sp>
        <p:nvSpPr>
          <p:cNvPr id="8" name="Metin kutusu 7"/>
          <p:cNvSpPr txBox="1"/>
          <p:nvPr/>
        </p:nvSpPr>
        <p:spPr>
          <a:xfrm>
            <a:off x="10596119" y="124691"/>
            <a:ext cx="1415772" cy="2462869"/>
          </a:xfrm>
          <a:prstGeom prst="rect">
            <a:avLst/>
          </a:prstGeom>
          <a:noFill/>
        </p:spPr>
        <p:txBody>
          <a:bodyPr vert="eaVert" wrap="square" rtlCol="0">
            <a:spAutoFit/>
          </a:bodyPr>
          <a:lstStyle/>
          <a:p>
            <a:r>
              <a:rPr lang="zh-CN" altLang="en-US" sz="1600" dirty="0" smtClean="0">
                <a:solidFill>
                  <a:schemeClr val="bg1"/>
                </a:solidFill>
              </a:rPr>
              <a:t>管敬仲言于齊侯曰：“戎狄豺狼，不可厭也。諸夏親暱，不可棄也 </a:t>
            </a:r>
            <a:r>
              <a:rPr lang="en-US" altLang="zh-CN" sz="1600" dirty="0" smtClean="0">
                <a:solidFill>
                  <a:schemeClr val="bg1"/>
                </a:solidFill>
              </a:rPr>
              <a:t>』《</a:t>
            </a:r>
            <a:r>
              <a:rPr lang="zh-CN" altLang="en-US" sz="1600" dirty="0" smtClean="0">
                <a:solidFill>
                  <a:schemeClr val="bg1"/>
                </a:solidFill>
              </a:rPr>
              <a:t>春秋左傳</a:t>
            </a:r>
            <a:r>
              <a:rPr lang="en-US" altLang="zh-CN" sz="1600" dirty="0" smtClean="0">
                <a:solidFill>
                  <a:schemeClr val="bg1"/>
                </a:solidFill>
              </a:rPr>
              <a:t>》</a:t>
            </a:r>
            <a:r>
              <a:rPr lang="zh-TW" altLang="en-US" sz="1600" dirty="0">
                <a:solidFill>
                  <a:schemeClr val="bg1"/>
                </a:solidFill>
              </a:rPr>
              <a:t>魯閔公元年</a:t>
            </a:r>
            <a:r>
              <a:rPr lang="en-US" altLang="zh-TW" sz="1600" dirty="0">
                <a:solidFill>
                  <a:schemeClr val="bg1"/>
                </a:solidFill>
              </a:rPr>
              <a:t>(</a:t>
            </a:r>
            <a:r>
              <a:rPr lang="zh-TW" altLang="en-US" sz="1600" dirty="0">
                <a:solidFill>
                  <a:schemeClr val="bg1"/>
                </a:solidFill>
              </a:rPr>
              <a:t>前</a:t>
            </a:r>
            <a:r>
              <a:rPr lang="en-US" altLang="zh-TW" sz="1600" dirty="0">
                <a:solidFill>
                  <a:schemeClr val="bg1"/>
                </a:solidFill>
              </a:rPr>
              <a:t>661</a:t>
            </a:r>
            <a:r>
              <a:rPr lang="zh-TW" altLang="en-US" sz="1600" dirty="0">
                <a:solidFill>
                  <a:schemeClr val="bg1"/>
                </a:solidFill>
              </a:rPr>
              <a:t>年</a:t>
            </a:r>
            <a:r>
              <a:rPr lang="en-US" altLang="zh-TW" sz="1600" dirty="0">
                <a:solidFill>
                  <a:schemeClr val="bg1"/>
                </a:solidFill>
              </a:rPr>
              <a:t>)</a:t>
            </a:r>
            <a:endParaRPr lang="tr-TR" sz="1600" dirty="0">
              <a:solidFill>
                <a:schemeClr val="bg1"/>
              </a:solidFill>
            </a:endParaRPr>
          </a:p>
        </p:txBody>
      </p:sp>
      <p:sp>
        <p:nvSpPr>
          <p:cNvPr id="9" name="Metin kutusu 8"/>
          <p:cNvSpPr txBox="1"/>
          <p:nvPr/>
        </p:nvSpPr>
        <p:spPr>
          <a:xfrm>
            <a:off x="7398537" y="114642"/>
            <a:ext cx="923330" cy="2471328"/>
          </a:xfrm>
          <a:prstGeom prst="rect">
            <a:avLst/>
          </a:prstGeom>
          <a:noFill/>
        </p:spPr>
        <p:txBody>
          <a:bodyPr vert="eaVert" wrap="square" rtlCol="0">
            <a:spAutoFit/>
          </a:bodyPr>
          <a:lstStyle/>
          <a:p>
            <a:r>
              <a:rPr lang="zh-CN" altLang="en-US" sz="1600" dirty="0">
                <a:solidFill>
                  <a:schemeClr val="bg1"/>
                </a:solidFill>
              </a:rPr>
              <a:t>“</a:t>
            </a:r>
            <a:r>
              <a:rPr lang="zh-CN" altLang="en-US" sz="1600" dirty="0" smtClean="0">
                <a:solidFill>
                  <a:schemeClr val="bg1"/>
                </a:solidFill>
              </a:rPr>
              <a:t>子曰：夷狄之有君，不如諸夏之亡也</a:t>
            </a:r>
            <a:r>
              <a:rPr lang="en-US" altLang="zh-CN" sz="1600" dirty="0" smtClean="0">
                <a:solidFill>
                  <a:schemeClr val="bg1"/>
                </a:solidFill>
              </a:rPr>
              <a:t>』《</a:t>
            </a:r>
            <a:r>
              <a:rPr lang="zh-CN" altLang="en-US" sz="1600" dirty="0" smtClean="0">
                <a:solidFill>
                  <a:schemeClr val="bg1"/>
                </a:solidFill>
              </a:rPr>
              <a:t>論語</a:t>
            </a:r>
            <a:r>
              <a:rPr lang="en-US" altLang="zh-CN" sz="1600" dirty="0" smtClean="0">
                <a:solidFill>
                  <a:schemeClr val="bg1"/>
                </a:solidFill>
              </a:rPr>
              <a:t>‧</a:t>
            </a:r>
            <a:r>
              <a:rPr lang="zh-CN" altLang="en-US" sz="1600" dirty="0">
                <a:solidFill>
                  <a:schemeClr val="bg1"/>
                </a:solidFill>
              </a:rPr>
              <a:t>八佾</a:t>
            </a:r>
            <a:r>
              <a:rPr lang="en-US" altLang="zh-CN" sz="1600" dirty="0">
                <a:solidFill>
                  <a:schemeClr val="bg1"/>
                </a:solidFill>
              </a:rPr>
              <a:t>》</a:t>
            </a:r>
            <a:r>
              <a:rPr lang="zh-CN" altLang="en-US" sz="1600" dirty="0">
                <a:solidFill>
                  <a:schemeClr val="bg1"/>
                </a:solidFill>
              </a:rPr>
              <a:t>之五</a:t>
            </a:r>
            <a:endParaRPr lang="tr-TR" sz="1600" dirty="0">
              <a:solidFill>
                <a:schemeClr val="bg1"/>
              </a:solidFill>
            </a:endParaRPr>
          </a:p>
        </p:txBody>
      </p:sp>
      <p:sp>
        <p:nvSpPr>
          <p:cNvPr id="10" name="Metin kutusu 9"/>
          <p:cNvSpPr txBox="1"/>
          <p:nvPr/>
        </p:nvSpPr>
        <p:spPr>
          <a:xfrm>
            <a:off x="9828021" y="114642"/>
            <a:ext cx="923330" cy="2395096"/>
          </a:xfrm>
          <a:prstGeom prst="rect">
            <a:avLst/>
          </a:prstGeom>
          <a:noFill/>
        </p:spPr>
        <p:txBody>
          <a:bodyPr vert="eaVert" wrap="square" rtlCol="0">
            <a:spAutoFit/>
          </a:bodyPr>
          <a:lstStyle/>
          <a:p>
            <a:r>
              <a:rPr lang="zh-CN" altLang="en-US" sz="1600" dirty="0" smtClean="0">
                <a:solidFill>
                  <a:schemeClr val="bg1"/>
                </a:solidFill>
              </a:rPr>
              <a:t>“內其國而外諸夏，內諸夏而外夷狄</a:t>
            </a:r>
            <a:r>
              <a:rPr lang="en-US" altLang="zh-CN" sz="1600" dirty="0">
                <a:solidFill>
                  <a:schemeClr val="bg1"/>
                </a:solidFill>
              </a:rPr>
              <a:t>』</a:t>
            </a:r>
            <a:r>
              <a:rPr lang="zh-CN" altLang="en-US" sz="1600" dirty="0" smtClean="0">
                <a:solidFill>
                  <a:schemeClr val="bg1"/>
                </a:solidFill>
              </a:rPr>
              <a:t> </a:t>
            </a:r>
            <a:r>
              <a:rPr lang="en-US" altLang="zh-CN" sz="1600" dirty="0">
                <a:solidFill>
                  <a:schemeClr val="bg1"/>
                </a:solidFill>
              </a:rPr>
              <a:t>《</a:t>
            </a:r>
            <a:r>
              <a:rPr lang="zh-CN" altLang="en-US" sz="1600" dirty="0">
                <a:solidFill>
                  <a:schemeClr val="bg1"/>
                </a:solidFill>
              </a:rPr>
              <a:t>春秋公羊傳∙成公十五年</a:t>
            </a:r>
            <a:r>
              <a:rPr lang="en-US" altLang="zh-CN" sz="1600" dirty="0">
                <a:solidFill>
                  <a:schemeClr val="bg1"/>
                </a:solidFill>
              </a:rPr>
              <a:t>》</a:t>
            </a:r>
            <a:endParaRPr lang="tr-TR" sz="1600" dirty="0">
              <a:solidFill>
                <a:schemeClr val="bg1"/>
              </a:solidFill>
            </a:endParaRPr>
          </a:p>
        </p:txBody>
      </p:sp>
      <p:sp>
        <p:nvSpPr>
          <p:cNvPr id="11" name="Metin kutusu 10"/>
          <p:cNvSpPr txBox="1"/>
          <p:nvPr/>
        </p:nvSpPr>
        <p:spPr>
          <a:xfrm>
            <a:off x="5470702" y="138153"/>
            <a:ext cx="1169551" cy="2424305"/>
          </a:xfrm>
          <a:prstGeom prst="rect">
            <a:avLst/>
          </a:prstGeom>
          <a:noFill/>
        </p:spPr>
        <p:txBody>
          <a:bodyPr vert="eaVert" wrap="square" rtlCol="0">
            <a:spAutoFit/>
          </a:bodyPr>
          <a:lstStyle/>
          <a:p>
            <a:r>
              <a:rPr lang="zh-TW" altLang="en-US" sz="1600" dirty="0">
                <a:solidFill>
                  <a:schemeClr val="bg1"/>
                </a:solidFill>
              </a:rPr>
              <a:t>孔子作</a:t>
            </a:r>
            <a:r>
              <a:rPr lang="en-US" altLang="zh-TW" sz="1600" dirty="0">
                <a:solidFill>
                  <a:schemeClr val="bg1"/>
                </a:solidFill>
              </a:rPr>
              <a:t>《</a:t>
            </a:r>
            <a:r>
              <a:rPr lang="zh-TW" altLang="en-US" sz="1600" dirty="0">
                <a:solidFill>
                  <a:schemeClr val="bg1"/>
                </a:solidFill>
              </a:rPr>
              <a:t>春秋</a:t>
            </a:r>
            <a:r>
              <a:rPr lang="en-US" altLang="zh-TW" sz="1600" dirty="0">
                <a:solidFill>
                  <a:schemeClr val="bg1"/>
                </a:solidFill>
              </a:rPr>
              <a:t>》</a:t>
            </a:r>
            <a:r>
              <a:rPr lang="zh-TW" altLang="en-US" sz="1600" dirty="0">
                <a:solidFill>
                  <a:schemeClr val="bg1"/>
                </a:solidFill>
              </a:rPr>
              <a:t>曰：「夷狄入中國，則中國之，中國入夷狄，則夷狄之」韩愈</a:t>
            </a:r>
            <a:r>
              <a:rPr lang="en-US" altLang="zh-TW" sz="1600" dirty="0">
                <a:solidFill>
                  <a:schemeClr val="bg1"/>
                </a:solidFill>
              </a:rPr>
              <a:t>《</a:t>
            </a:r>
            <a:r>
              <a:rPr lang="zh-TW" altLang="en-US" sz="1600" dirty="0">
                <a:solidFill>
                  <a:schemeClr val="bg1"/>
                </a:solidFill>
              </a:rPr>
              <a:t>原道</a:t>
            </a:r>
            <a:r>
              <a:rPr lang="en-US" altLang="zh-TW" sz="1600" dirty="0">
                <a:solidFill>
                  <a:schemeClr val="bg1"/>
                </a:solidFill>
              </a:rPr>
              <a:t>》</a:t>
            </a:r>
            <a:endParaRPr lang="tr-TR" sz="1600" dirty="0">
              <a:solidFill>
                <a:schemeClr val="bg1"/>
              </a:solidFill>
            </a:endParaRPr>
          </a:p>
        </p:txBody>
      </p:sp>
      <p:sp>
        <p:nvSpPr>
          <p:cNvPr id="12" name="Metin kutusu 11"/>
          <p:cNvSpPr txBox="1"/>
          <p:nvPr/>
        </p:nvSpPr>
        <p:spPr>
          <a:xfrm>
            <a:off x="6536074" y="99287"/>
            <a:ext cx="923330" cy="2396596"/>
          </a:xfrm>
          <a:prstGeom prst="rect">
            <a:avLst/>
          </a:prstGeom>
          <a:noFill/>
        </p:spPr>
        <p:txBody>
          <a:bodyPr vert="eaVert" wrap="square" rtlCol="0">
            <a:spAutoFit/>
          </a:bodyPr>
          <a:lstStyle/>
          <a:p>
            <a:r>
              <a:rPr lang="zh-CN" altLang="en-US" sz="1600" dirty="0">
                <a:solidFill>
                  <a:schemeClr val="bg1"/>
                </a:solidFill>
              </a:rPr>
              <a:t>史佚之</a:t>
            </a:r>
            <a:r>
              <a:rPr lang="en-US" altLang="zh-CN" sz="1600" dirty="0">
                <a:solidFill>
                  <a:schemeClr val="bg1"/>
                </a:solidFill>
              </a:rPr>
              <a:t>《</a:t>
            </a:r>
            <a:r>
              <a:rPr lang="zh-CN" altLang="en-US" sz="1600" dirty="0">
                <a:solidFill>
                  <a:schemeClr val="bg1"/>
                </a:solidFill>
              </a:rPr>
              <a:t>志</a:t>
            </a:r>
            <a:r>
              <a:rPr lang="en-US" altLang="zh-CN" sz="1600" dirty="0">
                <a:solidFill>
                  <a:schemeClr val="bg1"/>
                </a:solidFill>
              </a:rPr>
              <a:t>》</a:t>
            </a:r>
            <a:r>
              <a:rPr lang="zh-CN" altLang="en-US" sz="1600" dirty="0">
                <a:solidFill>
                  <a:schemeClr val="bg1"/>
                </a:solidFill>
              </a:rPr>
              <a:t>有之，曰</a:t>
            </a:r>
            <a:r>
              <a:rPr lang="zh-CN" altLang="en-US" sz="1600" dirty="0" smtClean="0">
                <a:solidFill>
                  <a:schemeClr val="bg1"/>
                </a:solidFill>
              </a:rPr>
              <a:t>：</a:t>
            </a:r>
            <a:r>
              <a:rPr lang="zh-CN" altLang="en-US" sz="1600" dirty="0">
                <a:solidFill>
                  <a:schemeClr val="bg1"/>
                </a:solidFill>
              </a:rPr>
              <a:t> </a:t>
            </a:r>
            <a:r>
              <a:rPr lang="zh-CN" altLang="en-US" sz="1600" dirty="0" smtClean="0">
                <a:solidFill>
                  <a:schemeClr val="bg1"/>
                </a:solidFill>
              </a:rPr>
              <a:t>“非我族類，</a:t>
            </a:r>
            <a:r>
              <a:rPr lang="zh-CN" altLang="en-US" sz="1600" dirty="0">
                <a:solidFill>
                  <a:schemeClr val="bg1"/>
                </a:solidFill>
              </a:rPr>
              <a:t>其心</a:t>
            </a:r>
            <a:r>
              <a:rPr lang="zh-CN" altLang="en-US" sz="1600" dirty="0" smtClean="0">
                <a:solidFill>
                  <a:schemeClr val="bg1"/>
                </a:solidFill>
              </a:rPr>
              <a:t>必異</a:t>
            </a:r>
            <a:r>
              <a:rPr lang="en-US" altLang="zh-CN" sz="1600" dirty="0" smtClean="0">
                <a:solidFill>
                  <a:schemeClr val="bg1"/>
                </a:solidFill>
              </a:rPr>
              <a:t>』《</a:t>
            </a:r>
            <a:r>
              <a:rPr lang="zh-CN" altLang="en-US" sz="1600" dirty="0" smtClean="0">
                <a:solidFill>
                  <a:schemeClr val="bg1"/>
                </a:solidFill>
              </a:rPr>
              <a:t>左傳</a:t>
            </a:r>
            <a:r>
              <a:rPr lang="en-US" altLang="zh-CN" sz="1600" dirty="0" smtClean="0">
                <a:solidFill>
                  <a:schemeClr val="bg1"/>
                </a:solidFill>
              </a:rPr>
              <a:t>·</a:t>
            </a:r>
            <a:r>
              <a:rPr lang="zh-CN" altLang="en-US" sz="1600" dirty="0">
                <a:solidFill>
                  <a:schemeClr val="bg1"/>
                </a:solidFill>
              </a:rPr>
              <a:t>成公四年</a:t>
            </a:r>
            <a:r>
              <a:rPr lang="en-US" altLang="zh-CN" sz="1600" dirty="0">
                <a:solidFill>
                  <a:schemeClr val="bg1"/>
                </a:solidFill>
              </a:rPr>
              <a:t>》</a:t>
            </a:r>
            <a:endParaRPr lang="tr-TR" sz="1600" dirty="0">
              <a:solidFill>
                <a:schemeClr val="bg1"/>
              </a:solidFill>
            </a:endParaRPr>
          </a:p>
        </p:txBody>
      </p:sp>
      <p:sp>
        <p:nvSpPr>
          <p:cNvPr id="13" name="Metin kutusu 12"/>
          <p:cNvSpPr txBox="1"/>
          <p:nvPr/>
        </p:nvSpPr>
        <p:spPr>
          <a:xfrm>
            <a:off x="8938759" y="204012"/>
            <a:ext cx="923330" cy="2343483"/>
          </a:xfrm>
          <a:prstGeom prst="rect">
            <a:avLst/>
          </a:prstGeom>
          <a:noFill/>
        </p:spPr>
        <p:txBody>
          <a:bodyPr vert="eaVert" wrap="square" rtlCol="0">
            <a:spAutoFit/>
          </a:bodyPr>
          <a:lstStyle/>
          <a:p>
            <a:r>
              <a:rPr lang="zh-CN" altLang="en-US" sz="1600" dirty="0">
                <a:solidFill>
                  <a:schemeClr val="bg1"/>
                </a:solidFill>
              </a:rPr>
              <a:t>“</a:t>
            </a:r>
            <a:r>
              <a:rPr lang="zh-TW" altLang="en-US" sz="1600" dirty="0" smtClean="0">
                <a:solidFill>
                  <a:schemeClr val="bg1"/>
                </a:solidFill>
              </a:rPr>
              <a:t>不</a:t>
            </a:r>
            <a:r>
              <a:rPr lang="zh-TW" altLang="en-US" sz="1600" dirty="0">
                <a:solidFill>
                  <a:schemeClr val="bg1"/>
                </a:solidFill>
              </a:rPr>
              <a:t>使夷狄之民，加乎中國之君</a:t>
            </a:r>
            <a:r>
              <a:rPr lang="zh-TW" altLang="en-US" sz="1600" dirty="0" smtClean="0">
                <a:solidFill>
                  <a:schemeClr val="bg1"/>
                </a:solidFill>
              </a:rPr>
              <a:t>也</a:t>
            </a:r>
            <a:r>
              <a:rPr lang="en-US" altLang="zh-CN" sz="1600" dirty="0">
                <a:solidFill>
                  <a:schemeClr val="bg1"/>
                </a:solidFill>
              </a:rPr>
              <a:t>』 </a:t>
            </a:r>
            <a:r>
              <a:rPr lang="en-US" altLang="zh-TW" sz="1600" dirty="0" smtClean="0">
                <a:solidFill>
                  <a:schemeClr val="bg1"/>
                </a:solidFill>
              </a:rPr>
              <a:t>《</a:t>
            </a:r>
            <a:r>
              <a:rPr lang="zh-TW" altLang="en-US" sz="1600" dirty="0">
                <a:solidFill>
                  <a:schemeClr val="bg1"/>
                </a:solidFill>
              </a:rPr>
              <a:t>春秋穀梁傳</a:t>
            </a:r>
            <a:r>
              <a:rPr lang="en-US" altLang="zh-TW" sz="1600" dirty="0">
                <a:solidFill>
                  <a:schemeClr val="bg1"/>
                </a:solidFill>
              </a:rPr>
              <a:t>》</a:t>
            </a:r>
            <a:r>
              <a:rPr lang="zh-TW" altLang="en-US" sz="1600" dirty="0">
                <a:solidFill>
                  <a:schemeClr val="bg1"/>
                </a:solidFill>
              </a:rPr>
              <a:t>襄公七年</a:t>
            </a:r>
            <a:endParaRPr lang="tr-TR" sz="1600" dirty="0">
              <a:solidFill>
                <a:schemeClr val="bg1"/>
              </a:solidFill>
            </a:endParaRPr>
          </a:p>
        </p:txBody>
      </p:sp>
      <p:sp>
        <p:nvSpPr>
          <p:cNvPr id="14" name="Metin kutusu 13"/>
          <p:cNvSpPr txBox="1"/>
          <p:nvPr/>
        </p:nvSpPr>
        <p:spPr>
          <a:xfrm>
            <a:off x="8306022" y="85432"/>
            <a:ext cx="677108" cy="2424306"/>
          </a:xfrm>
          <a:prstGeom prst="rect">
            <a:avLst/>
          </a:prstGeom>
          <a:noFill/>
        </p:spPr>
        <p:txBody>
          <a:bodyPr vert="eaVert" wrap="square" rtlCol="0">
            <a:spAutoFit/>
          </a:bodyPr>
          <a:lstStyle/>
          <a:p>
            <a:r>
              <a:rPr lang="zh-CN" altLang="en-US" sz="1600" dirty="0">
                <a:solidFill>
                  <a:schemeClr val="bg1"/>
                </a:solidFill>
              </a:rPr>
              <a:t>“</a:t>
            </a:r>
            <a:r>
              <a:rPr lang="zh-TW" altLang="en-US" sz="1600" dirty="0" smtClean="0">
                <a:solidFill>
                  <a:schemeClr val="bg1"/>
                </a:solidFill>
              </a:rPr>
              <a:t>不</a:t>
            </a:r>
            <a:r>
              <a:rPr lang="zh-TW" altLang="en-US" sz="1600" dirty="0">
                <a:solidFill>
                  <a:schemeClr val="bg1"/>
                </a:solidFill>
              </a:rPr>
              <a:t>以中國從夷</a:t>
            </a:r>
            <a:r>
              <a:rPr lang="zh-TW" altLang="en-US" sz="1600" dirty="0" smtClean="0">
                <a:solidFill>
                  <a:schemeClr val="bg1"/>
                </a:solidFill>
              </a:rPr>
              <a:t>狄也</a:t>
            </a:r>
            <a:r>
              <a:rPr lang="en-US" altLang="zh-CN" sz="1600" dirty="0">
                <a:solidFill>
                  <a:schemeClr val="bg1"/>
                </a:solidFill>
              </a:rPr>
              <a:t>』</a:t>
            </a:r>
            <a:r>
              <a:rPr lang="zh-TW" altLang="en-US" sz="1600" dirty="0" smtClean="0">
                <a:solidFill>
                  <a:schemeClr val="bg1"/>
                </a:solidFill>
              </a:rPr>
              <a:t> </a:t>
            </a:r>
            <a:r>
              <a:rPr lang="en-US" altLang="zh-TW" sz="1600" dirty="0">
                <a:solidFill>
                  <a:schemeClr val="bg1"/>
                </a:solidFill>
              </a:rPr>
              <a:t>《</a:t>
            </a:r>
            <a:r>
              <a:rPr lang="zh-TW" altLang="en-US" sz="1600" dirty="0">
                <a:solidFill>
                  <a:schemeClr val="bg1"/>
                </a:solidFill>
              </a:rPr>
              <a:t>春秋谷梁传</a:t>
            </a:r>
            <a:r>
              <a:rPr lang="en-US" altLang="zh-TW" sz="1600" dirty="0">
                <a:solidFill>
                  <a:schemeClr val="bg1"/>
                </a:solidFill>
              </a:rPr>
              <a:t>》</a:t>
            </a:r>
            <a:r>
              <a:rPr lang="zh-TW" altLang="en-US" sz="1600" dirty="0">
                <a:solidFill>
                  <a:schemeClr val="bg1"/>
                </a:solidFill>
              </a:rPr>
              <a:t>襄公十年</a:t>
            </a:r>
            <a:endParaRPr lang="tr-TR" sz="1600" dirty="0">
              <a:solidFill>
                <a:schemeClr val="bg1"/>
              </a:solidFill>
            </a:endParaRPr>
          </a:p>
        </p:txBody>
      </p:sp>
    </p:spTree>
    <p:extLst>
      <p:ext uri="{BB962C8B-B14F-4D97-AF65-F5344CB8AC3E}">
        <p14:creationId xmlns="" xmlns:p14="http://schemas.microsoft.com/office/powerpoint/2010/main" val="3581166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smtClean="0">
                <a:effectLst>
                  <a:outerShdw blurRad="38100" dist="38100" dir="2700000" algn="tl">
                    <a:srgbClr val="000000">
                      <a:alpha val="43137"/>
                    </a:srgbClr>
                  </a:outerShdw>
                </a:effectLst>
                <a:latin typeface="Book Antiqua" panose="02040602050305030304" pitchFamily="18" charset="0"/>
              </a:rPr>
              <a:t>Stratejik Konumu</a:t>
            </a:r>
            <a:endParaRPr lang="tr-TR" b="1" dirty="0">
              <a:effectLst>
                <a:outerShdw blurRad="38100" dist="38100" dir="2700000" algn="tl">
                  <a:srgbClr val="000000">
                    <a:alpha val="43137"/>
                  </a:srgbClr>
                </a:outerShdw>
              </a:effectLst>
              <a:latin typeface="Book Antiqua" panose="02040602050305030304" pitchFamily="18" charset="0"/>
            </a:endParaRPr>
          </a:p>
        </p:txBody>
      </p:sp>
      <p:sp>
        <p:nvSpPr>
          <p:cNvPr id="4" name="Dikdörtgen 3"/>
          <p:cNvSpPr/>
          <p:nvPr/>
        </p:nvSpPr>
        <p:spPr>
          <a:xfrm>
            <a:off x="180109" y="4823798"/>
            <a:ext cx="11679382" cy="1077218"/>
          </a:xfrm>
          <a:prstGeom prst="rect">
            <a:avLst/>
          </a:prstGeom>
        </p:spPr>
        <p:txBody>
          <a:bodyPr wrap="square">
            <a:spAutoFit/>
          </a:bodyPr>
          <a:lstStyle/>
          <a:p>
            <a:pPr algn="ctr"/>
            <a:r>
              <a:rPr lang="tr-TR" sz="3200" i="1" dirty="0">
                <a:solidFill>
                  <a:schemeClr val="bg1"/>
                </a:solidFill>
                <a:latin typeface="Book Antiqua" panose="02040602050305030304" pitchFamily="18" charset="0"/>
              </a:rPr>
              <a:t>Stratejik konumunda olan bir toprak, </a:t>
            </a:r>
            <a:r>
              <a:rPr lang="tr-TR" sz="3200" i="1" dirty="0" smtClean="0">
                <a:solidFill>
                  <a:schemeClr val="bg1"/>
                </a:solidFill>
                <a:latin typeface="Book Antiqua" panose="02040602050305030304" pitchFamily="18" charset="0"/>
              </a:rPr>
              <a:t>bazen </a:t>
            </a:r>
            <a:r>
              <a:rPr lang="tr-TR" sz="3200" i="1" dirty="0">
                <a:solidFill>
                  <a:schemeClr val="bg1"/>
                </a:solidFill>
                <a:latin typeface="Book Antiqua" panose="02040602050305030304" pitchFamily="18" charset="0"/>
              </a:rPr>
              <a:t>ıstırap çekmenin nedeni olmaktadır </a:t>
            </a:r>
          </a:p>
        </p:txBody>
      </p:sp>
    </p:spTree>
    <p:extLst>
      <p:ext uri="{BB962C8B-B14F-4D97-AF65-F5344CB8AC3E}">
        <p14:creationId xmlns="" xmlns:p14="http://schemas.microsoft.com/office/powerpoint/2010/main" val="3906723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90944" y="457083"/>
            <a:ext cx="11610110" cy="707886"/>
          </a:xfrm>
          <a:prstGeom prst="rect">
            <a:avLst/>
          </a:prstGeom>
          <a:noFill/>
        </p:spPr>
        <p:txBody>
          <a:bodyPr wrap="square" rtlCol="0">
            <a:spAutoFit/>
          </a:bodyPr>
          <a:lstStyle/>
          <a:p>
            <a:r>
              <a:rPr lang="tr-TR" sz="4000" b="1" dirty="0" smtClean="0">
                <a:solidFill>
                  <a:schemeClr val="bg1"/>
                </a:solidFill>
                <a:latin typeface="Book Antiqua" panose="02040602050305030304" pitchFamily="18" charset="0"/>
              </a:rPr>
              <a:t>Tarihsel bir tespit</a:t>
            </a:r>
            <a:endParaRPr lang="tr-TR" sz="4000" b="1" dirty="0">
              <a:solidFill>
                <a:schemeClr val="bg1"/>
              </a:solidFill>
              <a:latin typeface="Book Antiqua" panose="02040602050305030304" pitchFamily="18" charset="0"/>
            </a:endParaRPr>
          </a:p>
        </p:txBody>
      </p:sp>
      <p:pic>
        <p:nvPicPr>
          <p:cNvPr id="6" name="Picture 5"/>
          <p:cNvPicPr>
            <a:picLocks noChangeAspect="1" noChangeArrowheads="1"/>
          </p:cNvPicPr>
          <p:nvPr/>
        </p:nvPicPr>
        <p:blipFill>
          <a:blip r:embed="rId2" cstate="print"/>
          <a:srcRect/>
          <a:stretch>
            <a:fillRect/>
          </a:stretch>
        </p:blipFill>
        <p:spPr bwMode="auto">
          <a:xfrm>
            <a:off x="3048000" y="2204864"/>
            <a:ext cx="9144000" cy="4653136"/>
          </a:xfrm>
          <a:prstGeom prst="rect">
            <a:avLst/>
          </a:prstGeom>
          <a:noFill/>
          <a:ln w="12700" cap="sq" cmpd="sng">
            <a:noFill/>
            <a:prstDash val="solid"/>
            <a:miter lim="800000"/>
            <a:headEnd type="none" w="sm" len="sm"/>
            <a:tailEnd type="none" w="sm" len="sm"/>
          </a:ln>
        </p:spPr>
      </p:pic>
      <p:sp>
        <p:nvSpPr>
          <p:cNvPr id="7" name="Dikdörtgen 6"/>
          <p:cNvSpPr/>
          <p:nvPr/>
        </p:nvSpPr>
        <p:spPr>
          <a:xfrm>
            <a:off x="152399" y="1429527"/>
            <a:ext cx="11748655" cy="830997"/>
          </a:xfrm>
          <a:prstGeom prst="rect">
            <a:avLst/>
          </a:prstGeom>
        </p:spPr>
        <p:txBody>
          <a:bodyPr wrap="square">
            <a:spAutoFit/>
          </a:bodyPr>
          <a:lstStyle/>
          <a:p>
            <a:r>
              <a:rPr lang="tr-TR" sz="2400" dirty="0" smtClean="0">
                <a:solidFill>
                  <a:schemeClr val="bg1"/>
                </a:solidFill>
                <a:latin typeface="Book Antiqua" panose="02040602050305030304" pitchFamily="18" charset="0"/>
              </a:rPr>
              <a:t>Doğu Türkistan, </a:t>
            </a:r>
            <a:r>
              <a:rPr lang="tr-TR" sz="2400" dirty="0">
                <a:solidFill>
                  <a:schemeClr val="bg1"/>
                </a:solidFill>
                <a:latin typeface="Book Antiqua" panose="02040602050305030304" pitchFamily="18" charset="0"/>
              </a:rPr>
              <a:t>İpekyolu’nun </a:t>
            </a:r>
            <a:r>
              <a:rPr lang="tr-TR" sz="2400" dirty="0" smtClean="0">
                <a:solidFill>
                  <a:schemeClr val="bg1"/>
                </a:solidFill>
                <a:latin typeface="Book Antiqua" panose="02040602050305030304" pitchFamily="18" charset="0"/>
              </a:rPr>
              <a:t>göbeğindedir, Doğu-Batı kültürlerinin buluştuğu bölgedir.</a:t>
            </a:r>
            <a:endParaRPr lang="tr-TR" sz="2400" dirty="0">
              <a:solidFill>
                <a:schemeClr val="bg1"/>
              </a:solidFill>
              <a:latin typeface="Book Antiqua" panose="02040602050305030304" pitchFamily="18" charset="0"/>
            </a:endParaRPr>
          </a:p>
        </p:txBody>
      </p:sp>
      <p:sp>
        <p:nvSpPr>
          <p:cNvPr id="8" name="Dikdörtgen 7"/>
          <p:cNvSpPr/>
          <p:nvPr/>
        </p:nvSpPr>
        <p:spPr>
          <a:xfrm>
            <a:off x="152399" y="2622199"/>
            <a:ext cx="2895601" cy="2308324"/>
          </a:xfrm>
          <a:prstGeom prst="rect">
            <a:avLst/>
          </a:prstGeom>
        </p:spPr>
        <p:txBody>
          <a:bodyPr wrap="square">
            <a:spAutoFit/>
          </a:bodyPr>
          <a:lstStyle/>
          <a:p>
            <a:r>
              <a:rPr lang="tr-TR" sz="2400" dirty="0">
                <a:solidFill>
                  <a:schemeClr val="bg1"/>
                </a:solidFill>
                <a:latin typeface="Book Antiqua" panose="02040602050305030304" pitchFamily="18" charset="0"/>
              </a:rPr>
              <a:t>Avrasya </a:t>
            </a:r>
            <a:r>
              <a:rPr lang="tr-TR" sz="2400" dirty="0" smtClean="0">
                <a:solidFill>
                  <a:schemeClr val="bg1"/>
                </a:solidFill>
                <a:latin typeface="Book Antiqua" panose="02040602050305030304" pitchFamily="18" charset="0"/>
              </a:rPr>
              <a:t>Medeniyetlerin </a:t>
            </a:r>
            <a:r>
              <a:rPr lang="tr-TR" sz="2400" dirty="0">
                <a:solidFill>
                  <a:schemeClr val="bg1"/>
                </a:solidFill>
                <a:latin typeface="Book Antiqua" panose="02040602050305030304" pitchFamily="18" charset="0"/>
              </a:rPr>
              <a:t>kesişen alanı </a:t>
            </a:r>
            <a:r>
              <a:rPr lang="tr-TR" sz="2400" dirty="0" smtClean="0">
                <a:solidFill>
                  <a:schemeClr val="bg1"/>
                </a:solidFill>
                <a:latin typeface="Book Antiqua" panose="02040602050305030304" pitchFamily="18" charset="0"/>
              </a:rPr>
              <a:t>ve büyük </a:t>
            </a:r>
            <a:r>
              <a:rPr lang="tr-TR" sz="2400" dirty="0">
                <a:solidFill>
                  <a:schemeClr val="bg1"/>
                </a:solidFill>
                <a:latin typeface="Book Antiqua" panose="02040602050305030304" pitchFamily="18" charset="0"/>
              </a:rPr>
              <a:t>güçlerin mücadele sahası idi. </a:t>
            </a:r>
          </a:p>
        </p:txBody>
      </p:sp>
    </p:spTree>
    <p:extLst>
      <p:ext uri="{BB962C8B-B14F-4D97-AF65-F5344CB8AC3E}">
        <p14:creationId xmlns="" xmlns:p14="http://schemas.microsoft.com/office/powerpoint/2010/main" val="1905234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46334" y="251752"/>
            <a:ext cx="11443885" cy="769441"/>
          </a:xfrm>
          <a:prstGeom prst="rect">
            <a:avLst/>
          </a:prstGeom>
        </p:spPr>
        <p:txBody>
          <a:bodyPr wrap="square">
            <a:spAutoFit/>
          </a:bodyPr>
          <a:lstStyle/>
          <a:p>
            <a:pPr algn="ctr">
              <a:spcAft>
                <a:spcPts val="0"/>
              </a:spcAft>
            </a:pPr>
            <a:r>
              <a:rPr lang="tr-TR" sz="4400" b="1" dirty="0" err="1">
                <a:solidFill>
                  <a:schemeClr val="bg1"/>
                </a:solidFill>
                <a:latin typeface="Book Antiqua" panose="02040602050305030304" pitchFamily="18" charset="0"/>
                <a:ea typeface="PMingLiU" panose="02020500000000000000" pitchFamily="18" charset="-120"/>
                <a:cs typeface="Microsoft Uighur" panose="02000000000000000000" pitchFamily="2" charset="-78"/>
              </a:rPr>
              <a:t>Jeostratejik</a:t>
            </a:r>
            <a:r>
              <a:rPr lang="tr-TR" sz="4400" b="1" dirty="0">
                <a:solidFill>
                  <a:schemeClr val="bg1"/>
                </a:solidFill>
                <a:latin typeface="Book Antiqua" panose="02040602050305030304" pitchFamily="18" charset="0"/>
                <a:ea typeface="PMingLiU" panose="02020500000000000000" pitchFamily="18" charset="-120"/>
                <a:cs typeface="Microsoft Uighur" panose="02000000000000000000" pitchFamily="2" charset="-78"/>
              </a:rPr>
              <a:t> Konumu</a:t>
            </a:r>
            <a:endParaRPr lang="tr-TR" sz="4400" dirty="0">
              <a:solidFill>
                <a:schemeClr val="bg1"/>
              </a:solidFill>
              <a:effectLst/>
              <a:latin typeface="Book Antiqua" panose="02040602050305030304" pitchFamily="18" charset="0"/>
              <a:ea typeface="SimSun" panose="02010600030101010101" pitchFamily="2" charset="-122"/>
              <a:cs typeface="Microsoft Uighur" panose="02000000000000000000" pitchFamily="2" charset="-78"/>
            </a:endParaRPr>
          </a:p>
        </p:txBody>
      </p:sp>
      <p:pic>
        <p:nvPicPr>
          <p:cNvPr id="6" name="Picture 6" descr="savunma Xinjiang ve Tibet"/>
          <p:cNvPicPr>
            <a:picLocks noChangeAspect="1" noChangeArrowheads="1"/>
          </p:cNvPicPr>
          <p:nvPr/>
        </p:nvPicPr>
        <p:blipFill>
          <a:blip r:embed="rId2" cstate="print"/>
          <a:srcRect/>
          <a:stretch>
            <a:fillRect/>
          </a:stretch>
        </p:blipFill>
        <p:spPr bwMode="auto">
          <a:xfrm>
            <a:off x="4023107" y="1399308"/>
            <a:ext cx="8168892" cy="5458691"/>
          </a:xfrm>
          <a:prstGeom prst="rect">
            <a:avLst/>
          </a:prstGeom>
          <a:noFill/>
          <a:ln w="9525">
            <a:noFill/>
            <a:miter lim="800000"/>
            <a:headEnd/>
            <a:tailEnd/>
          </a:ln>
        </p:spPr>
      </p:pic>
      <p:sp>
        <p:nvSpPr>
          <p:cNvPr id="8" name="Oval 4"/>
          <p:cNvSpPr>
            <a:spLocks noChangeArrowheads="1"/>
          </p:cNvSpPr>
          <p:nvPr/>
        </p:nvSpPr>
        <p:spPr bwMode="auto">
          <a:xfrm>
            <a:off x="6317673" y="2535382"/>
            <a:ext cx="2909454" cy="1911927"/>
          </a:xfrm>
          <a:prstGeom prst="ellipse">
            <a:avLst/>
          </a:prstGeom>
          <a:noFill/>
          <a:ln w="28575">
            <a:solidFill>
              <a:srgbClr val="FF0000"/>
            </a:solidFill>
            <a:round/>
            <a:headEnd/>
            <a:tailEnd/>
          </a:ln>
        </p:spPr>
        <p:txBody>
          <a:bodyPr wrap="none" anchor="ctr"/>
          <a:lstStyle/>
          <a:p>
            <a:pPr algn="ctr" eaLnBrk="1" hangingPunct="1"/>
            <a:endParaRPr lang="zh-CN" altLang="en-US" sz="2400">
              <a:solidFill>
                <a:schemeClr val="bg1"/>
              </a:solidFill>
              <a:ea typeface="SimSun" pitchFamily="2" charset="-122"/>
            </a:endParaRPr>
          </a:p>
        </p:txBody>
      </p:sp>
      <p:sp>
        <p:nvSpPr>
          <p:cNvPr id="9" name="Metin kutusu 8"/>
          <p:cNvSpPr txBox="1"/>
          <p:nvPr/>
        </p:nvSpPr>
        <p:spPr>
          <a:xfrm>
            <a:off x="138544" y="1201356"/>
            <a:ext cx="4017820" cy="5324535"/>
          </a:xfrm>
          <a:prstGeom prst="rect">
            <a:avLst/>
          </a:prstGeom>
          <a:noFill/>
        </p:spPr>
        <p:txBody>
          <a:bodyPr wrap="square" rtlCol="0">
            <a:spAutoFit/>
          </a:bodyPr>
          <a:lstStyle/>
          <a:p>
            <a:r>
              <a:rPr lang="tr-TR" sz="2000" dirty="0" smtClean="0">
                <a:solidFill>
                  <a:schemeClr val="bg1"/>
                </a:solidFill>
                <a:latin typeface="Book Antiqua" panose="02040602050305030304" pitchFamily="18" charset="0"/>
              </a:rPr>
              <a:t>Bölge, üç tarafı dağlarla (Altay, Tanrı ve </a:t>
            </a:r>
            <a:r>
              <a:rPr lang="tr-TR" sz="2000" dirty="0" err="1" smtClean="0">
                <a:solidFill>
                  <a:schemeClr val="bg1"/>
                </a:solidFill>
                <a:latin typeface="Book Antiqua" panose="02040602050305030304" pitchFamily="18" charset="0"/>
              </a:rPr>
              <a:t>Kunlun</a:t>
            </a:r>
            <a:r>
              <a:rPr lang="tr-TR" sz="2000" dirty="0" smtClean="0">
                <a:solidFill>
                  <a:schemeClr val="bg1"/>
                </a:solidFill>
                <a:latin typeface="Book Antiqua" panose="02040602050305030304" pitchFamily="18" charset="0"/>
              </a:rPr>
              <a:t>) kuşatılmıştır. Bu durum güvenliğin tehdit edilmesine karşı doğal koruma rolünü icra etmektedir.</a:t>
            </a:r>
          </a:p>
          <a:p>
            <a:endParaRPr lang="tr-TR" sz="2000" dirty="0" smtClean="0">
              <a:solidFill>
                <a:schemeClr val="bg1"/>
              </a:solidFill>
              <a:latin typeface="Book Antiqua" panose="02040602050305030304" pitchFamily="18" charset="0"/>
            </a:endParaRPr>
          </a:p>
          <a:p>
            <a:r>
              <a:rPr lang="tr-TR" sz="2000" dirty="0" smtClean="0">
                <a:solidFill>
                  <a:schemeClr val="bg1"/>
                </a:solidFill>
                <a:latin typeface="Book Antiqua" panose="02040602050305030304" pitchFamily="18" charset="0"/>
              </a:rPr>
              <a:t>Çin’in kuzeybatı bölgesinin güvenliği için vazgeçilmez bir konumdadır.</a:t>
            </a:r>
          </a:p>
          <a:p>
            <a:endParaRPr lang="tr-TR" sz="2000" dirty="0">
              <a:solidFill>
                <a:schemeClr val="bg1"/>
              </a:solidFill>
              <a:latin typeface="Book Antiqua" panose="02040602050305030304" pitchFamily="18" charset="0"/>
            </a:endParaRPr>
          </a:p>
          <a:p>
            <a:r>
              <a:rPr lang="tr-TR" sz="2000" dirty="0">
                <a:solidFill>
                  <a:schemeClr val="bg1"/>
                </a:solidFill>
                <a:latin typeface="Book Antiqua" panose="02040602050305030304" pitchFamily="18" charset="0"/>
              </a:rPr>
              <a:t>Doğu Türkistan’ı işgal eden </a:t>
            </a:r>
            <a:r>
              <a:rPr lang="tr-TR" sz="2000" dirty="0" smtClean="0">
                <a:solidFill>
                  <a:schemeClr val="bg1"/>
                </a:solidFill>
                <a:latin typeface="Book Antiqua" panose="02040602050305030304" pitchFamily="18" charset="0"/>
              </a:rPr>
              <a:t>Mançu </a:t>
            </a:r>
            <a:r>
              <a:rPr lang="tr-TR" sz="2000" dirty="0">
                <a:solidFill>
                  <a:schemeClr val="bg1"/>
                </a:solidFill>
                <a:latin typeface="Book Antiqua" panose="02040602050305030304" pitchFamily="18" charset="0"/>
              </a:rPr>
              <a:t>İmparatorluğu komutanı </a:t>
            </a:r>
            <a:r>
              <a:rPr lang="tr-TR" sz="2000" dirty="0" err="1">
                <a:solidFill>
                  <a:schemeClr val="bg1"/>
                </a:solidFill>
                <a:latin typeface="Book Antiqua" panose="02040602050305030304" pitchFamily="18" charset="0"/>
              </a:rPr>
              <a:t>Zuo</a:t>
            </a:r>
            <a:r>
              <a:rPr lang="tr-TR" sz="2000" dirty="0">
                <a:solidFill>
                  <a:schemeClr val="bg1"/>
                </a:solidFill>
                <a:latin typeface="Book Antiqua" panose="02040602050305030304" pitchFamily="18" charset="0"/>
              </a:rPr>
              <a:t> </a:t>
            </a:r>
            <a:r>
              <a:rPr lang="tr-TR" sz="2000" dirty="0" err="1" smtClean="0">
                <a:solidFill>
                  <a:schemeClr val="bg1"/>
                </a:solidFill>
                <a:latin typeface="Book Antiqua" panose="02040602050305030304" pitchFamily="18" charset="0"/>
              </a:rPr>
              <a:t>Zongtang</a:t>
            </a:r>
            <a:r>
              <a:rPr lang="tr-TR" sz="2000" dirty="0" smtClean="0">
                <a:solidFill>
                  <a:schemeClr val="bg1"/>
                </a:solidFill>
                <a:latin typeface="Book Antiqua" panose="02040602050305030304" pitchFamily="18" charset="0"/>
              </a:rPr>
              <a:t> bu konumu kastederek: Doğu Türkistan’a önem verilmesi Moğolistan’ın korunmasıdır,</a:t>
            </a:r>
            <a:r>
              <a:rPr lang="tr-TR" sz="2000" dirty="0">
                <a:solidFill>
                  <a:schemeClr val="bg1"/>
                </a:solidFill>
                <a:latin typeface="Book Antiqua" panose="02040602050305030304" pitchFamily="18" charset="0"/>
              </a:rPr>
              <a:t> </a:t>
            </a:r>
            <a:r>
              <a:rPr lang="tr-TR" sz="2000" dirty="0" smtClean="0">
                <a:solidFill>
                  <a:schemeClr val="bg1"/>
                </a:solidFill>
                <a:latin typeface="Book Antiqua" panose="02040602050305030304" pitchFamily="18" charset="0"/>
              </a:rPr>
              <a:t>Moğolistan’a önem verilmesi Pekin’in korunmasıdır.  </a:t>
            </a:r>
          </a:p>
        </p:txBody>
      </p:sp>
    </p:spTree>
    <p:extLst>
      <p:ext uri="{BB962C8B-B14F-4D97-AF65-F5344CB8AC3E}">
        <p14:creationId xmlns="" xmlns:p14="http://schemas.microsoft.com/office/powerpoint/2010/main" val="173913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932218" y="1496201"/>
            <a:ext cx="7259782" cy="5361799"/>
          </a:xfrm>
          <a:prstGeom prst="rect">
            <a:avLst/>
          </a:prstGeom>
        </p:spPr>
      </p:pic>
      <p:sp>
        <p:nvSpPr>
          <p:cNvPr id="6" name="Dikdörtgen 5"/>
          <p:cNvSpPr/>
          <p:nvPr/>
        </p:nvSpPr>
        <p:spPr>
          <a:xfrm>
            <a:off x="387927" y="307170"/>
            <a:ext cx="11319164" cy="769441"/>
          </a:xfrm>
          <a:prstGeom prst="rect">
            <a:avLst/>
          </a:prstGeom>
        </p:spPr>
        <p:txBody>
          <a:bodyPr wrap="square">
            <a:spAutoFit/>
          </a:bodyPr>
          <a:lstStyle/>
          <a:p>
            <a:r>
              <a:rPr lang="tr-TR" sz="4400" b="1" dirty="0">
                <a:solidFill>
                  <a:schemeClr val="bg1"/>
                </a:solidFill>
                <a:effectLst>
                  <a:outerShdw blurRad="38100" dist="38100" dir="2700000" algn="tl">
                    <a:srgbClr val="000000">
                      <a:alpha val="43137"/>
                    </a:srgbClr>
                  </a:outerShdw>
                </a:effectLst>
                <a:latin typeface="Book Antiqua" panose="02040602050305030304" pitchFamily="18" charset="0"/>
              </a:rPr>
              <a:t>Jeopolitik </a:t>
            </a:r>
            <a:r>
              <a:rPr lang="tr-TR" sz="4400" b="1" dirty="0" smtClean="0">
                <a:solidFill>
                  <a:schemeClr val="bg1"/>
                </a:solidFill>
                <a:effectLst>
                  <a:outerShdw blurRad="38100" dist="38100" dir="2700000" algn="tl">
                    <a:srgbClr val="000000">
                      <a:alpha val="43137"/>
                    </a:srgbClr>
                  </a:outerShdw>
                </a:effectLst>
                <a:latin typeface="Book Antiqua" panose="02040602050305030304" pitchFamily="18" charset="0"/>
              </a:rPr>
              <a:t>Önemi</a:t>
            </a:r>
            <a:endParaRPr lang="tr-TR" sz="4400" b="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sp>
        <p:nvSpPr>
          <p:cNvPr id="7" name="Dikdörtgen 6"/>
          <p:cNvSpPr/>
          <p:nvPr/>
        </p:nvSpPr>
        <p:spPr>
          <a:xfrm>
            <a:off x="249381" y="1480987"/>
            <a:ext cx="4382817" cy="5016758"/>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tr-TR" sz="2000" dirty="0">
                <a:solidFill>
                  <a:schemeClr val="bg1"/>
                </a:solidFill>
                <a:latin typeface="Book Antiqua" panose="02040602050305030304" pitchFamily="18" charset="0"/>
                <a:ea typeface="PMingLiU" panose="02020500000000000000" pitchFamily="18" charset="-120"/>
                <a:cs typeface="Microsoft Uighur" panose="02000000000000000000" pitchFamily="2" charset="-78"/>
              </a:rPr>
              <a:t>Asya’nın tam ortasında yer alan ve 1,68 milyon kare büyüklüğüyle bütün Çin toprağının 1/6 ’</a:t>
            </a:r>
            <a:r>
              <a:rPr lang="tr-TR" sz="2000" dirty="0" err="1">
                <a:solidFill>
                  <a:schemeClr val="bg1"/>
                </a:solidFill>
                <a:latin typeface="Book Antiqua" panose="02040602050305030304" pitchFamily="18" charset="0"/>
                <a:ea typeface="PMingLiU" panose="02020500000000000000" pitchFamily="18" charset="-120"/>
                <a:cs typeface="Microsoft Uighur" panose="02000000000000000000" pitchFamily="2" charset="-78"/>
              </a:rPr>
              <a:t>sını</a:t>
            </a:r>
            <a:r>
              <a:rPr lang="tr-TR" sz="2000" dirty="0">
                <a:solidFill>
                  <a:schemeClr val="bg1"/>
                </a:solidFill>
                <a:latin typeface="Book Antiqua" panose="02040602050305030304" pitchFamily="18" charset="0"/>
                <a:ea typeface="PMingLiU" panose="02020500000000000000" pitchFamily="18" charset="-120"/>
                <a:cs typeface="Microsoft Uighur" panose="02000000000000000000" pitchFamily="2" charset="-78"/>
              </a:rPr>
              <a:t> oluşturan Doğu Türkistan bölgesi, </a:t>
            </a:r>
            <a:r>
              <a:rPr lang="tr-TR" sz="2000" dirty="0" err="1">
                <a:solidFill>
                  <a:schemeClr val="bg1"/>
                </a:solidFill>
                <a:latin typeface="Book Antiqua" panose="02040602050305030304" pitchFamily="18" charset="0"/>
                <a:ea typeface="PMingLiU" panose="02020500000000000000" pitchFamily="18" charset="-120"/>
                <a:cs typeface="Microsoft Uighur" panose="02000000000000000000" pitchFamily="2" charset="-78"/>
              </a:rPr>
              <a:t>Gan</a:t>
            </a:r>
            <a:r>
              <a:rPr lang="tr-TR" sz="2000" dirty="0">
                <a:solidFill>
                  <a:schemeClr val="bg1"/>
                </a:solidFill>
                <a:latin typeface="Book Antiqua" panose="02040602050305030304" pitchFamily="18" charset="0"/>
                <a:ea typeface="PMingLiU" panose="02020500000000000000" pitchFamily="18" charset="-120"/>
                <a:cs typeface="Microsoft Uighur" panose="02000000000000000000" pitchFamily="2" charset="-78"/>
              </a:rPr>
              <a:t>-su ve </a:t>
            </a:r>
            <a:r>
              <a:rPr lang="tr-TR" sz="2000" dirty="0" err="1">
                <a:solidFill>
                  <a:schemeClr val="bg1"/>
                </a:solidFill>
                <a:latin typeface="Book Antiqua" panose="02040602050305030304" pitchFamily="18" charset="0"/>
                <a:ea typeface="PMingLiU" panose="02020500000000000000" pitchFamily="18" charset="-120"/>
                <a:cs typeface="Microsoft Uighur" panose="02000000000000000000" pitchFamily="2" charset="-78"/>
              </a:rPr>
              <a:t>Qing-hai</a:t>
            </a:r>
            <a:r>
              <a:rPr lang="tr-TR" sz="2000" dirty="0">
                <a:solidFill>
                  <a:schemeClr val="bg1"/>
                </a:solidFill>
                <a:latin typeface="Book Antiqua" panose="02040602050305030304" pitchFamily="18" charset="0"/>
                <a:ea typeface="PMingLiU" panose="02020500000000000000" pitchFamily="18" charset="-120"/>
                <a:cs typeface="Microsoft Uighur" panose="02000000000000000000" pitchFamily="2" charset="-78"/>
              </a:rPr>
              <a:t> eyaleti, Moğolistan, Rusya, Kazakistan, Kırgızistan, Tacikistan, Afganistan, Pakistan, Hindistan ve Tibet gibi topluluk ve ülkelerle ortak sınırı paylaşmaktadır. </a:t>
            </a:r>
            <a:endParaRPr lang="tr-TR" sz="2000" dirty="0">
              <a:solidFill>
                <a:schemeClr val="bg1"/>
              </a:solidFill>
              <a:latin typeface="Book Antiqua" panose="02040602050305030304" pitchFamily="18" charset="0"/>
              <a:ea typeface="SimSun" panose="02010600030101010101" pitchFamily="2" charset="-122"/>
              <a:cs typeface="Microsoft Uighur" panose="02000000000000000000" pitchFamily="2" charset="-78"/>
            </a:endParaRPr>
          </a:p>
          <a:p>
            <a:pPr marL="342900" lvl="0" indent="-342900" algn="just">
              <a:spcAft>
                <a:spcPts val="0"/>
              </a:spcAft>
              <a:buFont typeface="Symbol" panose="05050102010706020507" pitchFamily="18" charset="2"/>
              <a:buChar char=""/>
            </a:pPr>
            <a:r>
              <a:rPr lang="tr-TR" sz="2000" dirty="0">
                <a:solidFill>
                  <a:schemeClr val="bg1"/>
                </a:solidFill>
                <a:latin typeface="Book Antiqua" panose="02040602050305030304" pitchFamily="18" charset="0"/>
                <a:ea typeface="PMingLiU" panose="02020500000000000000" pitchFamily="18" charset="-120"/>
                <a:cs typeface="Microsoft Uighur" panose="02000000000000000000" pitchFamily="2" charset="-78"/>
              </a:rPr>
              <a:t>Doğu Türkistan’ın yabancı ülkelerle olan sınırın uzunluğu Çin sınırının toplamının 1/4’ini teşkil etmekte ve Doğu Türkistan, Çin’in 14 sınır komşusunun 8 ile hemhuduttur.</a:t>
            </a:r>
            <a:endParaRPr lang="tr-TR" sz="2000" dirty="0">
              <a:solidFill>
                <a:schemeClr val="bg1"/>
              </a:solidFill>
              <a:effectLst/>
              <a:latin typeface="Book Antiqua" panose="02040602050305030304" pitchFamily="18" charset="0"/>
              <a:ea typeface="SimSun" panose="02010600030101010101" pitchFamily="2" charset="-122"/>
              <a:cs typeface="Microsoft Uighur" panose="02000000000000000000" pitchFamily="2" charset="-78"/>
            </a:endParaRPr>
          </a:p>
        </p:txBody>
      </p:sp>
    </p:spTree>
    <p:extLst>
      <p:ext uri="{BB962C8B-B14F-4D97-AF65-F5344CB8AC3E}">
        <p14:creationId xmlns="" xmlns:p14="http://schemas.microsoft.com/office/powerpoint/2010/main" val="620855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hina-oil"/>
          <p:cNvPicPr>
            <a:picLocks noChangeAspect="1" noChangeArrowheads="1"/>
          </p:cNvPicPr>
          <p:nvPr/>
        </p:nvPicPr>
        <p:blipFill>
          <a:blip r:embed="rId2" cstate="print"/>
          <a:srcRect/>
          <a:stretch>
            <a:fillRect/>
          </a:stretch>
        </p:blipFill>
        <p:spPr bwMode="auto">
          <a:xfrm>
            <a:off x="5929745" y="1863514"/>
            <a:ext cx="6262255" cy="4994486"/>
          </a:xfrm>
          <a:prstGeom prst="rect">
            <a:avLst/>
          </a:prstGeom>
          <a:noFill/>
          <a:ln w="9525">
            <a:noFill/>
            <a:miter lim="800000"/>
            <a:headEnd/>
            <a:tailEnd/>
          </a:ln>
        </p:spPr>
      </p:pic>
      <p:sp>
        <p:nvSpPr>
          <p:cNvPr id="8" name="Dikdörtgen 7"/>
          <p:cNvSpPr/>
          <p:nvPr/>
        </p:nvSpPr>
        <p:spPr>
          <a:xfrm>
            <a:off x="497991" y="162534"/>
            <a:ext cx="11555464" cy="769441"/>
          </a:xfrm>
          <a:prstGeom prst="rect">
            <a:avLst/>
          </a:prstGeom>
        </p:spPr>
        <p:txBody>
          <a:bodyPr wrap="square">
            <a:spAutoFit/>
          </a:bodyPr>
          <a:lstStyle/>
          <a:p>
            <a:pPr lvl="0"/>
            <a:r>
              <a:rPr lang="tr-TR" sz="4400" b="1" dirty="0" err="1" smtClean="0">
                <a:solidFill>
                  <a:prstClr val="white"/>
                </a:solidFill>
                <a:effectLst>
                  <a:outerShdw blurRad="38100" dist="38100" dir="2700000" algn="tl">
                    <a:srgbClr val="000000">
                      <a:alpha val="43137"/>
                    </a:srgbClr>
                  </a:outerShdw>
                </a:effectLst>
                <a:latin typeface="Book Antiqua" panose="02040602050305030304" pitchFamily="18" charset="0"/>
              </a:rPr>
              <a:t>Jeoenerji</a:t>
            </a:r>
            <a:r>
              <a:rPr lang="tr-TR" sz="4400" b="1" dirty="0" smtClean="0">
                <a:solidFill>
                  <a:prstClr val="white"/>
                </a:solidFill>
                <a:effectLst>
                  <a:outerShdw blurRad="38100" dist="38100" dir="2700000" algn="tl">
                    <a:srgbClr val="000000">
                      <a:alpha val="43137"/>
                    </a:srgbClr>
                  </a:outerShdw>
                </a:effectLst>
                <a:latin typeface="Book Antiqua" panose="02040602050305030304" pitchFamily="18" charset="0"/>
              </a:rPr>
              <a:t> </a:t>
            </a:r>
            <a:r>
              <a:rPr lang="tr-TR" sz="4400" b="1" dirty="0">
                <a:solidFill>
                  <a:prstClr val="white"/>
                </a:solidFill>
                <a:effectLst>
                  <a:outerShdw blurRad="38100" dist="38100" dir="2700000" algn="tl">
                    <a:srgbClr val="000000">
                      <a:alpha val="43137"/>
                    </a:srgbClr>
                  </a:outerShdw>
                </a:effectLst>
                <a:latin typeface="Book Antiqua" panose="02040602050305030304" pitchFamily="18" charset="0"/>
              </a:rPr>
              <a:t>Önemi:</a:t>
            </a:r>
          </a:p>
        </p:txBody>
      </p:sp>
      <p:sp>
        <p:nvSpPr>
          <p:cNvPr id="9" name="Dikdörtgen 8"/>
          <p:cNvSpPr/>
          <p:nvPr/>
        </p:nvSpPr>
        <p:spPr>
          <a:xfrm>
            <a:off x="179723" y="1249602"/>
            <a:ext cx="11873732" cy="400110"/>
          </a:xfrm>
          <a:prstGeom prst="rect">
            <a:avLst/>
          </a:prstGeom>
        </p:spPr>
        <p:txBody>
          <a:bodyPr wrap="square">
            <a:spAutoFit/>
          </a:bodyPr>
          <a:lstStyle/>
          <a:p>
            <a:r>
              <a:rPr lang="tr-TR" altLang="zh-CN" sz="2000" dirty="0">
                <a:solidFill>
                  <a:schemeClr val="bg1"/>
                </a:solidFill>
                <a:latin typeface="Book Antiqua" panose="02040602050305030304" pitchFamily="18" charset="0"/>
              </a:rPr>
              <a:t>Bölgede petrol rezervi 30 milyar ton olup Çin’in toplam </a:t>
            </a:r>
            <a:r>
              <a:rPr lang="tr-TR" altLang="zh-CN" sz="2000" dirty="0" smtClean="0">
                <a:solidFill>
                  <a:schemeClr val="bg1"/>
                </a:solidFill>
                <a:latin typeface="Book Antiqua" panose="02040602050305030304" pitchFamily="18" charset="0"/>
              </a:rPr>
              <a:t>rezervinin </a:t>
            </a:r>
            <a:r>
              <a:rPr lang="tr-TR" altLang="zh-CN" sz="2000" dirty="0">
                <a:solidFill>
                  <a:schemeClr val="bg1"/>
                </a:solidFill>
                <a:latin typeface="Book Antiqua" panose="02040602050305030304" pitchFamily="18" charset="0"/>
              </a:rPr>
              <a:t>%30’u </a:t>
            </a:r>
            <a:r>
              <a:rPr lang="tr-TR" altLang="zh-CN" sz="2000" dirty="0" smtClean="0">
                <a:solidFill>
                  <a:schemeClr val="bg1"/>
                </a:solidFill>
                <a:latin typeface="Book Antiqua" panose="02040602050305030304" pitchFamily="18" charset="0"/>
              </a:rPr>
              <a:t>oluşturmaktadır.</a:t>
            </a:r>
          </a:p>
        </p:txBody>
      </p:sp>
      <p:sp>
        <p:nvSpPr>
          <p:cNvPr id="10" name="Dikdörtgen 9"/>
          <p:cNvSpPr/>
          <p:nvPr/>
        </p:nvSpPr>
        <p:spPr>
          <a:xfrm>
            <a:off x="179723" y="1863514"/>
            <a:ext cx="5874713" cy="4093428"/>
          </a:xfrm>
          <a:prstGeom prst="rect">
            <a:avLst/>
          </a:prstGeom>
        </p:spPr>
        <p:txBody>
          <a:bodyPr wrap="square">
            <a:spAutoFit/>
          </a:bodyPr>
          <a:lstStyle/>
          <a:p>
            <a:r>
              <a:rPr lang="tr-TR" altLang="zh-CN" sz="2000" dirty="0">
                <a:solidFill>
                  <a:schemeClr val="bg1"/>
                </a:solidFill>
                <a:latin typeface="Book Antiqua" panose="02040602050305030304" pitchFamily="18" charset="0"/>
              </a:rPr>
              <a:t>Doğalgaz </a:t>
            </a:r>
            <a:r>
              <a:rPr lang="tr-TR" altLang="zh-CN" sz="2000" dirty="0" smtClean="0">
                <a:solidFill>
                  <a:schemeClr val="bg1"/>
                </a:solidFill>
                <a:latin typeface="Book Antiqua" panose="02040602050305030304" pitchFamily="18" charset="0"/>
              </a:rPr>
              <a:t>rezervi </a:t>
            </a:r>
            <a:r>
              <a:rPr lang="tr-TR" altLang="zh-CN" sz="2000" dirty="0">
                <a:solidFill>
                  <a:schemeClr val="bg1"/>
                </a:solidFill>
                <a:latin typeface="Book Antiqua" panose="02040602050305030304" pitchFamily="18" charset="0"/>
              </a:rPr>
              <a:t>10.3 trilyon metreküp olup Çin’in toplam rezervin </a:t>
            </a:r>
            <a:r>
              <a:rPr lang="tr-TR" altLang="zh-CN" sz="2000" dirty="0" smtClean="0">
                <a:solidFill>
                  <a:schemeClr val="bg1"/>
                </a:solidFill>
                <a:latin typeface="Book Antiqua" panose="02040602050305030304" pitchFamily="18" charset="0"/>
              </a:rPr>
              <a:t>%</a:t>
            </a:r>
            <a:r>
              <a:rPr lang="tr-TR" altLang="zh-CN" sz="2000" dirty="0">
                <a:solidFill>
                  <a:schemeClr val="bg1"/>
                </a:solidFill>
                <a:latin typeface="Book Antiqua" panose="02040602050305030304" pitchFamily="18" charset="0"/>
              </a:rPr>
              <a:t>34’ü </a:t>
            </a:r>
            <a:r>
              <a:rPr lang="tr-TR" altLang="zh-CN" sz="2000" dirty="0" smtClean="0">
                <a:solidFill>
                  <a:schemeClr val="bg1"/>
                </a:solidFill>
                <a:latin typeface="Book Antiqua" panose="02040602050305030304" pitchFamily="18" charset="0"/>
              </a:rPr>
              <a:t>oluşturmaktadır.</a:t>
            </a:r>
            <a:endParaRPr lang="tr-TR" altLang="zh-CN" sz="2000" dirty="0">
              <a:solidFill>
                <a:schemeClr val="bg1"/>
              </a:solidFill>
              <a:latin typeface="Book Antiqua" panose="02040602050305030304" pitchFamily="18" charset="0"/>
            </a:endParaRPr>
          </a:p>
          <a:p>
            <a:endParaRPr lang="tr-TR" altLang="zh-CN" sz="2000" dirty="0">
              <a:solidFill>
                <a:schemeClr val="bg1"/>
              </a:solidFill>
              <a:latin typeface="Book Antiqua" panose="02040602050305030304" pitchFamily="18" charset="0"/>
            </a:endParaRPr>
          </a:p>
          <a:p>
            <a:r>
              <a:rPr lang="tr-TR" altLang="zh-CN" sz="2000" dirty="0">
                <a:solidFill>
                  <a:schemeClr val="bg1"/>
                </a:solidFill>
                <a:latin typeface="Book Antiqua" panose="02040602050305030304" pitchFamily="18" charset="0"/>
              </a:rPr>
              <a:t>Kömür rezervi 2.19 </a:t>
            </a:r>
            <a:r>
              <a:rPr lang="tr-TR" altLang="zh-CN" sz="2000" dirty="0" smtClean="0">
                <a:solidFill>
                  <a:schemeClr val="bg1"/>
                </a:solidFill>
                <a:latin typeface="Book Antiqua" panose="02040602050305030304" pitchFamily="18" charset="0"/>
              </a:rPr>
              <a:t>trilyon ton </a:t>
            </a:r>
            <a:r>
              <a:rPr lang="tr-TR" altLang="zh-CN" sz="2000" dirty="0">
                <a:solidFill>
                  <a:schemeClr val="bg1"/>
                </a:solidFill>
                <a:latin typeface="Book Antiqua" panose="02040602050305030304" pitchFamily="18" charset="0"/>
              </a:rPr>
              <a:t>olup Çin’in toplamının %40’ı </a:t>
            </a:r>
            <a:r>
              <a:rPr lang="tr-TR" altLang="zh-CN" sz="2000" dirty="0" smtClean="0">
                <a:solidFill>
                  <a:schemeClr val="bg1"/>
                </a:solidFill>
                <a:latin typeface="Book Antiqua" panose="02040602050305030304" pitchFamily="18" charset="0"/>
              </a:rPr>
              <a:t>oluşturmakta ve  </a:t>
            </a:r>
            <a:r>
              <a:rPr lang="tr-TR" altLang="zh-CN" sz="2000" dirty="0">
                <a:solidFill>
                  <a:schemeClr val="bg1"/>
                </a:solidFill>
                <a:latin typeface="Book Antiqua" panose="02040602050305030304" pitchFamily="18" charset="0"/>
              </a:rPr>
              <a:t>1. </a:t>
            </a:r>
            <a:r>
              <a:rPr lang="tr-TR" altLang="zh-CN" sz="2000" dirty="0" smtClean="0">
                <a:solidFill>
                  <a:schemeClr val="bg1"/>
                </a:solidFill>
                <a:latin typeface="Book Antiqua" panose="02040602050305030304" pitchFamily="18" charset="0"/>
              </a:rPr>
              <a:t>sıradadır.</a:t>
            </a:r>
            <a:endParaRPr lang="tr-TR" altLang="zh-CN" sz="2000" dirty="0">
              <a:solidFill>
                <a:schemeClr val="bg1"/>
              </a:solidFill>
              <a:latin typeface="Book Antiqua" panose="02040602050305030304" pitchFamily="18" charset="0"/>
            </a:endParaRPr>
          </a:p>
          <a:p>
            <a:endParaRPr lang="tr-TR" altLang="zh-CN" sz="2000" dirty="0" smtClean="0">
              <a:solidFill>
                <a:schemeClr val="bg1"/>
              </a:solidFill>
              <a:latin typeface="Book Antiqua" panose="02040602050305030304" pitchFamily="18" charset="0"/>
            </a:endParaRPr>
          </a:p>
          <a:p>
            <a:r>
              <a:rPr lang="tr-TR" altLang="zh-CN" sz="2000" dirty="0">
                <a:solidFill>
                  <a:schemeClr val="bg1"/>
                </a:solidFill>
                <a:latin typeface="Book Antiqua" panose="02040602050305030304" pitchFamily="18" charset="0"/>
              </a:rPr>
              <a:t>R</a:t>
            </a:r>
            <a:r>
              <a:rPr lang="tr-TR" altLang="zh-CN" sz="2000" dirty="0" smtClean="0">
                <a:solidFill>
                  <a:schemeClr val="bg1"/>
                </a:solidFill>
                <a:latin typeface="Book Antiqua" panose="02040602050305030304" pitchFamily="18" charset="0"/>
              </a:rPr>
              <a:t>üzgar </a:t>
            </a:r>
            <a:r>
              <a:rPr lang="tr-TR" altLang="zh-CN" sz="2000" dirty="0">
                <a:solidFill>
                  <a:schemeClr val="bg1"/>
                </a:solidFill>
                <a:latin typeface="Book Antiqua" panose="02040602050305030304" pitchFamily="18" charset="0"/>
              </a:rPr>
              <a:t>enerjisi </a:t>
            </a:r>
            <a:r>
              <a:rPr lang="tr-TR" altLang="zh-CN" sz="2000" dirty="0" smtClean="0">
                <a:solidFill>
                  <a:schemeClr val="bg1"/>
                </a:solidFill>
                <a:latin typeface="Book Antiqua" panose="02040602050305030304" pitchFamily="18" charset="0"/>
              </a:rPr>
              <a:t>kaynak rezervi </a:t>
            </a:r>
            <a:r>
              <a:rPr lang="tr-TR" altLang="zh-CN" sz="2000" dirty="0">
                <a:solidFill>
                  <a:schemeClr val="bg1"/>
                </a:solidFill>
                <a:latin typeface="Book Antiqua" panose="02040602050305030304" pitchFamily="18" charset="0"/>
              </a:rPr>
              <a:t>890 milyon </a:t>
            </a:r>
            <a:r>
              <a:rPr lang="tr-TR" altLang="zh-CN" sz="2000" dirty="0" err="1" smtClean="0">
                <a:solidFill>
                  <a:schemeClr val="bg1"/>
                </a:solidFill>
                <a:latin typeface="Book Antiqua" panose="02040602050305030304" pitchFamily="18" charset="0"/>
              </a:rPr>
              <a:t>kw</a:t>
            </a:r>
            <a:r>
              <a:rPr lang="tr-TR" altLang="zh-CN" sz="2000" dirty="0" smtClean="0">
                <a:solidFill>
                  <a:schemeClr val="bg1"/>
                </a:solidFill>
                <a:latin typeface="Book Antiqua" panose="02040602050305030304" pitchFamily="18" charset="0"/>
              </a:rPr>
              <a:t> olup Çin’in toplam rüzgar enerjisinin %20.4’ü oluşturmaktadır.</a:t>
            </a:r>
          </a:p>
          <a:p>
            <a:endParaRPr lang="tr-TR" altLang="zh-CN" sz="2000" dirty="0" smtClean="0">
              <a:solidFill>
                <a:schemeClr val="bg1"/>
              </a:solidFill>
              <a:latin typeface="Book Antiqua" panose="02040602050305030304" pitchFamily="18" charset="0"/>
            </a:endParaRPr>
          </a:p>
          <a:p>
            <a:r>
              <a:rPr lang="tr-TR" altLang="zh-CN" sz="2000" dirty="0" err="1">
                <a:solidFill>
                  <a:schemeClr val="bg1"/>
                </a:solidFill>
                <a:latin typeface="Book Antiqua" panose="02040602050305030304" pitchFamily="18" charset="0"/>
              </a:rPr>
              <a:t>Fototermal</a:t>
            </a:r>
            <a:r>
              <a:rPr lang="tr-TR" altLang="zh-CN" sz="2000" dirty="0">
                <a:solidFill>
                  <a:schemeClr val="bg1"/>
                </a:solidFill>
                <a:latin typeface="Book Antiqua" panose="02040602050305030304" pitchFamily="18" charset="0"/>
              </a:rPr>
              <a:t> </a:t>
            </a:r>
            <a:r>
              <a:rPr lang="tr-TR" altLang="zh-CN" sz="2000" dirty="0" smtClean="0">
                <a:solidFill>
                  <a:schemeClr val="bg1"/>
                </a:solidFill>
                <a:latin typeface="Book Antiqua" panose="02040602050305030304" pitchFamily="18" charset="0"/>
              </a:rPr>
              <a:t>kaynakları da zengindir</a:t>
            </a:r>
            <a:r>
              <a:rPr lang="tr-TR" altLang="zh-CN" sz="2000" dirty="0">
                <a:solidFill>
                  <a:schemeClr val="bg1"/>
                </a:solidFill>
                <a:latin typeface="Book Antiqua" panose="02040602050305030304" pitchFamily="18" charset="0"/>
              </a:rPr>
              <a:t>, yıllık toplam güneşlenme süresi </a:t>
            </a:r>
            <a:r>
              <a:rPr lang="tr-TR" altLang="zh-CN" sz="2000" dirty="0" smtClean="0">
                <a:solidFill>
                  <a:schemeClr val="bg1"/>
                </a:solidFill>
                <a:latin typeface="Book Antiqua" panose="02040602050305030304" pitchFamily="18" charset="0"/>
              </a:rPr>
              <a:t>2550-3500 </a:t>
            </a:r>
            <a:r>
              <a:rPr lang="tr-TR" altLang="zh-CN" sz="2000" dirty="0">
                <a:solidFill>
                  <a:schemeClr val="bg1"/>
                </a:solidFill>
                <a:latin typeface="Book Antiqua" panose="02040602050305030304" pitchFamily="18" charset="0"/>
              </a:rPr>
              <a:t>saat </a:t>
            </a:r>
            <a:r>
              <a:rPr lang="tr-TR" altLang="zh-CN" sz="2000" dirty="0" smtClean="0">
                <a:solidFill>
                  <a:schemeClr val="bg1"/>
                </a:solidFill>
                <a:latin typeface="Book Antiqua" panose="02040602050305030304" pitchFamily="18" charset="0"/>
              </a:rPr>
              <a:t>olup bütün Çin’de 2. sıradadır.</a:t>
            </a:r>
            <a:endParaRPr lang="zh-CN" altLang="en-US" sz="2000" dirty="0">
              <a:solidFill>
                <a:schemeClr val="bg1"/>
              </a:solidFill>
              <a:latin typeface="Book Antiqua" panose="02040602050305030304" pitchFamily="18" charset="0"/>
            </a:endParaRPr>
          </a:p>
        </p:txBody>
      </p:sp>
    </p:spTree>
    <p:extLst>
      <p:ext uri="{BB962C8B-B14F-4D97-AF65-F5344CB8AC3E}">
        <p14:creationId xmlns="" xmlns:p14="http://schemas.microsoft.com/office/powerpoint/2010/main" val="89753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Büyük Şehir</Template>
  <TotalTime>12300</TotalTime>
  <Words>1392</Words>
  <Application>Microsoft Office PowerPoint</Application>
  <PresentationFormat>Özel</PresentationFormat>
  <Paragraphs>87</Paragraphs>
  <Slides>22</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22</vt:i4>
      </vt:variant>
    </vt:vector>
  </HeadingPairs>
  <TitlesOfParts>
    <vt:vector size="24" baseType="lpstr">
      <vt:lpstr>Metropolitan</vt:lpstr>
      <vt:lpstr>Bit Eşlem Resmi</vt:lpstr>
      <vt:lpstr>         Doğu Türkistan’ın Jeopolitik, Jeostratejik ve Jeoenerji Önemi:  Çin’in Doğu Türkistan   Politikası</vt:lpstr>
      <vt:lpstr>Slayt 2</vt:lpstr>
      <vt:lpstr>Çin’in Siyasal Kültüründeki Ötekileştirme Anlayışı</vt:lpstr>
      <vt:lpstr>Slayt 4</vt:lpstr>
      <vt:lpstr>Stratejik Konumu</vt:lpstr>
      <vt:lpstr>Slayt 6</vt:lpstr>
      <vt:lpstr>Slayt 7</vt:lpstr>
      <vt:lpstr>Slayt 8</vt:lpstr>
      <vt:lpstr>Slayt 9</vt:lpstr>
      <vt:lpstr>Slayt 10</vt:lpstr>
      <vt:lpstr>Slayt 11</vt:lpstr>
      <vt:lpstr>Slayt 12</vt:lpstr>
      <vt:lpstr>Slayt 13</vt:lpstr>
      <vt:lpstr>Slayt 14</vt:lpstr>
      <vt:lpstr>Slayt 15</vt:lpstr>
      <vt:lpstr>Slayt 16</vt:lpstr>
      <vt:lpstr>Türk-İslam Dünyasının Doğu Mekanı</vt:lpstr>
      <vt:lpstr>Slayt 18</vt:lpstr>
      <vt:lpstr>Slayt 19</vt:lpstr>
      <vt:lpstr>Slayt 20</vt:lpstr>
      <vt:lpstr>Slayt 21</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Erkin</dc:creator>
  <cp:lastModifiedBy>Toshiba PC</cp:lastModifiedBy>
  <cp:revision>124</cp:revision>
  <dcterms:created xsi:type="dcterms:W3CDTF">2018-03-24T13:31:42Z</dcterms:created>
  <dcterms:modified xsi:type="dcterms:W3CDTF">2019-04-09T20:55:53Z</dcterms:modified>
</cp:coreProperties>
</file>